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8.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9.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9.xml" ContentType="application/vnd.openxmlformats-officedocument.presentationml.notesSlide+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2.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4.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5.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0.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2.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3.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4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4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46.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4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4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49.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0.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53.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notesSlides/notesSlide54.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notesSlides/notesSlide55.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notesSlides/notesSlide56.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notesSlides/notesSlide57.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notesSlides/notesSlide58.xml" ContentType="application/vnd.openxmlformats-officedocument.presentationml.notesSlide+xml"/>
  <Override PartName="/ppt/tags/tag140.xml" ContentType="application/vnd.openxmlformats-officedocument.presentationml.tags+xml"/>
  <Override PartName="/ppt/tags/tag141.xml" ContentType="application/vnd.openxmlformats-officedocument.presentationml.tags+xml"/>
  <Override PartName="/ppt/notesSlides/notesSlide59.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60.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notesSlides/notesSlide61.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62.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63.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notesSlides/notesSlide64.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65.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notesSlides/notesSlide66.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notesSlides/notesSlide67.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notesSlides/notesSlide68.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notesSlides/notesSlide69.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notesSlides/notesSlide70.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71.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72.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73.xml" ContentType="application/vnd.openxmlformats-officedocument.presentationml.notesSlide+xml"/>
  <Override PartName="/ppt/tags/tag172.xml" ContentType="application/vnd.openxmlformats-officedocument.presentationml.tags+xml"/>
  <Override PartName="/ppt/tags/tag173.xml" ContentType="application/vnd.openxmlformats-officedocument.presentationml.tags+xml"/>
  <Override PartName="/ppt/notesSlides/notesSlide74.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75.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notesSlides/notesSlide76.xml" ContentType="application/vnd.openxmlformats-officedocument.presentationml.notesSlide+xml"/>
  <Override PartName="/ppt/tags/tag178.xml" ContentType="application/vnd.openxmlformats-officedocument.presentationml.tags+xml"/>
  <Override PartName="/ppt/tags/tag179.xml" ContentType="application/vnd.openxmlformats-officedocument.presentationml.tags+xml"/>
  <Override PartName="/ppt/notesSlides/notesSlide77.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78.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79.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notesSlides/notesSlide80.xml" ContentType="application/vnd.openxmlformats-officedocument.presentationml.notesSlide+xml"/>
  <Override PartName="/ppt/tags/tag188.xml" ContentType="application/vnd.openxmlformats-officedocument.presentationml.tags+xml"/>
  <Override PartName="/ppt/tags/tag189.xml" ContentType="application/vnd.openxmlformats-officedocument.presentationml.tags+xml"/>
  <Override PartName="/ppt/notesSlides/notesSlide81.xml" ContentType="application/vnd.openxmlformats-officedocument.presentationml.notesSlide+xml"/>
  <Override PartName="/ppt/tags/tag190.xml" ContentType="application/vnd.openxmlformats-officedocument.presentationml.tags+xml"/>
  <Override PartName="/ppt/tags/tag191.xml" ContentType="application/vnd.openxmlformats-officedocument.presentationml.tags+xml"/>
  <Override PartName="/ppt/notesSlides/notesSlide82.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notesSlides/notesSlide83.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notesSlides/notesSlide84.xml" ContentType="application/vnd.openxmlformats-officedocument.presentationml.notesSlide+xml"/>
  <Override PartName="/ppt/tags/tag199.xml" ContentType="application/vnd.openxmlformats-officedocument.presentationml.tags+xml"/>
  <Override PartName="/ppt/tags/tag200.xml" ContentType="application/vnd.openxmlformats-officedocument.presentationml.tags+xml"/>
  <Override PartName="/ppt/notesSlides/notesSlide85.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notesSlides/notesSlide86.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notesSlides/notesSlide87.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notesSlides/notesSlide88.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notesSlides/notesSlide89.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90.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notesSlides/notesSlide91.xml" ContentType="application/vnd.openxmlformats-officedocument.presentationml.notesSlide+xml"/>
  <Override PartName="/ppt/tags/tag234.xml" ContentType="application/vnd.openxmlformats-officedocument.presentationml.tags+xml"/>
  <Override PartName="/ppt/tags/tag235.xml" ContentType="application/vnd.openxmlformats-officedocument.presentationml.tags+xml"/>
  <Override PartName="/ppt/notesSlides/notesSlide92.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notesSlides/notesSlide93.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notesSlides/notesSlide94.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notesSlides/notesSlide95.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notesSlides/notesSlide96.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notesSlides/notesSlide97.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00"/>
  </p:notesMasterIdLst>
  <p:sldIdLst>
    <p:sldId id="256" r:id="rId2"/>
    <p:sldId id="264" r:id="rId3"/>
    <p:sldId id="258" r:id="rId4"/>
    <p:sldId id="259" r:id="rId5"/>
    <p:sldId id="1455" r:id="rId6"/>
    <p:sldId id="266" r:id="rId7"/>
    <p:sldId id="268" r:id="rId8"/>
    <p:sldId id="269" r:id="rId9"/>
    <p:sldId id="270" r:id="rId10"/>
    <p:sldId id="271" r:id="rId11"/>
    <p:sldId id="272" r:id="rId12"/>
    <p:sldId id="273" r:id="rId13"/>
    <p:sldId id="274" r:id="rId14"/>
    <p:sldId id="1440" r:id="rId15"/>
    <p:sldId id="1534" r:id="rId16"/>
    <p:sldId id="280" r:id="rId17"/>
    <p:sldId id="281" r:id="rId18"/>
    <p:sldId id="282" r:id="rId19"/>
    <p:sldId id="283" r:id="rId20"/>
    <p:sldId id="1458" r:id="rId21"/>
    <p:sldId id="293" r:id="rId22"/>
    <p:sldId id="294" r:id="rId23"/>
    <p:sldId id="1466" r:id="rId24"/>
    <p:sldId id="1442" r:id="rId25"/>
    <p:sldId id="1535" r:id="rId26"/>
    <p:sldId id="1459" r:id="rId27"/>
    <p:sldId id="1460" r:id="rId28"/>
    <p:sldId id="1461" r:id="rId29"/>
    <p:sldId id="1462" r:id="rId30"/>
    <p:sldId id="1463" r:id="rId31"/>
    <p:sldId id="1464" r:id="rId32"/>
    <p:sldId id="1444" r:id="rId33"/>
    <p:sldId id="1536" r:id="rId34"/>
    <p:sldId id="1468" r:id="rId35"/>
    <p:sldId id="1469" r:id="rId36"/>
    <p:sldId id="1485" r:id="rId37"/>
    <p:sldId id="1486" r:id="rId38"/>
    <p:sldId id="1487" r:id="rId39"/>
    <p:sldId id="1470" r:id="rId40"/>
    <p:sldId id="1446" r:id="rId41"/>
    <p:sldId id="1537" r:id="rId42"/>
    <p:sldId id="1480" r:id="rId43"/>
    <p:sldId id="1481" r:id="rId44"/>
    <p:sldId id="1471" r:id="rId45"/>
    <p:sldId id="1472" r:id="rId46"/>
    <p:sldId id="1473" r:id="rId47"/>
    <p:sldId id="1474" r:id="rId48"/>
    <p:sldId id="1475" r:id="rId49"/>
    <p:sldId id="1476" r:id="rId50"/>
    <p:sldId id="1477" r:id="rId51"/>
    <p:sldId id="1478" r:id="rId52"/>
    <p:sldId id="1479" r:id="rId53"/>
    <p:sldId id="1448" r:id="rId54"/>
    <p:sldId id="1538" r:id="rId55"/>
    <p:sldId id="1488" r:id="rId56"/>
    <p:sldId id="1493" r:id="rId57"/>
    <p:sldId id="1494" r:id="rId58"/>
    <p:sldId id="1495" r:id="rId59"/>
    <p:sldId id="1496" r:id="rId60"/>
    <p:sldId id="1497" r:id="rId61"/>
    <p:sldId id="1498" r:id="rId62"/>
    <p:sldId id="1499" r:id="rId63"/>
    <p:sldId id="1503" r:id="rId64"/>
    <p:sldId id="1504" r:id="rId65"/>
    <p:sldId id="1505" r:id="rId66"/>
    <p:sldId id="1502" r:id="rId67"/>
    <p:sldId id="1500" r:id="rId68"/>
    <p:sldId id="1539" r:id="rId69"/>
    <p:sldId id="1506" r:id="rId70"/>
    <p:sldId id="1507" r:id="rId71"/>
    <p:sldId id="1508" r:id="rId72"/>
    <p:sldId id="1509" r:id="rId73"/>
    <p:sldId id="1510" r:id="rId74"/>
    <p:sldId id="1511" r:id="rId75"/>
    <p:sldId id="1450" r:id="rId76"/>
    <p:sldId id="1540" r:id="rId77"/>
    <p:sldId id="1512" r:id="rId78"/>
    <p:sldId id="1513" r:id="rId79"/>
    <p:sldId id="1514" r:id="rId80"/>
    <p:sldId id="1515" r:id="rId81"/>
    <p:sldId id="1519" r:id="rId82"/>
    <p:sldId id="1521" r:id="rId83"/>
    <p:sldId id="1522" r:id="rId84"/>
    <p:sldId id="1523" r:id="rId85"/>
    <p:sldId id="1524" r:id="rId86"/>
    <p:sldId id="1452" r:id="rId87"/>
    <p:sldId id="1453" r:id="rId88"/>
    <p:sldId id="1525" r:id="rId89"/>
    <p:sldId id="1526" r:id="rId90"/>
    <p:sldId id="1527" r:id="rId91"/>
    <p:sldId id="1528" r:id="rId92"/>
    <p:sldId id="1529" r:id="rId93"/>
    <p:sldId id="1531" r:id="rId94"/>
    <p:sldId id="1532" r:id="rId95"/>
    <p:sldId id="1533" r:id="rId96"/>
    <p:sldId id="1482" r:id="rId97"/>
    <p:sldId id="1483" r:id="rId98"/>
    <p:sldId id="1484" r:id="rId99"/>
  </p:sldIdLst>
  <p:sldSz cx="12192000" cy="6858000"/>
  <p:notesSz cx="6858000" cy="9144000"/>
  <p:custDataLst>
    <p:tags r:id="rId10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FFCA08"/>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89524" autoAdjust="0"/>
  </p:normalViewPr>
  <p:slideViewPr>
    <p:cSldViewPr snapToGrid="0">
      <p:cViewPr varScale="1">
        <p:scale>
          <a:sx n="114" d="100"/>
          <a:sy n="114" d="100"/>
        </p:scale>
        <p:origin x="744" y="17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fr-CA" smtClean="0"/>
              <a:t>20-04-29</a:t>
            </a:fld>
            <a:endParaRPr lang="fr-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fr-CA" smtClean="0"/>
              <a:t>‹#›</a:t>
            </a:fld>
            <a:endParaRPr lang="fr-CA"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a:t>
            </a:fld>
            <a:endParaRPr lang="fr-CA" dirty="0"/>
          </a:p>
        </p:txBody>
      </p:sp>
    </p:spTree>
    <p:extLst>
      <p:ext uri="{BB962C8B-B14F-4D97-AF65-F5344CB8AC3E}">
        <p14:creationId xmlns:p14="http://schemas.microsoft.com/office/powerpoint/2010/main" val="879758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10</a:t>
            </a:fld>
            <a:endParaRPr lang="fr-CA" dirty="0"/>
          </a:p>
        </p:txBody>
      </p:sp>
    </p:spTree>
    <p:extLst>
      <p:ext uri="{BB962C8B-B14F-4D97-AF65-F5344CB8AC3E}">
        <p14:creationId xmlns:p14="http://schemas.microsoft.com/office/powerpoint/2010/main" val="330794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11</a:t>
            </a:fld>
            <a:endParaRPr lang="fr-CA" dirty="0"/>
          </a:p>
        </p:txBody>
      </p:sp>
    </p:spTree>
    <p:extLst>
      <p:ext uri="{BB962C8B-B14F-4D97-AF65-F5344CB8AC3E}">
        <p14:creationId xmlns:p14="http://schemas.microsoft.com/office/powerpoint/2010/main" val="1404735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12</a:t>
            </a:fld>
            <a:endParaRPr lang="fr-CA" dirty="0"/>
          </a:p>
        </p:txBody>
      </p:sp>
    </p:spTree>
    <p:extLst>
      <p:ext uri="{BB962C8B-B14F-4D97-AF65-F5344CB8AC3E}">
        <p14:creationId xmlns:p14="http://schemas.microsoft.com/office/powerpoint/2010/main" val="1621275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13</a:t>
            </a:fld>
            <a:endParaRPr lang="fr-CA" dirty="0"/>
          </a:p>
        </p:txBody>
      </p:sp>
    </p:spTree>
    <p:extLst>
      <p:ext uri="{BB962C8B-B14F-4D97-AF65-F5344CB8AC3E}">
        <p14:creationId xmlns:p14="http://schemas.microsoft.com/office/powerpoint/2010/main" val="4215684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14</a:t>
            </a:fld>
            <a:endParaRPr lang="fr-CA" dirty="0"/>
          </a:p>
        </p:txBody>
      </p:sp>
    </p:spTree>
    <p:extLst>
      <p:ext uri="{BB962C8B-B14F-4D97-AF65-F5344CB8AC3E}">
        <p14:creationId xmlns:p14="http://schemas.microsoft.com/office/powerpoint/2010/main" val="413139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15</a:t>
            </a:fld>
            <a:endParaRPr lang="fr-CA" dirty="0"/>
          </a:p>
        </p:txBody>
      </p:sp>
    </p:spTree>
    <p:extLst>
      <p:ext uri="{BB962C8B-B14F-4D97-AF65-F5344CB8AC3E}">
        <p14:creationId xmlns:p14="http://schemas.microsoft.com/office/powerpoint/2010/main" val="3745978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16</a:t>
            </a:fld>
            <a:endParaRPr lang="fr-CA" dirty="0"/>
          </a:p>
        </p:txBody>
      </p:sp>
    </p:spTree>
    <p:extLst>
      <p:ext uri="{BB962C8B-B14F-4D97-AF65-F5344CB8AC3E}">
        <p14:creationId xmlns:p14="http://schemas.microsoft.com/office/powerpoint/2010/main" val="2669036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17</a:t>
            </a:fld>
            <a:endParaRPr lang="fr-CA" dirty="0"/>
          </a:p>
        </p:txBody>
      </p:sp>
    </p:spTree>
    <p:extLst>
      <p:ext uri="{BB962C8B-B14F-4D97-AF65-F5344CB8AC3E}">
        <p14:creationId xmlns:p14="http://schemas.microsoft.com/office/powerpoint/2010/main" val="1124098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18</a:t>
            </a:fld>
            <a:endParaRPr lang="fr-CA" dirty="0"/>
          </a:p>
        </p:txBody>
      </p:sp>
    </p:spTree>
    <p:extLst>
      <p:ext uri="{BB962C8B-B14F-4D97-AF65-F5344CB8AC3E}">
        <p14:creationId xmlns:p14="http://schemas.microsoft.com/office/powerpoint/2010/main" val="549889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19</a:t>
            </a:fld>
            <a:endParaRPr lang="fr-CA" dirty="0"/>
          </a:p>
        </p:txBody>
      </p:sp>
    </p:spTree>
    <p:extLst>
      <p:ext uri="{BB962C8B-B14F-4D97-AF65-F5344CB8AC3E}">
        <p14:creationId xmlns:p14="http://schemas.microsoft.com/office/powerpoint/2010/main" val="255461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a:t>
            </a:fld>
            <a:endParaRPr lang="fr-CA" dirty="0"/>
          </a:p>
        </p:txBody>
      </p:sp>
    </p:spTree>
    <p:extLst>
      <p:ext uri="{BB962C8B-B14F-4D97-AF65-F5344CB8AC3E}">
        <p14:creationId xmlns:p14="http://schemas.microsoft.com/office/powerpoint/2010/main" val="1096492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20</a:t>
            </a:fld>
            <a:endParaRPr lang="fr-CA" dirty="0"/>
          </a:p>
        </p:txBody>
      </p:sp>
    </p:spTree>
    <p:extLst>
      <p:ext uri="{BB962C8B-B14F-4D97-AF65-F5344CB8AC3E}">
        <p14:creationId xmlns:p14="http://schemas.microsoft.com/office/powerpoint/2010/main" val="1934086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21</a:t>
            </a:fld>
            <a:endParaRPr lang="fr-CA" dirty="0"/>
          </a:p>
        </p:txBody>
      </p:sp>
    </p:spTree>
    <p:extLst>
      <p:ext uri="{BB962C8B-B14F-4D97-AF65-F5344CB8AC3E}">
        <p14:creationId xmlns:p14="http://schemas.microsoft.com/office/powerpoint/2010/main" val="1582444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22</a:t>
            </a:fld>
            <a:endParaRPr lang="fr-CA" dirty="0"/>
          </a:p>
        </p:txBody>
      </p:sp>
    </p:spTree>
    <p:extLst>
      <p:ext uri="{BB962C8B-B14F-4D97-AF65-F5344CB8AC3E}">
        <p14:creationId xmlns:p14="http://schemas.microsoft.com/office/powerpoint/2010/main" val="679495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23</a:t>
            </a:fld>
            <a:endParaRPr lang="fr-CA" dirty="0"/>
          </a:p>
        </p:txBody>
      </p:sp>
    </p:spTree>
    <p:extLst>
      <p:ext uri="{BB962C8B-B14F-4D97-AF65-F5344CB8AC3E}">
        <p14:creationId xmlns:p14="http://schemas.microsoft.com/office/powerpoint/2010/main" val="34032761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24</a:t>
            </a:fld>
            <a:endParaRPr lang="fr-CA" dirty="0"/>
          </a:p>
        </p:txBody>
      </p:sp>
    </p:spTree>
    <p:extLst>
      <p:ext uri="{BB962C8B-B14F-4D97-AF65-F5344CB8AC3E}">
        <p14:creationId xmlns:p14="http://schemas.microsoft.com/office/powerpoint/2010/main" val="4231234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25</a:t>
            </a:fld>
            <a:endParaRPr lang="fr-CA" dirty="0"/>
          </a:p>
        </p:txBody>
      </p:sp>
    </p:spTree>
    <p:extLst>
      <p:ext uri="{BB962C8B-B14F-4D97-AF65-F5344CB8AC3E}">
        <p14:creationId xmlns:p14="http://schemas.microsoft.com/office/powerpoint/2010/main" val="275210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26</a:t>
            </a:fld>
            <a:endParaRPr lang="fr-CA" dirty="0"/>
          </a:p>
        </p:txBody>
      </p:sp>
    </p:spTree>
    <p:extLst>
      <p:ext uri="{BB962C8B-B14F-4D97-AF65-F5344CB8AC3E}">
        <p14:creationId xmlns:p14="http://schemas.microsoft.com/office/powerpoint/2010/main" val="3612187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27</a:t>
            </a:fld>
            <a:endParaRPr lang="fr-CA" dirty="0"/>
          </a:p>
        </p:txBody>
      </p:sp>
    </p:spTree>
    <p:extLst>
      <p:ext uri="{BB962C8B-B14F-4D97-AF65-F5344CB8AC3E}">
        <p14:creationId xmlns:p14="http://schemas.microsoft.com/office/powerpoint/2010/main" val="1332042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28</a:t>
            </a:fld>
            <a:endParaRPr lang="fr-CA" dirty="0"/>
          </a:p>
        </p:txBody>
      </p:sp>
    </p:spTree>
    <p:extLst>
      <p:ext uri="{BB962C8B-B14F-4D97-AF65-F5344CB8AC3E}">
        <p14:creationId xmlns:p14="http://schemas.microsoft.com/office/powerpoint/2010/main" val="336551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29</a:t>
            </a:fld>
            <a:endParaRPr lang="fr-CA" dirty="0"/>
          </a:p>
        </p:txBody>
      </p:sp>
    </p:spTree>
    <p:extLst>
      <p:ext uri="{BB962C8B-B14F-4D97-AF65-F5344CB8AC3E}">
        <p14:creationId xmlns:p14="http://schemas.microsoft.com/office/powerpoint/2010/main" val="2473240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a:t>
            </a:fld>
            <a:endParaRPr lang="fr-CA" dirty="0"/>
          </a:p>
        </p:txBody>
      </p:sp>
    </p:spTree>
    <p:extLst>
      <p:ext uri="{BB962C8B-B14F-4D97-AF65-F5344CB8AC3E}">
        <p14:creationId xmlns:p14="http://schemas.microsoft.com/office/powerpoint/2010/main" val="184309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30</a:t>
            </a:fld>
            <a:endParaRPr lang="fr-CA" dirty="0"/>
          </a:p>
        </p:txBody>
      </p:sp>
    </p:spTree>
    <p:extLst>
      <p:ext uri="{BB962C8B-B14F-4D97-AF65-F5344CB8AC3E}">
        <p14:creationId xmlns:p14="http://schemas.microsoft.com/office/powerpoint/2010/main" val="220627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31</a:t>
            </a:fld>
            <a:endParaRPr lang="fr-CA" dirty="0"/>
          </a:p>
        </p:txBody>
      </p:sp>
    </p:spTree>
    <p:extLst>
      <p:ext uri="{BB962C8B-B14F-4D97-AF65-F5344CB8AC3E}">
        <p14:creationId xmlns:p14="http://schemas.microsoft.com/office/powerpoint/2010/main" val="3982043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32</a:t>
            </a:fld>
            <a:endParaRPr lang="fr-CA" dirty="0"/>
          </a:p>
        </p:txBody>
      </p:sp>
    </p:spTree>
    <p:extLst>
      <p:ext uri="{BB962C8B-B14F-4D97-AF65-F5344CB8AC3E}">
        <p14:creationId xmlns:p14="http://schemas.microsoft.com/office/powerpoint/2010/main" val="4256167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33</a:t>
            </a:fld>
            <a:endParaRPr lang="fr-CA" dirty="0"/>
          </a:p>
        </p:txBody>
      </p:sp>
    </p:spTree>
    <p:extLst>
      <p:ext uri="{BB962C8B-B14F-4D97-AF65-F5344CB8AC3E}">
        <p14:creationId xmlns:p14="http://schemas.microsoft.com/office/powerpoint/2010/main" val="2749283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34</a:t>
            </a:fld>
            <a:endParaRPr lang="fr-CA" dirty="0"/>
          </a:p>
        </p:txBody>
      </p:sp>
    </p:spTree>
    <p:extLst>
      <p:ext uri="{BB962C8B-B14F-4D97-AF65-F5344CB8AC3E}">
        <p14:creationId xmlns:p14="http://schemas.microsoft.com/office/powerpoint/2010/main" val="205491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35</a:t>
            </a:fld>
            <a:endParaRPr lang="fr-CA" dirty="0"/>
          </a:p>
        </p:txBody>
      </p:sp>
    </p:spTree>
    <p:extLst>
      <p:ext uri="{BB962C8B-B14F-4D97-AF65-F5344CB8AC3E}">
        <p14:creationId xmlns:p14="http://schemas.microsoft.com/office/powerpoint/2010/main" val="16165965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36</a:t>
            </a:fld>
            <a:endParaRPr lang="fr-CA" dirty="0"/>
          </a:p>
        </p:txBody>
      </p:sp>
    </p:spTree>
    <p:extLst>
      <p:ext uri="{BB962C8B-B14F-4D97-AF65-F5344CB8AC3E}">
        <p14:creationId xmlns:p14="http://schemas.microsoft.com/office/powerpoint/2010/main" val="4187748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37</a:t>
            </a:fld>
            <a:endParaRPr lang="fr-CA" dirty="0"/>
          </a:p>
        </p:txBody>
      </p:sp>
    </p:spTree>
    <p:extLst>
      <p:ext uri="{BB962C8B-B14F-4D97-AF65-F5344CB8AC3E}">
        <p14:creationId xmlns:p14="http://schemas.microsoft.com/office/powerpoint/2010/main" val="998984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38</a:t>
            </a:fld>
            <a:endParaRPr lang="fr-CA" dirty="0"/>
          </a:p>
        </p:txBody>
      </p:sp>
    </p:spTree>
    <p:extLst>
      <p:ext uri="{BB962C8B-B14F-4D97-AF65-F5344CB8AC3E}">
        <p14:creationId xmlns:p14="http://schemas.microsoft.com/office/powerpoint/2010/main" val="1450289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39</a:t>
            </a:fld>
            <a:endParaRPr lang="fr-CA" dirty="0"/>
          </a:p>
        </p:txBody>
      </p:sp>
    </p:spTree>
    <p:extLst>
      <p:ext uri="{BB962C8B-B14F-4D97-AF65-F5344CB8AC3E}">
        <p14:creationId xmlns:p14="http://schemas.microsoft.com/office/powerpoint/2010/main" val="241868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a:t>
            </a:fld>
            <a:endParaRPr lang="fr-CA" dirty="0"/>
          </a:p>
        </p:txBody>
      </p:sp>
    </p:spTree>
    <p:extLst>
      <p:ext uri="{BB962C8B-B14F-4D97-AF65-F5344CB8AC3E}">
        <p14:creationId xmlns:p14="http://schemas.microsoft.com/office/powerpoint/2010/main" val="14331795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40</a:t>
            </a:fld>
            <a:endParaRPr lang="fr-CA" dirty="0"/>
          </a:p>
        </p:txBody>
      </p:sp>
    </p:spTree>
    <p:extLst>
      <p:ext uri="{BB962C8B-B14F-4D97-AF65-F5344CB8AC3E}">
        <p14:creationId xmlns:p14="http://schemas.microsoft.com/office/powerpoint/2010/main" val="1992212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41</a:t>
            </a:fld>
            <a:endParaRPr lang="fr-CA" dirty="0"/>
          </a:p>
        </p:txBody>
      </p:sp>
    </p:spTree>
    <p:extLst>
      <p:ext uri="{BB962C8B-B14F-4D97-AF65-F5344CB8AC3E}">
        <p14:creationId xmlns:p14="http://schemas.microsoft.com/office/powerpoint/2010/main" val="891105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42</a:t>
            </a:fld>
            <a:endParaRPr lang="fr-CA" dirty="0"/>
          </a:p>
        </p:txBody>
      </p:sp>
    </p:spTree>
    <p:extLst>
      <p:ext uri="{BB962C8B-B14F-4D97-AF65-F5344CB8AC3E}">
        <p14:creationId xmlns:p14="http://schemas.microsoft.com/office/powerpoint/2010/main" val="1564547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43</a:t>
            </a:fld>
            <a:endParaRPr lang="fr-CA" dirty="0"/>
          </a:p>
        </p:txBody>
      </p:sp>
    </p:spTree>
    <p:extLst>
      <p:ext uri="{BB962C8B-B14F-4D97-AF65-F5344CB8AC3E}">
        <p14:creationId xmlns:p14="http://schemas.microsoft.com/office/powerpoint/2010/main" val="852825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44</a:t>
            </a:fld>
            <a:endParaRPr lang="fr-CA" dirty="0"/>
          </a:p>
        </p:txBody>
      </p:sp>
    </p:spTree>
    <p:extLst>
      <p:ext uri="{BB962C8B-B14F-4D97-AF65-F5344CB8AC3E}">
        <p14:creationId xmlns:p14="http://schemas.microsoft.com/office/powerpoint/2010/main" val="536194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45</a:t>
            </a:fld>
            <a:endParaRPr lang="fr-CA" dirty="0"/>
          </a:p>
        </p:txBody>
      </p:sp>
    </p:spTree>
    <p:extLst>
      <p:ext uri="{BB962C8B-B14F-4D97-AF65-F5344CB8AC3E}">
        <p14:creationId xmlns:p14="http://schemas.microsoft.com/office/powerpoint/2010/main" val="1944916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46</a:t>
            </a:fld>
            <a:endParaRPr lang="fr-CA" dirty="0"/>
          </a:p>
        </p:txBody>
      </p:sp>
    </p:spTree>
    <p:extLst>
      <p:ext uri="{BB962C8B-B14F-4D97-AF65-F5344CB8AC3E}">
        <p14:creationId xmlns:p14="http://schemas.microsoft.com/office/powerpoint/2010/main" val="3267704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47</a:t>
            </a:fld>
            <a:endParaRPr lang="fr-CA" dirty="0"/>
          </a:p>
        </p:txBody>
      </p:sp>
    </p:spTree>
    <p:extLst>
      <p:ext uri="{BB962C8B-B14F-4D97-AF65-F5344CB8AC3E}">
        <p14:creationId xmlns:p14="http://schemas.microsoft.com/office/powerpoint/2010/main" val="199729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48</a:t>
            </a:fld>
            <a:endParaRPr lang="fr-CA" dirty="0"/>
          </a:p>
        </p:txBody>
      </p:sp>
    </p:spTree>
    <p:extLst>
      <p:ext uri="{BB962C8B-B14F-4D97-AF65-F5344CB8AC3E}">
        <p14:creationId xmlns:p14="http://schemas.microsoft.com/office/powerpoint/2010/main" val="25759272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49</a:t>
            </a:fld>
            <a:endParaRPr lang="fr-CA" dirty="0"/>
          </a:p>
        </p:txBody>
      </p:sp>
    </p:spTree>
    <p:extLst>
      <p:ext uri="{BB962C8B-B14F-4D97-AF65-F5344CB8AC3E}">
        <p14:creationId xmlns:p14="http://schemas.microsoft.com/office/powerpoint/2010/main" val="3852359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a:t>
            </a:fld>
            <a:endParaRPr lang="fr-CA" dirty="0"/>
          </a:p>
        </p:txBody>
      </p:sp>
    </p:spTree>
    <p:extLst>
      <p:ext uri="{BB962C8B-B14F-4D97-AF65-F5344CB8AC3E}">
        <p14:creationId xmlns:p14="http://schemas.microsoft.com/office/powerpoint/2010/main" val="8341869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50</a:t>
            </a:fld>
            <a:endParaRPr lang="fr-CA" dirty="0"/>
          </a:p>
        </p:txBody>
      </p:sp>
    </p:spTree>
    <p:extLst>
      <p:ext uri="{BB962C8B-B14F-4D97-AF65-F5344CB8AC3E}">
        <p14:creationId xmlns:p14="http://schemas.microsoft.com/office/powerpoint/2010/main" val="3547269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51</a:t>
            </a:fld>
            <a:endParaRPr lang="fr-CA" dirty="0"/>
          </a:p>
        </p:txBody>
      </p:sp>
    </p:spTree>
    <p:extLst>
      <p:ext uri="{BB962C8B-B14F-4D97-AF65-F5344CB8AC3E}">
        <p14:creationId xmlns:p14="http://schemas.microsoft.com/office/powerpoint/2010/main" val="28675768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52</a:t>
            </a:fld>
            <a:endParaRPr lang="fr-CA" dirty="0"/>
          </a:p>
        </p:txBody>
      </p:sp>
    </p:spTree>
    <p:extLst>
      <p:ext uri="{BB962C8B-B14F-4D97-AF65-F5344CB8AC3E}">
        <p14:creationId xmlns:p14="http://schemas.microsoft.com/office/powerpoint/2010/main" val="34737825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53</a:t>
            </a:fld>
            <a:endParaRPr lang="fr-CA" dirty="0"/>
          </a:p>
        </p:txBody>
      </p:sp>
    </p:spTree>
    <p:extLst>
      <p:ext uri="{BB962C8B-B14F-4D97-AF65-F5344CB8AC3E}">
        <p14:creationId xmlns:p14="http://schemas.microsoft.com/office/powerpoint/2010/main" val="1808083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54</a:t>
            </a:fld>
            <a:endParaRPr lang="fr-CA" dirty="0"/>
          </a:p>
        </p:txBody>
      </p:sp>
    </p:spTree>
    <p:extLst>
      <p:ext uri="{BB962C8B-B14F-4D97-AF65-F5344CB8AC3E}">
        <p14:creationId xmlns:p14="http://schemas.microsoft.com/office/powerpoint/2010/main" val="16344107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55</a:t>
            </a:fld>
            <a:endParaRPr lang="fr-CA" dirty="0"/>
          </a:p>
        </p:txBody>
      </p:sp>
    </p:spTree>
    <p:extLst>
      <p:ext uri="{BB962C8B-B14F-4D97-AF65-F5344CB8AC3E}">
        <p14:creationId xmlns:p14="http://schemas.microsoft.com/office/powerpoint/2010/main" val="1748521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56</a:t>
            </a:fld>
            <a:endParaRPr lang="fr-CA" dirty="0"/>
          </a:p>
        </p:txBody>
      </p:sp>
    </p:spTree>
    <p:extLst>
      <p:ext uri="{BB962C8B-B14F-4D97-AF65-F5344CB8AC3E}">
        <p14:creationId xmlns:p14="http://schemas.microsoft.com/office/powerpoint/2010/main" val="1362025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57</a:t>
            </a:fld>
            <a:endParaRPr lang="fr-CA" dirty="0"/>
          </a:p>
        </p:txBody>
      </p:sp>
    </p:spTree>
    <p:extLst>
      <p:ext uri="{BB962C8B-B14F-4D97-AF65-F5344CB8AC3E}">
        <p14:creationId xmlns:p14="http://schemas.microsoft.com/office/powerpoint/2010/main" val="15468752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58</a:t>
            </a:fld>
            <a:endParaRPr lang="fr-CA" dirty="0"/>
          </a:p>
        </p:txBody>
      </p:sp>
    </p:spTree>
    <p:extLst>
      <p:ext uri="{BB962C8B-B14F-4D97-AF65-F5344CB8AC3E}">
        <p14:creationId xmlns:p14="http://schemas.microsoft.com/office/powerpoint/2010/main" val="537432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59</a:t>
            </a:fld>
            <a:endParaRPr lang="fr-CA" dirty="0"/>
          </a:p>
        </p:txBody>
      </p:sp>
    </p:spTree>
    <p:extLst>
      <p:ext uri="{BB962C8B-B14F-4D97-AF65-F5344CB8AC3E}">
        <p14:creationId xmlns:p14="http://schemas.microsoft.com/office/powerpoint/2010/main" val="369363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a:t>
            </a:fld>
            <a:endParaRPr lang="fr-CA" dirty="0"/>
          </a:p>
        </p:txBody>
      </p:sp>
    </p:spTree>
    <p:extLst>
      <p:ext uri="{BB962C8B-B14F-4D97-AF65-F5344CB8AC3E}">
        <p14:creationId xmlns:p14="http://schemas.microsoft.com/office/powerpoint/2010/main" val="8989814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60</a:t>
            </a:fld>
            <a:endParaRPr lang="fr-CA" dirty="0"/>
          </a:p>
        </p:txBody>
      </p:sp>
    </p:spTree>
    <p:extLst>
      <p:ext uri="{BB962C8B-B14F-4D97-AF65-F5344CB8AC3E}">
        <p14:creationId xmlns:p14="http://schemas.microsoft.com/office/powerpoint/2010/main" val="22724729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61</a:t>
            </a:fld>
            <a:endParaRPr lang="fr-CA" dirty="0"/>
          </a:p>
        </p:txBody>
      </p:sp>
    </p:spTree>
    <p:extLst>
      <p:ext uri="{BB962C8B-B14F-4D97-AF65-F5344CB8AC3E}">
        <p14:creationId xmlns:p14="http://schemas.microsoft.com/office/powerpoint/2010/main" val="3297766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62</a:t>
            </a:fld>
            <a:endParaRPr lang="fr-CA" dirty="0"/>
          </a:p>
        </p:txBody>
      </p:sp>
    </p:spTree>
    <p:extLst>
      <p:ext uri="{BB962C8B-B14F-4D97-AF65-F5344CB8AC3E}">
        <p14:creationId xmlns:p14="http://schemas.microsoft.com/office/powerpoint/2010/main" val="21983741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63</a:t>
            </a:fld>
            <a:endParaRPr lang="fr-CA" dirty="0"/>
          </a:p>
        </p:txBody>
      </p:sp>
    </p:spTree>
    <p:extLst>
      <p:ext uri="{BB962C8B-B14F-4D97-AF65-F5344CB8AC3E}">
        <p14:creationId xmlns:p14="http://schemas.microsoft.com/office/powerpoint/2010/main" val="33901200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15C55BB-6CAD-864E-9B58-B11C36E0B9F9}" type="slidenum">
              <a:rPr lang="fr-CA" smtClean="0"/>
              <a:pPr/>
              <a:t>64</a:t>
            </a:fld>
            <a:endParaRPr lang="fr-CA" dirty="0"/>
          </a:p>
        </p:txBody>
      </p:sp>
    </p:spTree>
    <p:extLst>
      <p:ext uri="{BB962C8B-B14F-4D97-AF65-F5344CB8AC3E}">
        <p14:creationId xmlns:p14="http://schemas.microsoft.com/office/powerpoint/2010/main" val="8558332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65</a:t>
            </a:fld>
            <a:endParaRPr lang="fr-CA" dirty="0"/>
          </a:p>
        </p:txBody>
      </p:sp>
    </p:spTree>
    <p:extLst>
      <p:ext uri="{BB962C8B-B14F-4D97-AF65-F5344CB8AC3E}">
        <p14:creationId xmlns:p14="http://schemas.microsoft.com/office/powerpoint/2010/main" val="34542392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66</a:t>
            </a:fld>
            <a:endParaRPr lang="fr-CA" dirty="0"/>
          </a:p>
        </p:txBody>
      </p:sp>
    </p:spTree>
    <p:extLst>
      <p:ext uri="{BB962C8B-B14F-4D97-AF65-F5344CB8AC3E}">
        <p14:creationId xmlns:p14="http://schemas.microsoft.com/office/powerpoint/2010/main" val="22263881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67</a:t>
            </a:fld>
            <a:endParaRPr lang="fr-CA" dirty="0"/>
          </a:p>
        </p:txBody>
      </p:sp>
    </p:spTree>
    <p:extLst>
      <p:ext uri="{BB962C8B-B14F-4D97-AF65-F5344CB8AC3E}">
        <p14:creationId xmlns:p14="http://schemas.microsoft.com/office/powerpoint/2010/main" val="36604835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68</a:t>
            </a:fld>
            <a:endParaRPr lang="fr-CA" dirty="0"/>
          </a:p>
        </p:txBody>
      </p:sp>
    </p:spTree>
    <p:extLst>
      <p:ext uri="{BB962C8B-B14F-4D97-AF65-F5344CB8AC3E}">
        <p14:creationId xmlns:p14="http://schemas.microsoft.com/office/powerpoint/2010/main" val="4097573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69</a:t>
            </a:fld>
            <a:endParaRPr lang="fr-CA" dirty="0"/>
          </a:p>
        </p:txBody>
      </p:sp>
    </p:spTree>
    <p:extLst>
      <p:ext uri="{BB962C8B-B14F-4D97-AF65-F5344CB8AC3E}">
        <p14:creationId xmlns:p14="http://schemas.microsoft.com/office/powerpoint/2010/main" val="2209432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a:t>
            </a:fld>
            <a:endParaRPr lang="fr-CA" dirty="0"/>
          </a:p>
        </p:txBody>
      </p:sp>
    </p:spTree>
    <p:extLst>
      <p:ext uri="{BB962C8B-B14F-4D97-AF65-F5344CB8AC3E}">
        <p14:creationId xmlns:p14="http://schemas.microsoft.com/office/powerpoint/2010/main" val="16475188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70</a:t>
            </a:fld>
            <a:endParaRPr lang="fr-CA" dirty="0"/>
          </a:p>
        </p:txBody>
      </p:sp>
    </p:spTree>
    <p:extLst>
      <p:ext uri="{BB962C8B-B14F-4D97-AF65-F5344CB8AC3E}">
        <p14:creationId xmlns:p14="http://schemas.microsoft.com/office/powerpoint/2010/main" val="33609069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71</a:t>
            </a:fld>
            <a:endParaRPr lang="fr-CA" dirty="0"/>
          </a:p>
        </p:txBody>
      </p:sp>
    </p:spTree>
    <p:extLst>
      <p:ext uri="{BB962C8B-B14F-4D97-AF65-F5344CB8AC3E}">
        <p14:creationId xmlns:p14="http://schemas.microsoft.com/office/powerpoint/2010/main" val="18454697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72</a:t>
            </a:fld>
            <a:endParaRPr lang="fr-CA" dirty="0"/>
          </a:p>
        </p:txBody>
      </p:sp>
    </p:spTree>
    <p:extLst>
      <p:ext uri="{BB962C8B-B14F-4D97-AF65-F5344CB8AC3E}">
        <p14:creationId xmlns:p14="http://schemas.microsoft.com/office/powerpoint/2010/main" val="2822284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73</a:t>
            </a:fld>
            <a:endParaRPr lang="fr-CA" dirty="0"/>
          </a:p>
        </p:txBody>
      </p:sp>
    </p:spTree>
    <p:extLst>
      <p:ext uri="{BB962C8B-B14F-4D97-AF65-F5344CB8AC3E}">
        <p14:creationId xmlns:p14="http://schemas.microsoft.com/office/powerpoint/2010/main" val="19846968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74</a:t>
            </a:fld>
            <a:endParaRPr lang="fr-CA" dirty="0"/>
          </a:p>
        </p:txBody>
      </p:sp>
    </p:spTree>
    <p:extLst>
      <p:ext uri="{BB962C8B-B14F-4D97-AF65-F5344CB8AC3E}">
        <p14:creationId xmlns:p14="http://schemas.microsoft.com/office/powerpoint/2010/main" val="12410097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75</a:t>
            </a:fld>
            <a:endParaRPr lang="fr-CA" dirty="0"/>
          </a:p>
        </p:txBody>
      </p:sp>
    </p:spTree>
    <p:extLst>
      <p:ext uri="{BB962C8B-B14F-4D97-AF65-F5344CB8AC3E}">
        <p14:creationId xmlns:p14="http://schemas.microsoft.com/office/powerpoint/2010/main" val="6613378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76</a:t>
            </a:fld>
            <a:endParaRPr lang="fr-CA" dirty="0"/>
          </a:p>
        </p:txBody>
      </p:sp>
    </p:spTree>
    <p:extLst>
      <p:ext uri="{BB962C8B-B14F-4D97-AF65-F5344CB8AC3E}">
        <p14:creationId xmlns:p14="http://schemas.microsoft.com/office/powerpoint/2010/main" val="37865024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77</a:t>
            </a:fld>
            <a:endParaRPr lang="fr-CA" dirty="0"/>
          </a:p>
        </p:txBody>
      </p:sp>
    </p:spTree>
    <p:extLst>
      <p:ext uri="{BB962C8B-B14F-4D97-AF65-F5344CB8AC3E}">
        <p14:creationId xmlns:p14="http://schemas.microsoft.com/office/powerpoint/2010/main" val="23580867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78</a:t>
            </a:fld>
            <a:endParaRPr lang="fr-CA" dirty="0"/>
          </a:p>
        </p:txBody>
      </p:sp>
    </p:spTree>
    <p:extLst>
      <p:ext uri="{BB962C8B-B14F-4D97-AF65-F5344CB8AC3E}">
        <p14:creationId xmlns:p14="http://schemas.microsoft.com/office/powerpoint/2010/main" val="25591723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79</a:t>
            </a:fld>
            <a:endParaRPr lang="fr-CA" dirty="0"/>
          </a:p>
        </p:txBody>
      </p:sp>
    </p:spTree>
    <p:extLst>
      <p:ext uri="{BB962C8B-B14F-4D97-AF65-F5344CB8AC3E}">
        <p14:creationId xmlns:p14="http://schemas.microsoft.com/office/powerpoint/2010/main" val="3887222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a:t>
            </a:fld>
            <a:endParaRPr lang="fr-CA" dirty="0"/>
          </a:p>
        </p:txBody>
      </p:sp>
    </p:spTree>
    <p:extLst>
      <p:ext uri="{BB962C8B-B14F-4D97-AF65-F5344CB8AC3E}">
        <p14:creationId xmlns:p14="http://schemas.microsoft.com/office/powerpoint/2010/main" val="10811523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80</a:t>
            </a:fld>
            <a:endParaRPr lang="fr-CA" dirty="0"/>
          </a:p>
        </p:txBody>
      </p:sp>
    </p:spTree>
    <p:extLst>
      <p:ext uri="{BB962C8B-B14F-4D97-AF65-F5344CB8AC3E}">
        <p14:creationId xmlns:p14="http://schemas.microsoft.com/office/powerpoint/2010/main" val="7507889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81</a:t>
            </a:fld>
            <a:endParaRPr lang="fr-CA" dirty="0"/>
          </a:p>
        </p:txBody>
      </p:sp>
    </p:spTree>
    <p:extLst>
      <p:ext uri="{BB962C8B-B14F-4D97-AF65-F5344CB8AC3E}">
        <p14:creationId xmlns:p14="http://schemas.microsoft.com/office/powerpoint/2010/main" val="39238540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82</a:t>
            </a:fld>
            <a:endParaRPr lang="fr-CA" dirty="0"/>
          </a:p>
        </p:txBody>
      </p:sp>
    </p:spTree>
    <p:extLst>
      <p:ext uri="{BB962C8B-B14F-4D97-AF65-F5344CB8AC3E}">
        <p14:creationId xmlns:p14="http://schemas.microsoft.com/office/powerpoint/2010/main" val="18832006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83</a:t>
            </a:fld>
            <a:endParaRPr lang="fr-CA" dirty="0"/>
          </a:p>
        </p:txBody>
      </p:sp>
    </p:spTree>
    <p:extLst>
      <p:ext uri="{BB962C8B-B14F-4D97-AF65-F5344CB8AC3E}">
        <p14:creationId xmlns:p14="http://schemas.microsoft.com/office/powerpoint/2010/main" val="20305414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84</a:t>
            </a:fld>
            <a:endParaRPr lang="fr-CA" dirty="0"/>
          </a:p>
        </p:txBody>
      </p:sp>
    </p:spTree>
    <p:extLst>
      <p:ext uri="{BB962C8B-B14F-4D97-AF65-F5344CB8AC3E}">
        <p14:creationId xmlns:p14="http://schemas.microsoft.com/office/powerpoint/2010/main" val="29837597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85</a:t>
            </a:fld>
            <a:endParaRPr lang="fr-CA" dirty="0"/>
          </a:p>
        </p:txBody>
      </p:sp>
    </p:spTree>
    <p:extLst>
      <p:ext uri="{BB962C8B-B14F-4D97-AF65-F5344CB8AC3E}">
        <p14:creationId xmlns:p14="http://schemas.microsoft.com/office/powerpoint/2010/main" val="8504260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86</a:t>
            </a:fld>
            <a:endParaRPr lang="fr-CA" dirty="0"/>
          </a:p>
        </p:txBody>
      </p:sp>
    </p:spTree>
    <p:extLst>
      <p:ext uri="{BB962C8B-B14F-4D97-AF65-F5344CB8AC3E}">
        <p14:creationId xmlns:p14="http://schemas.microsoft.com/office/powerpoint/2010/main" val="36354001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87</a:t>
            </a:fld>
            <a:endParaRPr lang="fr-CA" dirty="0"/>
          </a:p>
        </p:txBody>
      </p:sp>
    </p:spTree>
    <p:extLst>
      <p:ext uri="{BB962C8B-B14F-4D97-AF65-F5344CB8AC3E}">
        <p14:creationId xmlns:p14="http://schemas.microsoft.com/office/powerpoint/2010/main" val="32744330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88</a:t>
            </a:fld>
            <a:endParaRPr lang="fr-CA" dirty="0"/>
          </a:p>
        </p:txBody>
      </p:sp>
    </p:spTree>
    <p:extLst>
      <p:ext uri="{BB962C8B-B14F-4D97-AF65-F5344CB8AC3E}">
        <p14:creationId xmlns:p14="http://schemas.microsoft.com/office/powerpoint/2010/main" val="36812102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89</a:t>
            </a:fld>
            <a:endParaRPr lang="fr-CA" dirty="0"/>
          </a:p>
        </p:txBody>
      </p:sp>
    </p:spTree>
    <p:extLst>
      <p:ext uri="{BB962C8B-B14F-4D97-AF65-F5344CB8AC3E}">
        <p14:creationId xmlns:p14="http://schemas.microsoft.com/office/powerpoint/2010/main" val="3718394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a:t>
            </a:fld>
            <a:endParaRPr lang="fr-CA" dirty="0"/>
          </a:p>
        </p:txBody>
      </p:sp>
    </p:spTree>
    <p:extLst>
      <p:ext uri="{BB962C8B-B14F-4D97-AF65-F5344CB8AC3E}">
        <p14:creationId xmlns:p14="http://schemas.microsoft.com/office/powerpoint/2010/main" val="24047666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90</a:t>
            </a:fld>
            <a:endParaRPr lang="fr-CA" dirty="0"/>
          </a:p>
        </p:txBody>
      </p:sp>
    </p:spTree>
    <p:extLst>
      <p:ext uri="{BB962C8B-B14F-4D97-AF65-F5344CB8AC3E}">
        <p14:creationId xmlns:p14="http://schemas.microsoft.com/office/powerpoint/2010/main" val="20681638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91</a:t>
            </a:fld>
            <a:endParaRPr lang="fr-CA" dirty="0"/>
          </a:p>
        </p:txBody>
      </p:sp>
    </p:spTree>
    <p:extLst>
      <p:ext uri="{BB962C8B-B14F-4D97-AF65-F5344CB8AC3E}">
        <p14:creationId xmlns:p14="http://schemas.microsoft.com/office/powerpoint/2010/main" val="27080955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92</a:t>
            </a:fld>
            <a:endParaRPr lang="fr-CA" dirty="0"/>
          </a:p>
        </p:txBody>
      </p:sp>
    </p:spTree>
    <p:extLst>
      <p:ext uri="{BB962C8B-B14F-4D97-AF65-F5344CB8AC3E}">
        <p14:creationId xmlns:p14="http://schemas.microsoft.com/office/powerpoint/2010/main" val="3424622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93</a:t>
            </a:fld>
            <a:endParaRPr lang="fr-CA" dirty="0"/>
          </a:p>
        </p:txBody>
      </p:sp>
    </p:spTree>
    <p:extLst>
      <p:ext uri="{BB962C8B-B14F-4D97-AF65-F5344CB8AC3E}">
        <p14:creationId xmlns:p14="http://schemas.microsoft.com/office/powerpoint/2010/main" val="26796810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94</a:t>
            </a:fld>
            <a:endParaRPr lang="fr-CA" dirty="0"/>
          </a:p>
        </p:txBody>
      </p:sp>
    </p:spTree>
    <p:extLst>
      <p:ext uri="{BB962C8B-B14F-4D97-AF65-F5344CB8AC3E}">
        <p14:creationId xmlns:p14="http://schemas.microsoft.com/office/powerpoint/2010/main" val="38174922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95</a:t>
            </a:fld>
            <a:endParaRPr lang="fr-CA" dirty="0"/>
          </a:p>
        </p:txBody>
      </p:sp>
    </p:spTree>
    <p:extLst>
      <p:ext uri="{BB962C8B-B14F-4D97-AF65-F5344CB8AC3E}">
        <p14:creationId xmlns:p14="http://schemas.microsoft.com/office/powerpoint/2010/main" val="401690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96</a:t>
            </a:fld>
            <a:endParaRPr lang="fr-CA" dirty="0"/>
          </a:p>
        </p:txBody>
      </p:sp>
    </p:spTree>
    <p:extLst>
      <p:ext uri="{BB962C8B-B14F-4D97-AF65-F5344CB8AC3E}">
        <p14:creationId xmlns:p14="http://schemas.microsoft.com/office/powerpoint/2010/main" val="7367809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A15C55BB-6CAD-864E-9B58-B11C36E0B9F9}" type="slidenum">
              <a:rPr lang="fr-CA" smtClean="0"/>
              <a:pPr/>
              <a:t>97</a:t>
            </a:fld>
            <a:endParaRPr lang="fr-CA" dirty="0"/>
          </a:p>
        </p:txBody>
      </p:sp>
    </p:spTree>
    <p:extLst>
      <p:ext uri="{BB962C8B-B14F-4D97-AF65-F5344CB8AC3E}">
        <p14:creationId xmlns:p14="http://schemas.microsoft.com/office/powerpoint/2010/main" val="41365056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EAAE4137-9C57-4BE7-8509-9D67AAFC4A52}" type="slidenum">
              <a:rPr lang="fr-CA" smtClean="0"/>
              <a:t>98</a:t>
            </a:fld>
            <a:endParaRPr lang="fr-CA" dirty="0"/>
          </a:p>
        </p:txBody>
      </p:sp>
    </p:spTree>
    <p:extLst>
      <p:ext uri="{BB962C8B-B14F-4D97-AF65-F5344CB8AC3E}">
        <p14:creationId xmlns:p14="http://schemas.microsoft.com/office/powerpoint/2010/main" val="3092984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b="1" i="0">
                <a:solidFill>
                  <a:schemeClr val="accent1"/>
                </a:solidFill>
                <a:latin typeface="Dagny OT" panose="020B0504020201020104" pitchFamily="34" charset="77"/>
              </a:defRPr>
            </a:lvl1pPr>
          </a:lstStyle>
          <a:p>
            <a:r>
              <a:rPr lang="fr-CA" dirty="0"/>
              <a:t>Click to </a:t>
            </a:r>
            <a:r>
              <a:rPr lang="fr-CA" dirty="0" err="1"/>
              <a:t>edit</a:t>
            </a:r>
            <a:r>
              <a:rPr lang="fr-CA" dirty="0"/>
              <a:t> Master </a:t>
            </a:r>
            <a:r>
              <a:rPr lang="fr-CA" dirty="0" err="1"/>
              <a:t>title</a:t>
            </a:r>
            <a:r>
              <a:rPr lang="fr-CA" dirty="0"/>
              <a:t>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fr-C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lvl1pPr>
              <a:defRPr b="1" i="0">
                <a:latin typeface="Dagny OT" panose="020B0504020201020104" pitchFamily="34" charset="77"/>
              </a:defRPr>
            </a:lvl1pPr>
          </a:lstStyle>
          <a:p>
            <a:r>
              <a:rPr lang="en-US" dirty="0"/>
              <a:t>Click to edit Master title style</a:t>
            </a:r>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1" i="0" cap="all">
                <a:solidFill>
                  <a:schemeClr val="accent1"/>
                </a:solidFill>
                <a:latin typeface="Dagny OT" panose="020B0504020201020104" pitchFamily="34" charset="77"/>
              </a:defRPr>
            </a:lvl1pPr>
          </a:lstStyle>
          <a:p>
            <a:r>
              <a:rPr lang="en-US" dirty="0"/>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lvl1pPr>
              <a:defRPr b="1" i="0">
                <a:latin typeface="Dagny OT" panose="020B0504020201020104" pitchFamily="34" charset="77"/>
              </a:defRPr>
            </a:lvl1pPr>
          </a:lstStyle>
          <a:p>
            <a:r>
              <a:rPr lang="en-US" dirty="0"/>
              <a:t>Click to edit Master title style</a:t>
            </a:r>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b="1" i="0">
                <a:latin typeface="Dagny OT" panose="020B0504020201020104" pitchFamily="34" charset="77"/>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1" i="0">
                <a:solidFill>
                  <a:schemeClr val="accent1">
                    <a:lumMod val="75000"/>
                    <a:lumOff val="25000"/>
                  </a:schemeClr>
                </a:solidFill>
                <a:latin typeface="Dagny OT" panose="020B0504020201020104" pitchFamily="34" charset="77"/>
              </a:defRPr>
            </a:lvl1pPr>
          </a:lstStyle>
          <a:p>
            <a:r>
              <a:rPr lang="en-US" dirty="0"/>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1" i="0">
                <a:solidFill>
                  <a:schemeClr val="accent1"/>
                </a:solidFill>
                <a:latin typeface="Dagny OT" panose="020B0504020201020104" pitchFamily="34" charset="77"/>
              </a:defRPr>
            </a:lvl1pPr>
          </a:lstStyle>
          <a:p>
            <a:r>
              <a:rPr lang="en-US" dirty="0"/>
              <a:t>Click to edit Master title style</a:t>
            </a:r>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CA"/>
              <a:t>Click to edit Master title style</a:t>
            </a:r>
            <a:endParaRPr lang="fr-CA"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fr-CA"/>
              <a:t>Edit Master text styles</a:t>
            </a:r>
          </a:p>
          <a:p>
            <a:pPr lvl="1"/>
            <a:r>
              <a:rPr lang="fr-CA"/>
              <a:t>Second level</a:t>
            </a:r>
          </a:p>
          <a:p>
            <a:pPr lvl="2"/>
            <a:r>
              <a:rPr lang="fr-CA"/>
              <a:t>Third level</a:t>
            </a:r>
          </a:p>
          <a:p>
            <a:pPr lvl="3"/>
            <a:r>
              <a:rPr lang="fr-CA"/>
              <a:t>Fourth level</a:t>
            </a:r>
            <a:endParaRPr lang="fr-CA"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A11D1823-71AC-C84D-B943-8C2A8C50BEB7}"/>
              </a:ext>
            </a:extLst>
          </p:cNvPr>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4495EC8F-8918-2F41-8F54-4FBB57B64247}"/>
              </a:ext>
            </a:extLst>
          </p:cNvPr>
          <p:cNvSpPr txBox="1"/>
          <p:nvPr userDrawn="1"/>
        </p:nvSpPr>
        <p:spPr>
          <a:xfrm>
            <a:off x="9037320" y="6407719"/>
            <a:ext cx="2377440" cy="369332"/>
          </a:xfrm>
          <a:prstGeom prst="rect">
            <a:avLst/>
          </a:prstGeom>
          <a:noFill/>
        </p:spPr>
        <p:txBody>
          <a:bodyPr wrap="square" rtlCol="0">
            <a:spAutoFit/>
          </a:bodyPr>
          <a:lstStyle/>
          <a:p>
            <a:pPr algn="r"/>
            <a:r>
              <a:rPr lang="fr-CA">
                <a:solidFill>
                  <a:srgbClr val="B3B3B3"/>
                </a:solidFill>
              </a:rPr>
              <a:t>data-action-lab.com</a:t>
            </a:r>
            <a:endParaRPr lang="fr-CA" dirty="0">
              <a:solidFill>
                <a:srgbClr val="B3B3B3"/>
              </a:solidFill>
            </a:endParaRPr>
          </a:p>
        </p:txBody>
      </p:sp>
      <p:pic>
        <p:nvPicPr>
          <p:cNvPr id="12" name="Picture 11">
            <a:extLst>
              <a:ext uri="{FF2B5EF4-FFF2-40B4-BE49-F238E27FC236}">
                <a16:creationId xmlns:a16="http://schemas.microsoft.com/office/drawing/2014/main" id="{834D5C8F-DE84-B043-8885-B2C289E0A82D}"/>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441840" y="6446926"/>
            <a:ext cx="4097020" cy="27394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CEC22318-32A9-754F-804D-CD82B16D30F3}"/>
              </a:ext>
            </a:extLst>
          </p:cNvPr>
          <p:cNvPicPr>
            <a:picLocks noChangeAspect="1"/>
          </p:cNvPicPr>
          <p:nvPr userDrawn="1"/>
        </p:nvPicPr>
        <p:blipFill>
          <a:blip r:embed="rId12"/>
          <a:stretch>
            <a:fillRect/>
          </a:stretch>
        </p:blipFill>
        <p:spPr>
          <a:xfrm>
            <a:off x="4704913" y="6447099"/>
            <a:ext cx="787228" cy="273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rgbClr val="32323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rgbClr val="32323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rgbClr val="32323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rgbClr val="32323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hyperlink" Target="data-action-lab.com" TargetMode="External"/><Relationship Id="rId4" Type="http://schemas.openxmlformats.org/officeDocument/2006/relationships/tags" Target="../tags/tag5.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610.png"/><Relationship Id="rId5" Type="http://schemas.openxmlformats.org/officeDocument/2006/relationships/tags" Target="../tags/tag51.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7.png"/><Relationship Id="rId5" Type="http://schemas.openxmlformats.org/officeDocument/2006/relationships/tags" Target="../tags/tag53.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tags" Target="../tags/tag54.xml"/><Relationship Id="rId5" Type="http://schemas.openxmlformats.org/officeDocument/2006/relationships/image" Target="../media/image8.png"/><Relationship Id="rId4" Type="http://schemas.openxmlformats.org/officeDocument/2006/relationships/tags" Target="../tags/tag5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9.png"/><Relationship Id="rId5" Type="http://schemas.openxmlformats.org/officeDocument/2006/relationships/tags" Target="../tags/tag56.xml"/><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tags" Target="../tags/tag59.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22.xml"/><Relationship Id="rId11" Type="http://schemas.openxmlformats.org/officeDocument/2006/relationships/image" Target="../media/image14.png"/><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60.xml"/><Relationship Id="rId9"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69.xml"/><Relationship Id="rId7" Type="http://schemas.openxmlformats.org/officeDocument/2006/relationships/notesSlide" Target="../notesSlides/notesSlide26.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slideLayout" Target="../slideLayouts/slideLayout2.xml"/><Relationship Id="rId5" Type="http://schemas.openxmlformats.org/officeDocument/2006/relationships/tags" Target="../tags/tag71.xml"/><Relationship Id="rId4" Type="http://schemas.openxmlformats.org/officeDocument/2006/relationships/tags" Target="../tags/tag70.xml"/><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9.png"/><Relationship Id="rId5" Type="http://schemas.openxmlformats.org/officeDocument/2006/relationships/tags" Target="../tags/tag75.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2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21.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22.png"/><Relationship Id="rId5" Type="http://schemas.openxmlformats.org/officeDocument/2006/relationships/tags" Target="../tags/tag82.xml"/><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23.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24.png"/><Relationship Id="rId5" Type="http://schemas.openxmlformats.org/officeDocument/2006/relationships/tags" Target="../tags/tag90.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25.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26.png"/><Relationship Id="rId5" Type="http://schemas.openxmlformats.org/officeDocument/2006/relationships/tags" Target="../tags/tag94.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27.png"/><Relationship Id="rId5" Type="http://schemas.openxmlformats.org/officeDocument/2006/relationships/tags" Target="../tags/tag96.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99.xml"/><Relationship Id="rId7" Type="http://schemas.openxmlformats.org/officeDocument/2006/relationships/tags" Target="../tags/tag98.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notesSlide" Target="../notesSlides/notesSlide39.xml"/><Relationship Id="rId5" Type="http://schemas.openxmlformats.org/officeDocument/2006/relationships/slideLayout" Target="../slideLayouts/slideLayout2.xml"/><Relationship Id="rId4" Type="http://schemas.openxmlformats.org/officeDocument/2006/relationships/tags" Target="../tags/tag10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29.png"/><Relationship Id="rId5" Type="http://schemas.openxmlformats.org/officeDocument/2006/relationships/tags" Target="../tags/tag108.xm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30.png"/><Relationship Id="rId5" Type="http://schemas.openxmlformats.org/officeDocument/2006/relationships/tags" Target="../tags/tag110.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31.png"/><Relationship Id="rId5" Type="http://schemas.openxmlformats.org/officeDocument/2006/relationships/tags" Target="../tags/tag112.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32.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33.png"/><Relationship Id="rId5" Type="http://schemas.openxmlformats.org/officeDocument/2006/relationships/tags" Target="../tags/tag116.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34.png"/><Relationship Id="rId5" Type="http://schemas.openxmlformats.org/officeDocument/2006/relationships/tags" Target="../tags/tag118.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35.png"/><Relationship Id="rId5" Type="http://schemas.openxmlformats.org/officeDocument/2006/relationships/tags" Target="../tags/tag120.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36.png"/><Relationship Id="rId5" Type="http://schemas.openxmlformats.org/officeDocument/2006/relationships/tags" Target="../tags/tag122.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37.png"/><Relationship Id="rId5" Type="http://schemas.openxmlformats.org/officeDocument/2006/relationships/tags" Target="../tags/tag124.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5" Type="http://schemas.openxmlformats.org/officeDocument/2006/relationships/notesSlide" Target="../notesSlides/notesSlide53.xml"/><Relationship Id="rId4"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tags" Target="../tags/tag130.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38.png"/><Relationship Id="rId5" Type="http://schemas.openxmlformats.org/officeDocument/2006/relationships/tags" Target="../tags/tag135.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image" Target="../media/image39.png"/><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image" Target="../media/image40.png"/><Relationship Id="rId4"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41.png"/><Relationship Id="rId5" Type="http://schemas.openxmlformats.org/officeDocument/2006/relationships/tags" Target="../tags/tag141.xm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hyperlink" Target="http://dailycatdrawings.tumblr.com/" TargetMode="Externa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image" Target="../media/image6.png"/><Relationship Id="rId2" Type="http://schemas.openxmlformats.org/officeDocument/2006/relationships/tags" Target="../tags/tag16.xml"/><Relationship Id="rId16" Type="http://schemas.openxmlformats.org/officeDocument/2006/relationships/image" Target="../media/image5.jpeg"/><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notesSlide" Target="../notesSlides/notesSlide6.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42.png"/><Relationship Id="rId5" Type="http://schemas.openxmlformats.org/officeDocument/2006/relationships/tags" Target="../tags/tag143.xml"/><Relationship Id="rId4"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5.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tags" Target="../tags/tag145.xml"/><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tags" Target="../tags/tag148.xml"/><Relationship Id="rId7" Type="http://schemas.openxmlformats.org/officeDocument/2006/relationships/image" Target="../media/image44.png"/><Relationship Id="rId2" Type="http://schemas.openxmlformats.org/officeDocument/2006/relationships/tags" Target="../tags/tag147.xml"/><Relationship Id="rId1" Type="http://schemas.openxmlformats.org/officeDocument/2006/relationships/tags" Target="../tags/tag146.xml"/><Relationship Id="rId6" Type="http://schemas.openxmlformats.org/officeDocument/2006/relationships/notesSlide" Target="../notesSlides/notesSlide62.xml"/><Relationship Id="rId5" Type="http://schemas.openxmlformats.org/officeDocument/2006/relationships/slideLayout" Target="../slideLayouts/slideLayout2.xml"/><Relationship Id="rId4" Type="http://schemas.openxmlformats.org/officeDocument/2006/relationships/tags" Target="../tags/tag14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1.xml"/><Relationship Id="rId1" Type="http://schemas.openxmlformats.org/officeDocument/2006/relationships/tags" Target="../tags/tag150.xml"/><Relationship Id="rId5" Type="http://schemas.openxmlformats.org/officeDocument/2006/relationships/image" Target="../media/image45.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46.png"/><Relationship Id="rId5" Type="http://schemas.openxmlformats.org/officeDocument/2006/relationships/tags" Target="../tags/tag153.xml"/><Relationship Id="rId4"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47.png"/><Relationship Id="rId5" Type="http://schemas.openxmlformats.org/officeDocument/2006/relationships/tags" Target="../tags/tag155.xml"/><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48.png"/><Relationship Id="rId5" Type="http://schemas.openxmlformats.org/officeDocument/2006/relationships/tags" Target="../tags/tag157.xml"/><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9.xml"/><Relationship Id="rId1" Type="http://schemas.openxmlformats.org/officeDocument/2006/relationships/tags" Target="../tags/tag158.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1.xml"/><Relationship Id="rId1" Type="http://schemas.openxmlformats.org/officeDocument/2006/relationships/tags" Target="../tags/tag160.xml"/><Relationship Id="rId4"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3.xml"/><Relationship Id="rId1" Type="http://schemas.openxmlformats.org/officeDocument/2006/relationships/tags" Target="../tags/tag162.xml"/><Relationship Id="rId5" Type="http://schemas.openxmlformats.org/officeDocument/2006/relationships/image" Target="../media/image49.png"/><Relationship Id="rId4"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50.png"/><Relationship Id="rId5" Type="http://schemas.openxmlformats.org/officeDocument/2006/relationships/tags" Target="../tags/tag165.xml"/><Relationship Id="rId4"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7.xml"/><Relationship Id="rId1" Type="http://schemas.openxmlformats.org/officeDocument/2006/relationships/tags" Target="../tags/tag166.xml"/><Relationship Id="rId5" Type="http://schemas.openxmlformats.org/officeDocument/2006/relationships/image" Target="../media/image51.png"/><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52.png"/><Relationship Id="rId5" Type="http://schemas.openxmlformats.org/officeDocument/2006/relationships/tags" Target="../tags/tag169.xml"/><Relationship Id="rId4"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1.xml"/><Relationship Id="rId1" Type="http://schemas.openxmlformats.org/officeDocument/2006/relationships/tags" Target="../tags/tag170.xml"/><Relationship Id="rId5" Type="http://schemas.openxmlformats.org/officeDocument/2006/relationships/image" Target="../media/image53.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image" Target="../media/image54.pn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5.xml"/><Relationship Id="rId1" Type="http://schemas.openxmlformats.org/officeDocument/2006/relationships/tags" Target="../tags/tag174.xml"/><Relationship Id="rId4"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9.xml"/><Relationship Id="rId1" Type="http://schemas.openxmlformats.org/officeDocument/2006/relationships/tags" Target="../tags/tag178.xml"/><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tags" Target="../tags/tag182.xml"/><Relationship Id="rId7" Type="http://schemas.openxmlformats.org/officeDocument/2006/relationships/tags" Target="../tags/tag181.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notesSlide" Target="../notesSlides/notesSlide78.xml"/><Relationship Id="rId5" Type="http://schemas.openxmlformats.org/officeDocument/2006/relationships/slideLayout" Target="../slideLayouts/slideLayout2.xml"/><Relationship Id="rId4" Type="http://schemas.openxmlformats.org/officeDocument/2006/relationships/tags" Target="../tags/tag183.xml"/><Relationship Id="rId9" Type="http://schemas.openxmlformats.org/officeDocument/2006/relationships/image" Target="../media/image5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image" Target="../media/image57.png"/><Relationship Id="rId5" Type="http://schemas.openxmlformats.org/officeDocument/2006/relationships/tags" Target="../tags/tag185.xml"/><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image" Target="../media/image58.png"/><Relationship Id="rId5" Type="http://schemas.openxmlformats.org/officeDocument/2006/relationships/tags" Target="../tags/tag187.xml"/><Relationship Id="rId4"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image" Target="../media/image59.png"/><Relationship Id="rId5" Type="http://schemas.openxmlformats.org/officeDocument/2006/relationships/tags" Target="../tags/tag189.xml"/><Relationship Id="rId4"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image" Target="../media/image60.png"/><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194.xml"/><Relationship Id="rId7" Type="http://schemas.openxmlformats.org/officeDocument/2006/relationships/notesSlide" Target="../notesSlides/notesSlide83.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slideLayout" Target="../slideLayouts/slideLayout2.xml"/><Relationship Id="rId5" Type="http://schemas.openxmlformats.org/officeDocument/2006/relationships/tags" Target="../tags/tag196.xml"/><Relationship Id="rId4" Type="http://schemas.openxmlformats.org/officeDocument/2006/relationships/tags" Target="../tags/tag195.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62.png"/><Relationship Id="rId5" Type="http://schemas.openxmlformats.org/officeDocument/2006/relationships/tags" Target="../tags/tag198.xml"/><Relationship Id="rId4"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image" Target="../media/image63.png"/><Relationship Id="rId5" Type="http://schemas.openxmlformats.org/officeDocument/2006/relationships/tags" Target="../tags/tag200.xml"/><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02.xml"/><Relationship Id="rId1" Type="http://schemas.openxmlformats.org/officeDocument/2006/relationships/tags" Target="../tags/tag201.xml"/><Relationship Id="rId4"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4.xml"/><Relationship Id="rId1" Type="http://schemas.openxmlformats.org/officeDocument/2006/relationships/tags" Target="../tags/tag203.xml"/><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6.xml"/><Relationship Id="rId1" Type="http://schemas.openxmlformats.org/officeDocument/2006/relationships/tags" Target="../tags/tag205.xml"/><Relationship Id="rId6" Type="http://schemas.openxmlformats.org/officeDocument/2006/relationships/image" Target="../media/image64.png"/><Relationship Id="rId5" Type="http://schemas.openxmlformats.org/officeDocument/2006/relationships/tags" Target="../tags/tag206.xml"/><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8.xml"/><Relationship Id="rId1" Type="http://schemas.openxmlformats.org/officeDocument/2006/relationships/tags" Target="../tags/tag207.xml"/><Relationship Id="rId6" Type="http://schemas.openxmlformats.org/officeDocument/2006/relationships/image" Target="../media/image65.png"/><Relationship Id="rId5" Type="http://schemas.openxmlformats.org/officeDocument/2006/relationships/tags" Target="../tags/tag208.xml"/><Relationship Id="rId4"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tags" Target="../tags/tag221.xml"/><Relationship Id="rId18" Type="http://schemas.openxmlformats.org/officeDocument/2006/relationships/tags" Target="../tags/tag226.xml"/><Relationship Id="rId3" Type="http://schemas.openxmlformats.org/officeDocument/2006/relationships/tags" Target="../tags/tag211.xml"/><Relationship Id="rId21" Type="http://schemas.openxmlformats.org/officeDocument/2006/relationships/tags" Target="../tags/tag229.xml"/><Relationship Id="rId7" Type="http://schemas.openxmlformats.org/officeDocument/2006/relationships/tags" Target="../tags/tag215.xml"/><Relationship Id="rId12" Type="http://schemas.openxmlformats.org/officeDocument/2006/relationships/tags" Target="../tags/tag220.xml"/><Relationship Id="rId17" Type="http://schemas.openxmlformats.org/officeDocument/2006/relationships/tags" Target="../tags/tag225.xml"/><Relationship Id="rId25" Type="http://schemas.openxmlformats.org/officeDocument/2006/relationships/notesSlide" Target="../notesSlides/notesSlide90.xml"/><Relationship Id="rId2" Type="http://schemas.openxmlformats.org/officeDocument/2006/relationships/tags" Target="../tags/tag210.xml"/><Relationship Id="rId16" Type="http://schemas.openxmlformats.org/officeDocument/2006/relationships/tags" Target="../tags/tag224.xml"/><Relationship Id="rId20" Type="http://schemas.openxmlformats.org/officeDocument/2006/relationships/tags" Target="../tags/tag228.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24" Type="http://schemas.openxmlformats.org/officeDocument/2006/relationships/slideLayout" Target="../slideLayouts/slideLayout2.xml"/><Relationship Id="rId5" Type="http://schemas.openxmlformats.org/officeDocument/2006/relationships/tags" Target="../tags/tag213.xml"/><Relationship Id="rId15" Type="http://schemas.openxmlformats.org/officeDocument/2006/relationships/tags" Target="../tags/tag223.xml"/><Relationship Id="rId23" Type="http://schemas.openxmlformats.org/officeDocument/2006/relationships/tags" Target="../tags/tag231.xml"/><Relationship Id="rId10" Type="http://schemas.openxmlformats.org/officeDocument/2006/relationships/tags" Target="../tags/tag218.xml"/><Relationship Id="rId19" Type="http://schemas.openxmlformats.org/officeDocument/2006/relationships/tags" Target="../tags/tag227.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tags" Target="../tags/tag222.xml"/><Relationship Id="rId22" Type="http://schemas.openxmlformats.org/officeDocument/2006/relationships/tags" Target="../tags/tag230.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3.xml"/><Relationship Id="rId1" Type="http://schemas.openxmlformats.org/officeDocument/2006/relationships/tags" Target="../tags/tag232.xml"/><Relationship Id="rId4"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66.png"/><Relationship Id="rId5" Type="http://schemas.openxmlformats.org/officeDocument/2006/relationships/tags" Target="../tags/tag235.xml"/><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67.png"/><Relationship Id="rId5" Type="http://schemas.openxmlformats.org/officeDocument/2006/relationships/tags" Target="../tags/tag237.xml"/><Relationship Id="rId4"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9.xml"/><Relationship Id="rId1" Type="http://schemas.openxmlformats.org/officeDocument/2006/relationships/tags" Target="../tags/tag238.xml"/><Relationship Id="rId5" Type="http://schemas.openxmlformats.org/officeDocument/2006/relationships/image" Target="../media/image68.png"/><Relationship Id="rId4"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1.xml"/><Relationship Id="rId1" Type="http://schemas.openxmlformats.org/officeDocument/2006/relationships/tags" Target="../tags/tag240.xml"/><Relationship Id="rId5" Type="http://schemas.openxmlformats.org/officeDocument/2006/relationships/image" Target="../media/image69.png"/><Relationship Id="rId4"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3.xml"/><Relationship Id="rId1" Type="http://schemas.openxmlformats.org/officeDocument/2006/relationships/tags" Target="../tags/tag242.xml"/><Relationship Id="rId4"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8" Type="http://schemas.openxmlformats.org/officeDocument/2006/relationships/hyperlink" Target="https://socialsciences.mcmaster.ca/jfox/Courses/SPIDA/GLMs-notes.pdf" TargetMode="External"/><Relationship Id="rId3" Type="http://schemas.openxmlformats.org/officeDocument/2006/relationships/slideLayout" Target="../slideLayouts/slideLayout2.xml"/><Relationship Id="rId7" Type="http://schemas.openxmlformats.org/officeDocument/2006/relationships/hyperlink" Target="https://web.as.uky.edu/statistics/users/pbreheny/760/S13/notes/1-24.pdf" TargetMode="Externa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hyperlink" Target="https://www.math.ucdavis.edu/~thomases/W11_16C1_lec_3_11_11.pdf" TargetMode="External"/><Relationship Id="rId11" Type="http://schemas.openxmlformats.org/officeDocument/2006/relationships/hyperlink" Target="http://www.stat.ucla.edu/~nchristo/introeconometrics/introecon_matrix_simple_regr.pdf" TargetMode="External"/><Relationship Id="rId5" Type="http://schemas.openxmlformats.org/officeDocument/2006/relationships/hyperlink" Target="https://ece.uwaterloo.ca/~dwharder/NumericalAnalysis/11Optimization/newton/" TargetMode="External"/><Relationship Id="rId10" Type="http://schemas.openxmlformats.org/officeDocument/2006/relationships/hyperlink" Target="http://stattrek.com/regression/regression-example.aspx?Tutorial=AP" TargetMode="External"/><Relationship Id="rId4" Type="http://schemas.openxmlformats.org/officeDocument/2006/relationships/notesSlide" Target="../notesSlides/notesSlide97.xml"/><Relationship Id="rId9" Type="http://schemas.openxmlformats.org/officeDocument/2006/relationships/hyperlink" Target="https://onlinecourses.science.psu.edu/stat504/node/216" TargetMode="External"/></Relationships>
</file>

<file path=ppt/slides/_rels/slide98.xml.rels><?xml version="1.0" encoding="UTF-8" standalone="yes"?>
<Relationships xmlns="http://schemas.openxmlformats.org/package/2006/relationships"><Relationship Id="rId8" Type="http://schemas.openxmlformats.org/officeDocument/2006/relationships/hyperlink" Target="https://www.georgebrown.ca/uploadedFiles/TLC/_documents/Basic%20Matrix%20Operations.pdf" TargetMode="External"/><Relationship Id="rId3" Type="http://schemas.openxmlformats.org/officeDocument/2006/relationships/slideLayout" Target="../slideLayouts/slideLayout2.xml"/><Relationship Id="rId7" Type="http://schemas.openxmlformats.org/officeDocument/2006/relationships/hyperlink" Target="https://people.duke.edu/~ccc14/sta-663/LinearAlgebraMatrixDecompWithSolutions.html" TargetMode="Externa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hyperlink" Target="https://www.math.hmc.edu/calculus/tutorials/eigenstuff/" TargetMode="External"/><Relationship Id="rId11" Type="http://schemas.openxmlformats.org/officeDocument/2006/relationships/hyperlink" Target="https://www2.isye.gatech.edu/~brani/isyebayes/bank/handout1.pdf" TargetMode="External"/><Relationship Id="rId5" Type="http://schemas.openxmlformats.org/officeDocument/2006/relationships/hyperlink" Target="http://www.personal.soton.ac.uk/jav/soton/HELM/workbooks/workbook_30/30_3_lu_decomposition.pdf" TargetMode="External"/><Relationship Id="rId10" Type="http://schemas.openxmlformats.org/officeDocument/2006/relationships/hyperlink" Target="http://www4.stat.ncsu.edu/~bmasmith/ST371S11/Conditional-Probability-and-Independence.pdf" TargetMode="External"/><Relationship Id="rId4" Type="http://schemas.openxmlformats.org/officeDocument/2006/relationships/notesSlide" Target="../notesSlides/notesSlide98.xml"/><Relationship Id="rId9" Type="http://schemas.openxmlformats.org/officeDocument/2006/relationships/hyperlink" Target="https://bgsu.instructure.com/courses/901773/pages/p5-learning-using-bayes-rule?module_item_id=636731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p:txBody>
          <a:bodyPr/>
          <a:lstStyle/>
          <a:p>
            <a:r>
              <a:rPr lang="fr-CA" dirty="0"/>
              <a:t>FONDEMENTS STATISTIQUES ET MATHÉMATIQUES</a:t>
            </a:r>
          </a:p>
        </p:txBody>
      </p:sp>
      <p:sp>
        <p:nvSpPr>
          <p:cNvPr id="3" name="Subtitle 2"/>
          <p:cNvSpPr>
            <a:spLocks noGrp="1"/>
          </p:cNvSpPr>
          <p:nvPr>
            <p:ph type="subTitle" idx="1"/>
            <p:custDataLst>
              <p:tags r:id="rId2"/>
            </p:custDataLst>
          </p:nvPr>
        </p:nvSpPr>
        <p:spPr/>
        <p:txBody>
          <a:bodyPr/>
          <a:lstStyle/>
          <a:p>
            <a:endParaRPr lang="fr-CA" dirty="0"/>
          </a:p>
        </p:txBody>
      </p:sp>
      <p:pic>
        <p:nvPicPr>
          <p:cNvPr id="4" name="Picture 3"/>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custDataLst>
              <p:tags r:id="rId5"/>
            </p:custDataLst>
          </p:nvPr>
        </p:nvSpPr>
        <p:spPr>
          <a:xfrm>
            <a:off x="9037320" y="6407719"/>
            <a:ext cx="2377440" cy="369332"/>
          </a:xfrm>
          <a:prstGeom prst="rect">
            <a:avLst/>
          </a:prstGeom>
          <a:noFill/>
        </p:spPr>
        <p:txBody>
          <a:bodyPr wrap="square" rtlCol="0">
            <a:spAutoFit/>
          </a:bodyPr>
          <a:lstStyle/>
          <a:p>
            <a:pPr algn="r"/>
            <a:r>
              <a:rPr lang="fr-CA" dirty="0">
                <a:hlinkClick r:id="rId10"/>
              </a:rPr>
              <a:t>data-action-lab.com</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83684-5F7F-4300-82B6-5086BDB3E113}"/>
              </a:ext>
            </a:extLst>
          </p:cNvPr>
          <p:cNvSpPr>
            <a:spLocks noGrp="1"/>
          </p:cNvSpPr>
          <p:nvPr>
            <p:ph type="title"/>
            <p:custDataLst>
              <p:tags r:id="rId1"/>
            </p:custDataLst>
          </p:nvPr>
        </p:nvSpPr>
        <p:spPr/>
        <p:txBody>
          <a:bodyPr/>
          <a:lstStyle/>
          <a:p>
            <a:r>
              <a:rPr lang="fr-CA" dirty="0"/>
              <a:t>HEURISTIQUE DE LA MODÉLISATION</a:t>
            </a:r>
          </a:p>
        </p:txBody>
      </p:sp>
      <p:sp>
        <p:nvSpPr>
          <p:cNvPr id="3" name="Content Placeholder 2">
            <a:extLst>
              <a:ext uri="{FF2B5EF4-FFF2-40B4-BE49-F238E27FC236}">
                <a16:creationId xmlns:a16="http://schemas.microsoft.com/office/drawing/2014/main" id="{1C8BBF26-41DF-4D07-8DEC-2FFDCAD3BBB5}"/>
              </a:ext>
            </a:extLst>
          </p:cNvPr>
          <p:cNvSpPr>
            <a:spLocks noGrp="1"/>
          </p:cNvSpPr>
          <p:nvPr>
            <p:ph idx="1"/>
            <p:custDataLst>
              <p:tags r:id="rId2"/>
            </p:custDataLst>
          </p:nvPr>
        </p:nvSpPr>
        <p:spPr/>
        <p:txBody>
          <a:bodyPr>
            <a:normAutofit fontScale="92500" lnSpcReduction="20000"/>
          </a:bodyPr>
          <a:lstStyle/>
          <a:p>
            <a:pPr marL="0" indent="0" algn="just">
              <a:lnSpc>
                <a:spcPct val="100000"/>
              </a:lnSpc>
              <a:buNone/>
            </a:pPr>
            <a:r>
              <a:rPr lang="fr-CA" dirty="0">
                <a:latin typeface="Dagny OT" panose="020B0504020201020104" pitchFamily="34" charset="0"/>
              </a:rPr>
              <a:t>Étapes de base de l’élaboration d’un modèle statistique (suite) :</a:t>
            </a:r>
          </a:p>
          <a:p>
            <a:pPr lvl="1">
              <a:lnSpc>
                <a:spcPct val="100000"/>
              </a:lnSpc>
            </a:pPr>
            <a:r>
              <a:rPr lang="fr-CA" b="1" dirty="0">
                <a:latin typeface="Dagny OT" panose="020B0504020201020104" pitchFamily="34" charset="0"/>
              </a:rPr>
              <a:t>Sélection et suppression d’attributs</a:t>
            </a:r>
          </a:p>
          <a:p>
            <a:pPr marL="914400" lvl="2" indent="0">
              <a:lnSpc>
                <a:spcPct val="100000"/>
              </a:lnSpc>
              <a:buNone/>
            </a:pPr>
            <a:r>
              <a:rPr lang="fr-CA" sz="1600" dirty="0">
                <a:latin typeface="Dagny OT" panose="020B0504020201020104" pitchFamily="34" charset="0"/>
              </a:rPr>
              <a:t>- Les variables sont examinées pour déterminer leur importance dans le modèle et sont sélectionnées ou éliminées</a:t>
            </a:r>
          </a:p>
          <a:p>
            <a:pPr marL="914400" lvl="2" indent="0">
              <a:lnSpc>
                <a:spcPct val="100000"/>
              </a:lnSpc>
              <a:buNone/>
            </a:pPr>
            <a:r>
              <a:rPr lang="fr-CA" sz="1600" dirty="0">
                <a:latin typeface="Dagny OT" panose="020B0504020201020104" pitchFamily="34" charset="0"/>
              </a:rPr>
              <a:t>- La liste des variables admissibles appropriées est classée par ordre d’importance</a:t>
            </a:r>
          </a:p>
          <a:p>
            <a:pPr lvl="1">
              <a:lnSpc>
                <a:spcPct val="100000"/>
              </a:lnSpc>
            </a:pPr>
            <a:r>
              <a:rPr lang="fr-CA" b="1" dirty="0">
                <a:latin typeface="Dagny OT" panose="020B0504020201020104" pitchFamily="34" charset="0"/>
              </a:rPr>
              <a:t>Élaboration des modèles admissibles</a:t>
            </a:r>
          </a:p>
          <a:p>
            <a:pPr marL="914400" lvl="2" indent="0">
              <a:lnSpc>
                <a:spcPct val="100000"/>
              </a:lnSpc>
              <a:buNone/>
            </a:pPr>
            <a:r>
              <a:rPr lang="fr-CA" sz="1600" dirty="0">
                <a:latin typeface="Dagny OT" panose="020B0504020201020104" pitchFamily="34" charset="0"/>
              </a:rPr>
              <a:t>- Commencer par des modèles linéaires de base et essayer de les améliorer à l’aide de modèles non linéaires plus complexes </a:t>
            </a:r>
          </a:p>
          <a:p>
            <a:pPr marL="914400" lvl="2" indent="0">
              <a:lnSpc>
                <a:spcPct val="100000"/>
              </a:lnSpc>
              <a:buNone/>
            </a:pPr>
            <a:r>
              <a:rPr lang="fr-CA" sz="1600" dirty="0">
                <a:latin typeface="Dagny OT" panose="020B0504020201020104" pitchFamily="34" charset="0"/>
              </a:rPr>
              <a:t>- Garder à l’esprit l’environnement dans lequel le modèle sera mis en œuvre</a:t>
            </a:r>
          </a:p>
          <a:p>
            <a:pPr lvl="1">
              <a:lnSpc>
                <a:spcPct val="100000"/>
              </a:lnSpc>
            </a:pPr>
            <a:r>
              <a:rPr lang="fr-CA" b="1" dirty="0">
                <a:latin typeface="Dagny OT" panose="020B0504020201020104" pitchFamily="34" charset="0"/>
              </a:rPr>
              <a:t>Finalisation du modèle</a:t>
            </a:r>
          </a:p>
          <a:p>
            <a:pPr marL="914400" lvl="2" indent="0">
              <a:lnSpc>
                <a:spcPct val="100000"/>
              </a:lnSpc>
              <a:buNone/>
            </a:pPr>
            <a:r>
              <a:rPr lang="fr-CA" sz="1600" dirty="0">
                <a:latin typeface="Dagny OT" panose="020B0504020201020104" pitchFamily="34" charset="0"/>
              </a:rPr>
              <a:t>- Sélectionner parmi les modèles admissibles le modèle le plus approprié pour la mise en œuvre</a:t>
            </a:r>
          </a:p>
          <a:p>
            <a:pPr lvl="1">
              <a:lnSpc>
                <a:spcPct val="100000"/>
              </a:lnSpc>
            </a:pPr>
            <a:r>
              <a:rPr lang="fr-CA" b="1" dirty="0">
                <a:latin typeface="Dagny OT" panose="020B0504020201020104" pitchFamily="34" charset="0"/>
              </a:rPr>
              <a:t>Mise en œuvre et surveillance</a:t>
            </a:r>
          </a:p>
          <a:p>
            <a:pPr marL="1027113" lvl="2" indent="-112713">
              <a:lnSpc>
                <a:spcPct val="100000"/>
              </a:lnSpc>
              <a:buNone/>
            </a:pPr>
            <a:r>
              <a:rPr lang="fr-CA" sz="1600" dirty="0">
                <a:latin typeface="Dagny OT" panose="020B0504020201020104" pitchFamily="34" charset="0"/>
              </a:rPr>
              <a:t>- Intégrer le modèle dans le processus système requis; mettre en œuvre des étapes de surveillance pour examiner </a:t>
            </a:r>
            <a:br>
              <a:rPr lang="fr-CA" sz="1600" dirty="0">
                <a:latin typeface="Dagny OT" panose="020B0504020201020104" pitchFamily="34" charset="0"/>
              </a:rPr>
            </a:br>
            <a:r>
              <a:rPr lang="fr-CA" sz="1600" dirty="0">
                <a:latin typeface="Dagny OT" panose="020B0504020201020104" pitchFamily="34" charset="0"/>
              </a:rPr>
              <a:t>le rendement du modèle</a:t>
            </a:r>
          </a:p>
        </p:txBody>
      </p:sp>
    </p:spTree>
    <p:extLst>
      <p:ext uri="{BB962C8B-B14F-4D97-AF65-F5344CB8AC3E}">
        <p14:creationId xmlns:p14="http://schemas.microsoft.com/office/powerpoint/2010/main" val="49109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EAB6-EFD0-46D3-8FF9-ABE605C9A190}"/>
              </a:ext>
            </a:extLst>
          </p:cNvPr>
          <p:cNvSpPr>
            <a:spLocks noGrp="1"/>
          </p:cNvSpPr>
          <p:nvPr>
            <p:ph type="title"/>
            <p:custDataLst>
              <p:tags r:id="rId1"/>
            </p:custDataLst>
          </p:nvPr>
        </p:nvSpPr>
        <p:spPr/>
        <p:txBody>
          <a:bodyPr/>
          <a:lstStyle/>
          <a:p>
            <a:r>
              <a:rPr lang="fr-CA" dirty="0"/>
              <a:t>Les pièges de la modélisation</a:t>
            </a:r>
          </a:p>
        </p:txBody>
      </p:sp>
      <p:sp>
        <p:nvSpPr>
          <p:cNvPr id="3" name="Content Placeholder 2">
            <a:extLst>
              <a:ext uri="{FF2B5EF4-FFF2-40B4-BE49-F238E27FC236}">
                <a16:creationId xmlns:a16="http://schemas.microsoft.com/office/drawing/2014/main" id="{CDB8EDD7-B4AF-4CFE-854E-217C1BE81F5C}"/>
              </a:ext>
            </a:extLst>
          </p:cNvPr>
          <p:cNvSpPr>
            <a:spLocks noGrp="1"/>
          </p:cNvSpPr>
          <p:nvPr>
            <p:ph idx="1"/>
            <p:custDataLst>
              <p:tags r:id="rId2"/>
            </p:custDataLst>
          </p:nvPr>
        </p:nvSpPr>
        <p:spPr>
          <a:xfrm>
            <a:off x="506036" y="2180496"/>
            <a:ext cx="11331060" cy="4140767"/>
          </a:xfrm>
        </p:spPr>
        <p:txBody>
          <a:bodyPr/>
          <a:lstStyle/>
          <a:p>
            <a:pPr marL="0" indent="0">
              <a:lnSpc>
                <a:spcPct val="100000"/>
              </a:lnSpc>
              <a:buNone/>
            </a:pPr>
            <a:r>
              <a:rPr lang="fr-CA" dirty="0">
                <a:latin typeface="Dagny OT" panose="020B0504020201020104" pitchFamily="34" charset="0"/>
              </a:rPr>
              <a:t>Les pièges courants entourant le processus de modélisation :</a:t>
            </a:r>
          </a:p>
          <a:p>
            <a:pPr lvl="1">
              <a:lnSpc>
                <a:spcPct val="100000"/>
              </a:lnSpc>
            </a:pPr>
            <a:r>
              <a:rPr lang="fr-CA" b="1" dirty="0">
                <a:latin typeface="Dagny OT" panose="020B0504020201020104" pitchFamily="34" charset="0"/>
              </a:rPr>
              <a:t>Définition des objectifs</a:t>
            </a:r>
          </a:p>
          <a:p>
            <a:pPr marL="914400" lvl="2" indent="0">
              <a:lnSpc>
                <a:spcPct val="100000"/>
              </a:lnSpc>
              <a:buNone/>
            </a:pPr>
            <a:r>
              <a:rPr lang="fr-CA" sz="1500" dirty="0">
                <a:latin typeface="Dagny OT" panose="020B0504020201020104" pitchFamily="34" charset="0"/>
              </a:rPr>
              <a:t>- Manque de clarté dans la définition du problème</a:t>
            </a:r>
          </a:p>
          <a:p>
            <a:pPr marL="914400" lvl="2" indent="0">
              <a:lnSpc>
                <a:spcPct val="100000"/>
              </a:lnSpc>
              <a:buNone/>
            </a:pPr>
            <a:r>
              <a:rPr lang="fr-CA" sz="1500" dirty="0">
                <a:latin typeface="Dagny OT" panose="020B0504020201020104" pitchFamily="34" charset="0"/>
              </a:rPr>
              <a:t>- Mauvaise compréhension de la façon dont le modèle sera utilisé et de l’environnement dans lequel il sera utilisé  </a:t>
            </a:r>
          </a:p>
          <a:p>
            <a:pPr lvl="1">
              <a:lnSpc>
                <a:spcPct val="100000"/>
              </a:lnSpc>
            </a:pPr>
            <a:r>
              <a:rPr lang="fr-CA" b="1" dirty="0">
                <a:latin typeface="Dagny OT" panose="020B0504020201020104" pitchFamily="34" charset="0"/>
              </a:rPr>
              <a:t>Collecte des données</a:t>
            </a:r>
          </a:p>
          <a:p>
            <a:pPr marL="914400" lvl="2" indent="0">
              <a:lnSpc>
                <a:spcPct val="100000"/>
              </a:lnSpc>
              <a:buNone/>
            </a:pPr>
            <a:r>
              <a:rPr lang="fr-CA" sz="1500" dirty="0">
                <a:latin typeface="Dagny OT" panose="020B0504020201020104" pitchFamily="34" charset="0"/>
              </a:rPr>
              <a:t>- Utilisation de données trop anciennes ou autrement non pertinentes pour l’avenir</a:t>
            </a:r>
          </a:p>
          <a:p>
            <a:pPr marL="914400" lvl="2" indent="0">
              <a:lnSpc>
                <a:spcPct val="100000"/>
              </a:lnSpc>
              <a:buNone/>
            </a:pPr>
            <a:r>
              <a:rPr lang="fr-CA" sz="1500" dirty="0">
                <a:latin typeface="Dagny OT" panose="020B0504020201020104" pitchFamily="34" charset="0"/>
              </a:rPr>
              <a:t>- Ne pas tenir compte d’autres sources ou ensembles de données clés qui pourraient être disponibles</a:t>
            </a:r>
          </a:p>
          <a:p>
            <a:pPr lvl="1">
              <a:lnSpc>
                <a:spcPct val="100000"/>
              </a:lnSpc>
            </a:pPr>
            <a:r>
              <a:rPr lang="fr-CA" b="1" dirty="0">
                <a:latin typeface="Dagny OT" panose="020B0504020201020104" pitchFamily="34" charset="0"/>
              </a:rPr>
              <a:t>Choix de la structure du modèle</a:t>
            </a:r>
          </a:p>
          <a:p>
            <a:pPr marL="914400" lvl="2" indent="0">
              <a:lnSpc>
                <a:spcPct val="100000"/>
              </a:lnSpc>
              <a:buNone/>
            </a:pPr>
            <a:r>
              <a:rPr lang="fr-CA" sz="1500" dirty="0">
                <a:latin typeface="Dagny OT" panose="020B0504020201020104" pitchFamily="34" charset="0"/>
              </a:rPr>
              <a:t>- Utilisation d’une méthode de modélisation qui n’est pas adaptée à la nature des données (tailles, dimensions, bruit...)</a:t>
            </a:r>
          </a:p>
        </p:txBody>
      </p:sp>
    </p:spTree>
    <p:extLst>
      <p:ext uri="{BB962C8B-B14F-4D97-AF65-F5344CB8AC3E}">
        <p14:creationId xmlns:p14="http://schemas.microsoft.com/office/powerpoint/2010/main" val="34195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EAB6-EFD0-46D3-8FF9-ABE605C9A190}"/>
              </a:ext>
            </a:extLst>
          </p:cNvPr>
          <p:cNvSpPr>
            <a:spLocks noGrp="1"/>
          </p:cNvSpPr>
          <p:nvPr>
            <p:ph type="title"/>
            <p:custDataLst>
              <p:tags r:id="rId1"/>
            </p:custDataLst>
          </p:nvPr>
        </p:nvSpPr>
        <p:spPr/>
        <p:txBody>
          <a:bodyPr/>
          <a:lstStyle/>
          <a:p>
            <a:r>
              <a:rPr lang="fr-CA" dirty="0"/>
              <a:t>Les pièges de la modélisation</a:t>
            </a:r>
          </a:p>
        </p:txBody>
      </p:sp>
      <p:sp>
        <p:nvSpPr>
          <p:cNvPr id="3" name="Content Placeholder 2">
            <a:extLst>
              <a:ext uri="{FF2B5EF4-FFF2-40B4-BE49-F238E27FC236}">
                <a16:creationId xmlns:a16="http://schemas.microsoft.com/office/drawing/2014/main" id="{CDB8EDD7-B4AF-4CFE-854E-217C1BE81F5C}"/>
              </a:ext>
            </a:extLst>
          </p:cNvPr>
          <p:cNvSpPr>
            <a:spLocks noGrp="1"/>
          </p:cNvSpPr>
          <p:nvPr>
            <p:ph idx="1"/>
            <p:custDataLst>
              <p:tags r:id="rId2"/>
            </p:custDataLst>
          </p:nvPr>
        </p:nvSpPr>
        <p:spPr>
          <a:xfrm>
            <a:off x="443405" y="2180496"/>
            <a:ext cx="11274694" cy="4140767"/>
          </a:xfrm>
        </p:spPr>
        <p:txBody>
          <a:bodyPr/>
          <a:lstStyle/>
          <a:p>
            <a:pPr marL="0" indent="0">
              <a:lnSpc>
                <a:spcPct val="100000"/>
              </a:lnSpc>
              <a:buNone/>
            </a:pPr>
            <a:r>
              <a:rPr lang="fr-CA" dirty="0">
                <a:latin typeface="Dagny OT" panose="020B0504020201020104" pitchFamily="34" charset="0"/>
              </a:rPr>
              <a:t>Les pièges courants entourant le processus de modélisation (suite) :</a:t>
            </a:r>
          </a:p>
          <a:p>
            <a:pPr lvl="1">
              <a:lnSpc>
                <a:spcPct val="100000"/>
              </a:lnSpc>
            </a:pPr>
            <a:r>
              <a:rPr lang="fr-CA" b="1" dirty="0">
                <a:latin typeface="Dagny OT" panose="020B0504020201020104" pitchFamily="34" charset="0"/>
              </a:rPr>
              <a:t>Préparation des données</a:t>
            </a:r>
          </a:p>
          <a:p>
            <a:pPr marL="914400" lvl="2" indent="0">
              <a:lnSpc>
                <a:spcPct val="100000"/>
              </a:lnSpc>
              <a:buNone/>
            </a:pPr>
            <a:r>
              <a:rPr lang="fr-CA" sz="1500" dirty="0">
                <a:latin typeface="Dagny OT" panose="020B0504020201020104" pitchFamily="34" charset="0"/>
              </a:rPr>
              <a:t>- Ne pas nettoyer les données ou ne pas tenir compte des valeurs aberrantes</a:t>
            </a:r>
          </a:p>
          <a:p>
            <a:pPr marL="914400" lvl="2" indent="0">
              <a:lnSpc>
                <a:spcPct val="100000"/>
              </a:lnSpc>
              <a:buNone/>
            </a:pPr>
            <a:r>
              <a:rPr lang="fr-CA" sz="1500" dirty="0">
                <a:latin typeface="Dagny OT" panose="020B0504020201020104" pitchFamily="34" charset="0"/>
              </a:rPr>
              <a:t>- Ne pas correctement mettre les données à l’échelle</a:t>
            </a:r>
          </a:p>
          <a:p>
            <a:pPr marL="914400" lvl="2" indent="0">
              <a:lnSpc>
                <a:spcPct val="100000"/>
              </a:lnSpc>
              <a:buNone/>
            </a:pPr>
            <a:r>
              <a:rPr lang="fr-CA" sz="1500" dirty="0">
                <a:latin typeface="Dagny OT" panose="020B0504020201020104" pitchFamily="34" charset="0"/>
              </a:rPr>
              <a:t>- Ne pas suffisamment réfléchir à l’élaboration de variables spécialisées</a:t>
            </a:r>
          </a:p>
          <a:p>
            <a:pPr marL="914400" lvl="2" indent="0">
              <a:lnSpc>
                <a:spcPct val="100000"/>
              </a:lnSpc>
              <a:buNone/>
            </a:pPr>
            <a:r>
              <a:rPr lang="fr-CA" sz="1500" dirty="0">
                <a:latin typeface="Dagny OT" panose="020B0504020201020104" pitchFamily="34" charset="0"/>
              </a:rPr>
              <a:t>- Ne pas disposer de données provenant d’importantes catégories d’enregistrement de données</a:t>
            </a:r>
          </a:p>
          <a:p>
            <a:pPr lvl="1">
              <a:lnSpc>
                <a:spcPct val="100000"/>
              </a:lnSpc>
            </a:pPr>
            <a:r>
              <a:rPr lang="fr-CA" b="1" dirty="0">
                <a:latin typeface="Dagny OT" panose="020B0504020201020104" pitchFamily="34" charset="0"/>
              </a:rPr>
              <a:t>Sélection et suppression d’attributs</a:t>
            </a:r>
          </a:p>
          <a:p>
            <a:pPr marL="914400" lvl="2" indent="0">
              <a:lnSpc>
                <a:spcPct val="100000"/>
              </a:lnSpc>
              <a:buNone/>
            </a:pPr>
            <a:r>
              <a:rPr lang="fr-CA" sz="1500" dirty="0">
                <a:latin typeface="Dagny OT" panose="020B0504020201020104" pitchFamily="34" charset="0"/>
              </a:rPr>
              <a:t>- Conserver trop de variables, ce qui complexifie la modélisation, l’interprétation, la mise en œuvre ou l’entretien des modèles</a:t>
            </a:r>
          </a:p>
          <a:p>
            <a:pPr marL="914400" lvl="2" indent="0">
              <a:lnSpc>
                <a:spcPct val="100000"/>
              </a:lnSpc>
              <a:buNone/>
            </a:pPr>
            <a:r>
              <a:rPr lang="fr-CA" sz="1500" dirty="0">
                <a:latin typeface="Dagny OT" panose="020B0504020201020104" pitchFamily="34" charset="0"/>
              </a:rPr>
              <a:t>- Trop se fier à la simple élimination des variables corrélées</a:t>
            </a:r>
          </a:p>
        </p:txBody>
      </p:sp>
    </p:spTree>
    <p:extLst>
      <p:ext uri="{BB962C8B-B14F-4D97-AF65-F5344CB8AC3E}">
        <p14:creationId xmlns:p14="http://schemas.microsoft.com/office/powerpoint/2010/main" val="157207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EAB6-EFD0-46D3-8FF9-ABE605C9A190}"/>
              </a:ext>
            </a:extLst>
          </p:cNvPr>
          <p:cNvSpPr>
            <a:spLocks noGrp="1"/>
          </p:cNvSpPr>
          <p:nvPr>
            <p:ph type="title"/>
            <p:custDataLst>
              <p:tags r:id="rId1"/>
            </p:custDataLst>
          </p:nvPr>
        </p:nvSpPr>
        <p:spPr/>
        <p:txBody>
          <a:bodyPr/>
          <a:lstStyle/>
          <a:p>
            <a:r>
              <a:rPr lang="fr-CA" dirty="0"/>
              <a:t>Les pièges de la modélisation</a:t>
            </a:r>
          </a:p>
        </p:txBody>
      </p:sp>
      <p:sp>
        <p:nvSpPr>
          <p:cNvPr id="3" name="Content Placeholder 2">
            <a:extLst>
              <a:ext uri="{FF2B5EF4-FFF2-40B4-BE49-F238E27FC236}">
                <a16:creationId xmlns:a16="http://schemas.microsoft.com/office/drawing/2014/main" id="{CDB8EDD7-B4AF-4CFE-854E-217C1BE81F5C}"/>
              </a:ext>
            </a:extLst>
          </p:cNvPr>
          <p:cNvSpPr>
            <a:spLocks noGrp="1"/>
          </p:cNvSpPr>
          <p:nvPr>
            <p:ph idx="1"/>
            <p:custDataLst>
              <p:tags r:id="rId2"/>
            </p:custDataLst>
          </p:nvPr>
        </p:nvSpPr>
        <p:spPr/>
        <p:txBody>
          <a:bodyPr>
            <a:normAutofit lnSpcReduction="10000"/>
          </a:bodyPr>
          <a:lstStyle/>
          <a:p>
            <a:pPr marL="0" indent="0">
              <a:lnSpc>
                <a:spcPct val="100000"/>
              </a:lnSpc>
              <a:buNone/>
            </a:pPr>
            <a:r>
              <a:rPr lang="fr-CA" dirty="0">
                <a:latin typeface="Dagny OT" panose="020B0504020201020104" pitchFamily="34" charset="0"/>
              </a:rPr>
              <a:t>Les pièges courants entourant le processus de modélisation (suite) :</a:t>
            </a:r>
          </a:p>
          <a:p>
            <a:pPr lvl="1">
              <a:lnSpc>
                <a:spcPct val="100000"/>
              </a:lnSpc>
            </a:pPr>
            <a:r>
              <a:rPr lang="fr-CA" b="1" dirty="0">
                <a:latin typeface="Dagny OT" panose="020B0504020201020104" pitchFamily="34" charset="0"/>
              </a:rPr>
              <a:t>Élaboration des modèles possibles </a:t>
            </a:r>
          </a:p>
          <a:p>
            <a:pPr marL="914400" lvl="2" indent="0">
              <a:lnSpc>
                <a:spcPct val="100000"/>
              </a:lnSpc>
              <a:buNone/>
            </a:pPr>
            <a:r>
              <a:rPr lang="fr-CA" sz="1500" dirty="0">
                <a:latin typeface="Dagny OT" panose="020B0504020201020104" pitchFamily="34" charset="0"/>
              </a:rPr>
              <a:t>- </a:t>
            </a:r>
            <a:r>
              <a:rPr lang="fr-CA" sz="1500" dirty="0" err="1">
                <a:latin typeface="Dagny OT" panose="020B0504020201020104" pitchFamily="34" charset="0"/>
              </a:rPr>
              <a:t>Surajustement</a:t>
            </a:r>
            <a:endParaRPr lang="fr-CA" sz="1500" dirty="0">
              <a:latin typeface="Dagny OT" panose="020B0504020201020104" pitchFamily="34" charset="0"/>
            </a:endParaRPr>
          </a:p>
          <a:p>
            <a:pPr marL="914400" lvl="2" indent="0">
              <a:lnSpc>
                <a:spcPct val="100000"/>
              </a:lnSpc>
              <a:buNone/>
            </a:pPr>
            <a:r>
              <a:rPr lang="fr-CA" sz="1500" dirty="0">
                <a:latin typeface="Dagny OT" panose="020B0504020201020104" pitchFamily="34" charset="0"/>
              </a:rPr>
              <a:t>- Ne pas entraîner ou tester correctement les modèles possibles examinés</a:t>
            </a:r>
          </a:p>
          <a:p>
            <a:pPr marL="914400" lvl="2" indent="0">
              <a:lnSpc>
                <a:spcPct val="100000"/>
              </a:lnSpc>
              <a:buNone/>
            </a:pPr>
            <a:r>
              <a:rPr lang="fr-CA" sz="1500" dirty="0">
                <a:latin typeface="Dagny OT" panose="020B0504020201020104" pitchFamily="34" charset="0"/>
              </a:rPr>
              <a:t>- Ne pas faire de régression linéaire simple à utiliser comme base de référence</a:t>
            </a:r>
          </a:p>
          <a:p>
            <a:pPr lvl="1">
              <a:lnSpc>
                <a:spcPct val="100000"/>
              </a:lnSpc>
            </a:pPr>
            <a:r>
              <a:rPr lang="fr-CA" b="1" dirty="0">
                <a:latin typeface="Dagny OT" panose="020B0504020201020104" pitchFamily="34" charset="0"/>
              </a:rPr>
              <a:t>Finalisation du modèle</a:t>
            </a:r>
          </a:p>
          <a:p>
            <a:pPr marL="914400" lvl="2" indent="0">
              <a:lnSpc>
                <a:spcPct val="100000"/>
              </a:lnSpc>
              <a:buNone/>
            </a:pPr>
            <a:r>
              <a:rPr lang="fr-CA" sz="1500" dirty="0">
                <a:latin typeface="Dagny OT" panose="020B0504020201020104" pitchFamily="34" charset="0"/>
              </a:rPr>
              <a:t>- Ne pas reconstruire le modèle final de façon optimale en utilisant toutes les données utiles</a:t>
            </a:r>
          </a:p>
          <a:p>
            <a:pPr marL="914400" lvl="2" indent="0">
              <a:lnSpc>
                <a:spcPct val="100000"/>
              </a:lnSpc>
              <a:buNone/>
            </a:pPr>
            <a:r>
              <a:rPr lang="fr-CA" sz="1500" dirty="0">
                <a:latin typeface="Dagny OT" panose="020B0504020201020104" pitchFamily="34" charset="0"/>
              </a:rPr>
              <a:t>- Choisir de manière incorrecte le modèle final sans tenir compte de certaines contraintes de mise en œuvre </a:t>
            </a:r>
          </a:p>
          <a:p>
            <a:pPr lvl="1">
              <a:lnSpc>
                <a:spcPct val="100000"/>
              </a:lnSpc>
            </a:pPr>
            <a:r>
              <a:rPr lang="fr-CA" b="1" dirty="0">
                <a:latin typeface="Dagny OT" panose="020B0504020201020104" pitchFamily="34" charset="0"/>
              </a:rPr>
              <a:t>Mise en œuvre et surveillance</a:t>
            </a:r>
          </a:p>
          <a:p>
            <a:pPr marL="914400" lvl="2" indent="0">
              <a:lnSpc>
                <a:spcPct val="100000"/>
              </a:lnSpc>
              <a:buNone/>
            </a:pPr>
            <a:r>
              <a:rPr lang="fr-CA" sz="1500" dirty="0">
                <a:latin typeface="Dagny OT" panose="020B0504020201020104" pitchFamily="34" charset="0"/>
              </a:rPr>
              <a:t>- Erreurs dans le processus de mise en œuvre : flux d’entrée de données, codages de variables, erreurs d’algorithme</a:t>
            </a:r>
          </a:p>
          <a:p>
            <a:pPr marL="914400" lvl="2" indent="0">
              <a:lnSpc>
                <a:spcPct val="100000"/>
              </a:lnSpc>
              <a:buNone/>
            </a:pPr>
            <a:r>
              <a:rPr lang="fr-CA" sz="1500" dirty="0">
                <a:latin typeface="Dagny OT" panose="020B0504020201020104" pitchFamily="34" charset="0"/>
              </a:rPr>
              <a:t>- Ne pas surveiller le rendement du modèle</a:t>
            </a:r>
          </a:p>
        </p:txBody>
      </p:sp>
    </p:spTree>
    <p:extLst>
      <p:ext uri="{BB962C8B-B14F-4D97-AF65-F5344CB8AC3E}">
        <p14:creationId xmlns:p14="http://schemas.microsoft.com/office/powerpoint/2010/main" val="289355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DISTRIBUTIONS</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70214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id="{8D2300E8-2211-1B4E-B1FA-87A106C754DE}"/>
              </a:ext>
            </a:extLst>
          </p:cNvPr>
          <p:cNvSpPr>
            <a:spLocks noGrp="1"/>
          </p:cNvSpPr>
          <p:nvPr>
            <p:ph idx="1"/>
            <p:custDataLst>
              <p:tags r:id="rId2"/>
            </p:custDataLst>
          </p:nvPr>
        </p:nvSpPr>
        <p:spPr/>
        <p:txBody>
          <a:bodyPr/>
          <a:lstStyle/>
          <a:p>
            <a:r>
              <a:rPr lang="fr-CA" dirty="0"/>
              <a:t>Quelles questions pouvez-vous poser pour vous aider à choisir une distribution de modèle pour un attribut des données?</a:t>
            </a:r>
          </a:p>
          <a:p>
            <a:endParaRPr lang="fr-CA" sz="500" dirty="0"/>
          </a:p>
          <a:p>
            <a:r>
              <a:rPr lang="fr-CA" dirty="0"/>
              <a:t>Quelles sont les fonctions de densité courantes?</a:t>
            </a:r>
          </a:p>
          <a:p>
            <a:endParaRPr lang="fr-CA" sz="500" dirty="0"/>
          </a:p>
          <a:p>
            <a:r>
              <a:rPr lang="fr-CA" dirty="0"/>
              <a:t>Quelle est la moyenne et quelle est la variance de certaines fonctions de densité courantes?</a:t>
            </a:r>
          </a:p>
          <a:p>
            <a:endParaRPr lang="fr-CA" sz="500" dirty="0"/>
          </a:p>
          <a:p>
            <a:r>
              <a:rPr lang="fr-CA" dirty="0"/>
              <a:t>Quand devons-nous utiliser des distributions à plusieurs variables?</a:t>
            </a:r>
          </a:p>
        </p:txBody>
      </p:sp>
    </p:spTree>
    <p:extLst>
      <p:ext uri="{BB962C8B-B14F-4D97-AF65-F5344CB8AC3E}">
        <p14:creationId xmlns:p14="http://schemas.microsoft.com/office/powerpoint/2010/main" val="642162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Données et distributions</a:t>
            </a:r>
          </a:p>
        </p:txBody>
      </p:sp>
      <p:sp>
        <p:nvSpPr>
          <p:cNvPr id="3" name="Content Placeholder 2">
            <a:extLst>
              <a:ext uri="{FF2B5EF4-FFF2-40B4-BE49-F238E27FC236}">
                <a16:creationId xmlns:a16="http://schemas.microsoft.com/office/drawing/2014/main" id="{8A0AF5C2-4CD8-4F91-8A79-CE0B087E1E1F}"/>
              </a:ext>
            </a:extLst>
          </p:cNvPr>
          <p:cNvSpPr>
            <a:spLocks noGrp="1"/>
          </p:cNvSpPr>
          <p:nvPr>
            <p:ph idx="1"/>
            <p:custDataLst>
              <p:tags r:id="rId2"/>
            </p:custDataLst>
          </p:nvPr>
        </p:nvSpPr>
        <p:spPr/>
        <p:txBody>
          <a:bodyPr/>
          <a:lstStyle/>
          <a:p>
            <a:pPr marL="0" indent="0">
              <a:lnSpc>
                <a:spcPct val="100000"/>
              </a:lnSpc>
              <a:buNone/>
            </a:pPr>
            <a:r>
              <a:rPr lang="fr-CA" dirty="0">
                <a:latin typeface="Dagny OT" panose="020B0504020201020104" pitchFamily="34" charset="0"/>
              </a:rPr>
              <a:t>Si un attribut de données peut être caractérisé par une distribution, </a:t>
            </a:r>
            <a:br>
              <a:rPr lang="fr-CA" dirty="0">
                <a:latin typeface="Dagny OT" panose="020B0504020201020104" pitchFamily="34" charset="0"/>
              </a:rPr>
            </a:br>
            <a:r>
              <a:rPr lang="fr-CA" dirty="0">
                <a:latin typeface="Dagny OT" panose="020B0504020201020104" pitchFamily="34" charset="0"/>
              </a:rPr>
              <a:t>poser ces </a:t>
            </a:r>
            <a:r>
              <a:rPr lang="fr-CA" b="1" dirty="0">
                <a:latin typeface="Dagny OT" panose="020B0504020201020104" pitchFamily="34" charset="0"/>
              </a:rPr>
              <a:t>quatre questions fondamentales</a:t>
            </a:r>
            <a:r>
              <a:rPr lang="fr-CA" dirty="0">
                <a:latin typeface="Dagny OT" panose="020B0504020201020104" pitchFamily="34" charset="0"/>
              </a:rPr>
              <a:t> :</a:t>
            </a:r>
          </a:p>
          <a:p>
            <a:pPr marL="514350" indent="-514350" algn="just">
              <a:lnSpc>
                <a:spcPct val="100000"/>
              </a:lnSpc>
              <a:buFont typeface="+mj-lt"/>
              <a:buAutoNum type="arabicPeriod"/>
            </a:pPr>
            <a:endParaRPr lang="fr-CA" sz="100" dirty="0">
              <a:latin typeface="Dagny OT" panose="020B0504020201020104" pitchFamily="34" charset="0"/>
            </a:endParaRPr>
          </a:p>
          <a:p>
            <a:pPr marL="514350" indent="-514350" algn="just">
              <a:lnSpc>
                <a:spcPct val="100000"/>
              </a:lnSpc>
              <a:buFont typeface="+mj-lt"/>
              <a:buAutoNum type="arabicPeriod"/>
            </a:pPr>
            <a:r>
              <a:rPr lang="fr-CA" dirty="0">
                <a:latin typeface="Dagny OT" panose="020B0504020201020104" pitchFamily="34" charset="0"/>
              </a:rPr>
              <a:t>La variable ne peut-elle prendre que des valeurs </a:t>
            </a:r>
            <a:r>
              <a:rPr lang="fr-CA" b="1" dirty="0">
                <a:latin typeface="Dagny OT" panose="020B0504020201020104" pitchFamily="34" charset="0"/>
              </a:rPr>
              <a:t>discrètes</a:t>
            </a:r>
            <a:r>
              <a:rPr lang="fr-CA" dirty="0">
                <a:latin typeface="Dagny OT" panose="020B0504020201020104" pitchFamily="34" charset="0"/>
              </a:rPr>
              <a:t>? </a:t>
            </a:r>
          </a:p>
          <a:p>
            <a:pPr lvl="2">
              <a:lnSpc>
                <a:spcPct val="100000"/>
              </a:lnSpc>
            </a:pPr>
            <a:r>
              <a:rPr lang="fr-CA" sz="2000" dirty="0">
                <a:latin typeface="Dagny OT" panose="020B0504020201020104" pitchFamily="34" charset="0"/>
              </a:rPr>
              <a:t>Le fait que la déclaration d’un contribuable soit vérifiée ou non est une variable </a:t>
            </a:r>
            <a:r>
              <a:rPr lang="fr-CA" sz="2000" i="1" dirty="0">
                <a:latin typeface="Dagny OT" panose="020B0504020201020104" pitchFamily="34" charset="0"/>
              </a:rPr>
              <a:t>discrète</a:t>
            </a:r>
            <a:r>
              <a:rPr lang="fr-CA" sz="2000" dirty="0">
                <a:latin typeface="Dagny OT" panose="020B0504020201020104" pitchFamily="34" charset="0"/>
              </a:rPr>
              <a:t>, </a:t>
            </a:r>
            <a:br>
              <a:rPr lang="fr-CA" sz="2000" dirty="0">
                <a:latin typeface="Dagny OT" panose="020B0504020201020104" pitchFamily="34" charset="0"/>
              </a:rPr>
            </a:br>
            <a:r>
              <a:rPr lang="fr-CA" sz="2000" dirty="0">
                <a:latin typeface="Dagny OT" panose="020B0504020201020104" pitchFamily="34" charset="0"/>
              </a:rPr>
              <a:t>mais le montant corrigé découlant de la vérification est une variable </a:t>
            </a:r>
            <a:r>
              <a:rPr lang="fr-CA" sz="2000" i="1" dirty="0">
                <a:latin typeface="Dagny OT" panose="020B0504020201020104" pitchFamily="34" charset="0"/>
              </a:rPr>
              <a:t>continue</a:t>
            </a:r>
          </a:p>
          <a:p>
            <a:pPr marL="514350" indent="-514350" algn="just">
              <a:lnSpc>
                <a:spcPct val="100000"/>
              </a:lnSpc>
              <a:buFont typeface="+mj-lt"/>
              <a:buAutoNum type="arabicPeriod"/>
            </a:pPr>
            <a:endParaRPr lang="fr-CA" sz="100" dirty="0">
              <a:latin typeface="Dagny OT" panose="020B0504020201020104" pitchFamily="34" charset="0"/>
            </a:endParaRPr>
          </a:p>
          <a:p>
            <a:pPr marL="514350" indent="-514350" algn="just">
              <a:lnSpc>
                <a:spcPct val="100000"/>
              </a:lnSpc>
              <a:buFont typeface="+mj-lt"/>
              <a:buAutoNum type="arabicPeriod"/>
            </a:pPr>
            <a:r>
              <a:rPr lang="fr-CA" dirty="0">
                <a:latin typeface="Dagny OT" panose="020B0504020201020104" pitchFamily="34" charset="0"/>
              </a:rPr>
              <a:t>La distribution des données est-elle</a:t>
            </a:r>
            <a:r>
              <a:rPr lang="fr-CA" b="1" dirty="0">
                <a:latin typeface="Dagny OT" panose="020B0504020201020104" pitchFamily="34" charset="0"/>
              </a:rPr>
              <a:t> symétrique</a:t>
            </a:r>
            <a:r>
              <a:rPr lang="fr-CA" dirty="0">
                <a:latin typeface="Dagny OT" panose="020B0504020201020104" pitchFamily="34" charset="0"/>
              </a:rPr>
              <a:t>? </a:t>
            </a:r>
          </a:p>
          <a:p>
            <a:pPr lvl="2" algn="just">
              <a:lnSpc>
                <a:spcPct val="100000"/>
              </a:lnSpc>
            </a:pPr>
            <a:r>
              <a:rPr lang="fr-CA" sz="2000" dirty="0">
                <a:latin typeface="Dagny OT" panose="020B0504020201020104" pitchFamily="34" charset="0"/>
              </a:rPr>
              <a:t>Si ce n’est pas le cas, dans quelle </a:t>
            </a:r>
            <a:r>
              <a:rPr lang="fr-CA" sz="2000" b="1" dirty="0">
                <a:latin typeface="Dagny OT" panose="020B0504020201020104" pitchFamily="34" charset="0"/>
              </a:rPr>
              <a:t>direction</a:t>
            </a:r>
            <a:r>
              <a:rPr lang="fr-CA" sz="2000" dirty="0">
                <a:latin typeface="Dagny OT" panose="020B0504020201020104" pitchFamily="34" charset="0"/>
              </a:rPr>
              <a:t> se situe l’asymétrie? </a:t>
            </a:r>
          </a:p>
          <a:p>
            <a:pPr lvl="2" algn="just">
              <a:lnSpc>
                <a:spcPct val="100000"/>
              </a:lnSpc>
            </a:pPr>
            <a:r>
              <a:rPr lang="fr-CA" sz="2000" dirty="0">
                <a:latin typeface="Dagny OT" panose="020B0504020201020104" pitchFamily="34" charset="0"/>
              </a:rPr>
              <a:t>Les valeurs aberrantes de </a:t>
            </a:r>
            <a:r>
              <a:rPr lang="fr-CA" sz="2000" b="1" dirty="0">
                <a:latin typeface="Dagny OT" panose="020B0504020201020104" pitchFamily="34" charset="0"/>
              </a:rPr>
              <a:t>droite</a:t>
            </a:r>
            <a:r>
              <a:rPr lang="fr-CA" sz="2000" dirty="0">
                <a:latin typeface="Dagny OT" panose="020B0504020201020104" pitchFamily="34" charset="0"/>
              </a:rPr>
              <a:t> et de </a:t>
            </a:r>
            <a:r>
              <a:rPr lang="fr-CA" sz="2000" b="1" dirty="0">
                <a:latin typeface="Dagny OT" panose="020B0504020201020104" pitchFamily="34" charset="0"/>
              </a:rPr>
              <a:t>gauche </a:t>
            </a:r>
            <a:r>
              <a:rPr lang="fr-CA" sz="2000" dirty="0">
                <a:latin typeface="Dagny OT" panose="020B0504020201020104" pitchFamily="34" charset="0"/>
              </a:rPr>
              <a:t>sont-elles également probables? </a:t>
            </a:r>
          </a:p>
        </p:txBody>
      </p:sp>
    </p:spTree>
    <p:extLst>
      <p:ext uri="{BB962C8B-B14F-4D97-AF65-F5344CB8AC3E}">
        <p14:creationId xmlns:p14="http://schemas.microsoft.com/office/powerpoint/2010/main" val="330978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Données et distributions</a:t>
            </a:r>
          </a:p>
        </p:txBody>
      </p:sp>
      <p:sp>
        <p:nvSpPr>
          <p:cNvPr id="3" name="Content Placeholder 2">
            <a:extLst>
              <a:ext uri="{FF2B5EF4-FFF2-40B4-BE49-F238E27FC236}">
                <a16:creationId xmlns:a16="http://schemas.microsoft.com/office/drawing/2014/main" id="{B23ECEED-5487-4F8B-B603-10385CCB9DDC}"/>
              </a:ext>
            </a:extLst>
          </p:cNvPr>
          <p:cNvSpPr>
            <a:spLocks noGrp="1"/>
          </p:cNvSpPr>
          <p:nvPr>
            <p:ph idx="1"/>
            <p:custDataLst>
              <p:tags r:id="rId2"/>
            </p:custDataLst>
          </p:nvPr>
        </p:nvSpPr>
        <p:spPr/>
        <p:txBody>
          <a:bodyPr>
            <a:normAutofit/>
          </a:bodyPr>
          <a:lstStyle/>
          <a:p>
            <a:pPr marL="514350" indent="-514350" algn="just">
              <a:lnSpc>
                <a:spcPct val="100000"/>
              </a:lnSpc>
              <a:buFont typeface="+mj-lt"/>
              <a:buAutoNum type="arabicPeriod" startAt="3"/>
            </a:pPr>
            <a:r>
              <a:rPr lang="fr-CA" dirty="0"/>
              <a:t>La variable a-t-elle des limites </a:t>
            </a:r>
            <a:r>
              <a:rPr lang="fr-CA" b="1" dirty="0">
                <a:latin typeface="Helvetica" pitchFamily="2" charset="0"/>
              </a:rPr>
              <a:t>supérieures</a:t>
            </a:r>
            <a:r>
              <a:rPr lang="fr-CA" dirty="0"/>
              <a:t> et </a:t>
            </a:r>
            <a:r>
              <a:rPr lang="fr-CA" b="1" dirty="0">
                <a:latin typeface="Helvetica" pitchFamily="2" charset="0"/>
              </a:rPr>
              <a:t>inférieures</a:t>
            </a:r>
            <a:r>
              <a:rPr lang="fr-CA" dirty="0"/>
              <a:t> théoriques? </a:t>
            </a:r>
          </a:p>
          <a:p>
            <a:pPr lvl="2" algn="just">
              <a:lnSpc>
                <a:spcPct val="100000"/>
              </a:lnSpc>
            </a:pPr>
            <a:r>
              <a:rPr lang="fr-CA" sz="2000" dirty="0"/>
              <a:t>Certains éléments comme l’âge ou la taille ne peuvent être inférieurs à zéro </a:t>
            </a:r>
          </a:p>
          <a:p>
            <a:pPr lvl="2" algn="just">
              <a:lnSpc>
                <a:spcPct val="100000"/>
              </a:lnSpc>
            </a:pPr>
            <a:r>
              <a:rPr lang="fr-CA" sz="2000" dirty="0"/>
              <a:t>Certains éléments, comme les marges d’exploitation, ne peuvent pas dépasser une certaine valeur (100 % dans ce cas) </a:t>
            </a:r>
          </a:p>
          <a:p>
            <a:pPr>
              <a:lnSpc>
                <a:spcPct val="100000"/>
              </a:lnSpc>
            </a:pPr>
            <a:endParaRPr lang="fr-CA" sz="100" dirty="0"/>
          </a:p>
          <a:p>
            <a:pPr marL="514350" indent="-514350">
              <a:lnSpc>
                <a:spcPct val="100000"/>
              </a:lnSpc>
              <a:buFont typeface="+mj-lt"/>
              <a:buAutoNum type="arabicPeriod" startAt="4"/>
            </a:pPr>
            <a:r>
              <a:rPr lang="fr-CA" dirty="0"/>
              <a:t>Quelle est la probabilité d’avoir des </a:t>
            </a:r>
            <a:r>
              <a:rPr lang="fr-CA" b="1" dirty="0">
                <a:latin typeface="Helvetica" pitchFamily="2" charset="0"/>
              </a:rPr>
              <a:t>valeurs extrêmes</a:t>
            </a:r>
            <a:r>
              <a:rPr lang="fr-CA" dirty="0"/>
              <a:t> dans la distribution? </a:t>
            </a:r>
          </a:p>
          <a:p>
            <a:pPr lvl="2">
              <a:lnSpc>
                <a:spcPct val="100000"/>
              </a:lnSpc>
            </a:pPr>
            <a:r>
              <a:rPr lang="fr-CA" sz="2000" dirty="0"/>
              <a:t>Pour certaines données, les valeurs extrêmes sont peu fréquentes alors que pour d’autres, elles sont plus fréquentes</a:t>
            </a:r>
          </a:p>
          <a:p>
            <a:pPr lvl="2">
              <a:lnSpc>
                <a:spcPct val="100000"/>
              </a:lnSpc>
            </a:pPr>
            <a:endParaRPr lang="fr-CA" sz="1000" dirty="0"/>
          </a:p>
          <a:p>
            <a:pPr marL="0" indent="0">
              <a:lnSpc>
                <a:spcPct val="100000"/>
              </a:lnSpc>
              <a:buNone/>
            </a:pPr>
            <a:r>
              <a:rPr lang="fr-CA" sz="2100" dirty="0"/>
              <a:t>Comment faut-il adapter ces questions lorsqu’il s’agit de </a:t>
            </a:r>
            <a:r>
              <a:rPr lang="fr-CA" sz="2100" b="1" dirty="0">
                <a:latin typeface="Helvetica" pitchFamily="2" charset="0"/>
              </a:rPr>
              <a:t>distributions à plusieurs variables</a:t>
            </a:r>
            <a:r>
              <a:rPr lang="fr-CA" sz="2100" dirty="0"/>
              <a:t>?</a:t>
            </a:r>
          </a:p>
        </p:txBody>
      </p:sp>
    </p:spTree>
    <p:extLst>
      <p:ext uri="{BB962C8B-B14F-4D97-AF65-F5344CB8AC3E}">
        <p14:creationId xmlns:p14="http://schemas.microsoft.com/office/powerpoint/2010/main" val="21154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9AA8-00C0-470E-B43B-61891884149E}"/>
              </a:ext>
            </a:extLst>
          </p:cNvPr>
          <p:cNvSpPr>
            <a:spLocks noGrp="1"/>
          </p:cNvSpPr>
          <p:nvPr>
            <p:ph type="title"/>
            <p:custDataLst>
              <p:tags r:id="rId1"/>
            </p:custDataLst>
          </p:nvPr>
        </p:nvSpPr>
        <p:spPr/>
        <p:txBody>
          <a:bodyPr/>
          <a:lstStyle/>
          <a:p>
            <a:r>
              <a:rPr lang="fr-CA" dirty="0"/>
              <a:t>Distributions fondamentales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8FFA95-94BF-463F-B3F9-FD9874522088}"/>
                  </a:ext>
                </a:extLst>
              </p:cNvPr>
              <p:cNvSpPr>
                <a:spLocks noGrp="1"/>
              </p:cNvSpPr>
              <p:nvPr>
                <p:ph idx="1"/>
                <p:custDataLst>
                  <p:tags r:id="rId2"/>
                </p:custDataLst>
              </p:nvPr>
            </p:nvSpPr>
            <p:spPr>
              <a:xfrm>
                <a:off x="581192" y="2015077"/>
                <a:ext cx="11029615" cy="4140767"/>
              </a:xfrm>
            </p:spPr>
            <p:txBody>
              <a:bodyPr>
                <a:normAutofit lnSpcReduction="10000"/>
              </a:bodyPr>
              <a:lstStyle/>
              <a:p>
                <a:pPr marL="0" indent="0" algn="just">
                  <a:lnSpc>
                    <a:spcPct val="100000"/>
                  </a:lnSpc>
                  <a:buNone/>
                </a:pPr>
                <a:r>
                  <a:rPr lang="fr-CA" dirty="0">
                    <a:solidFill>
                      <a:srgbClr val="323232"/>
                    </a:solidFill>
                    <a:latin typeface="Dagny OT" panose="020B0504020201020104" pitchFamily="34" charset="0"/>
                  </a:rPr>
                  <a:t>Les distributions empiriques sont souvent lissées par des </a:t>
                </a:r>
                <a:r>
                  <a:rPr lang="fr-CA" b="1" dirty="0">
                    <a:solidFill>
                      <a:srgbClr val="323232"/>
                    </a:solidFill>
                    <a:latin typeface="Dagny OT" panose="020B0504020201020104" pitchFamily="34" charset="0"/>
                  </a:rPr>
                  <a:t>distributions paramétriques</a:t>
                </a:r>
                <a:r>
                  <a:rPr lang="fr-CA" dirty="0">
                    <a:solidFill>
                      <a:srgbClr val="323232"/>
                    </a:solidFill>
                    <a:latin typeface="Dagny OT" panose="020B0504020201020104" pitchFamily="34" charset="0"/>
                  </a:rPr>
                  <a:t>, définies </a:t>
                </a:r>
                <a:r>
                  <a:rPr lang="fr-CA" i="1" dirty="0">
                    <a:solidFill>
                      <a:srgbClr val="323232"/>
                    </a:solidFill>
                    <a:latin typeface="Dagny OT" panose="020B0504020201020104" pitchFamily="34" charset="0"/>
                  </a:rPr>
                  <a:t>par</a:t>
                </a:r>
                <a:r>
                  <a:rPr lang="fr-CA" dirty="0">
                    <a:solidFill>
                      <a:srgbClr val="323232"/>
                    </a:solidFill>
                    <a:latin typeface="Dagny OT" panose="020B0504020201020104" pitchFamily="34" charset="0"/>
                  </a:rPr>
                  <a:t> une </a:t>
                </a:r>
                <a:r>
                  <a:rPr lang="fr-CA" b="1" dirty="0">
                    <a:solidFill>
                      <a:srgbClr val="323232"/>
                    </a:solidFill>
                    <a:latin typeface="Dagny OT" panose="020B0504020201020104" pitchFamily="34" charset="0"/>
                  </a:rPr>
                  <a:t>fonction de densité</a:t>
                </a:r>
                <a:r>
                  <a:rPr lang="fr-CA" dirty="0">
                    <a:solidFill>
                      <a:srgbClr val="323232"/>
                    </a:solidFill>
                    <a:latin typeface="Dagny OT" panose="020B0504020201020104" pitchFamily="34" charset="0"/>
                  </a:rPr>
                  <a:t> et par un ensemble de paramètres qui doivent être tirés des données. </a:t>
                </a:r>
              </a:p>
              <a:p>
                <a:pPr algn="just">
                  <a:lnSpc>
                    <a:spcPct val="100000"/>
                  </a:lnSpc>
                </a:pPr>
                <a:endParaRPr lang="fr-CA" sz="1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Les distributions de base de l’analyse des données sont les suivantes :</a:t>
                </a:r>
              </a:p>
              <a:p>
                <a:pPr lvl="1" algn="just">
                  <a:lnSpc>
                    <a:spcPct val="100000"/>
                  </a:lnSpc>
                </a:pPr>
                <a:r>
                  <a:rPr lang="fr-CA" sz="2000" dirty="0">
                    <a:solidFill>
                      <a:srgbClr val="323232"/>
                    </a:solidFill>
                    <a:latin typeface="Dagny OT" panose="020B0504020201020104" pitchFamily="34" charset="0"/>
                  </a:rPr>
                  <a:t>La </a:t>
                </a:r>
                <a:r>
                  <a:rPr lang="fr-CA" b="1" dirty="0"/>
                  <a:t>distribution uniforme</a:t>
                </a:r>
                <a:r>
                  <a:rPr lang="fr-CA" sz="2000" b="1" dirty="0">
                    <a:solidFill>
                      <a:srgbClr val="323232"/>
                    </a:solidFill>
                    <a:latin typeface="Dagny OT" panose="020B0504020201020104" pitchFamily="34" charset="0"/>
                  </a:rPr>
                  <a:t> </a:t>
                </a:r>
                <a14:m>
                  <m:oMath xmlns:m="http://schemas.openxmlformats.org/officeDocument/2006/math">
                    <m:r>
                      <a:rPr lang="fr-CA" sz="2000" b="0" i="1" smtClean="0">
                        <a:solidFill>
                          <a:srgbClr val="323232"/>
                        </a:solidFill>
                        <a:latin typeface="Cambria Math" charset="0"/>
                      </a:rPr>
                      <m:t>𝑈</m:t>
                    </m:r>
                    <m:r>
                      <a:rPr lang="fr-CA" sz="2000" b="0" i="1" smtClean="0">
                        <a:solidFill>
                          <a:srgbClr val="323232"/>
                        </a:solidFill>
                        <a:latin typeface="Cambria Math" charset="0"/>
                      </a:rPr>
                      <m:t>(</m:t>
                    </m:r>
                    <m:r>
                      <a:rPr lang="fr-CA" sz="2000" b="0" i="1" smtClean="0">
                        <a:solidFill>
                          <a:srgbClr val="323232"/>
                        </a:solidFill>
                        <a:latin typeface="Cambria Math" charset="0"/>
                      </a:rPr>
                      <m:t>𝑎</m:t>
                    </m:r>
                    <m:r>
                      <a:rPr lang="fr-CA" sz="2000" b="0" i="1" smtClean="0">
                        <a:solidFill>
                          <a:srgbClr val="323232"/>
                        </a:solidFill>
                        <a:latin typeface="Cambria Math" charset="0"/>
                      </a:rPr>
                      <m:t>,</m:t>
                    </m:r>
                    <m:r>
                      <a:rPr lang="fr-CA" sz="2000" b="0" i="1" smtClean="0">
                        <a:solidFill>
                          <a:srgbClr val="323232"/>
                        </a:solidFill>
                        <a:latin typeface="Cambria Math" charset="0"/>
                      </a:rPr>
                      <m:t>𝑏</m:t>
                    </m:r>
                    <m:r>
                      <a:rPr lang="fr-CA" sz="2000" b="0" i="1" smtClean="0">
                        <a:solidFill>
                          <a:srgbClr val="323232"/>
                        </a:solidFill>
                        <a:latin typeface="Cambria Math" charset="0"/>
                      </a:rPr>
                      <m:t>)</m:t>
                    </m:r>
                  </m:oMath>
                </a14:m>
                <a:r>
                  <a:rPr lang="fr-CA" dirty="0"/>
                  <a:t> </a:t>
                </a:r>
                <a:r>
                  <a:rPr lang="fr-CA" sz="2000" dirty="0">
                    <a:solidFill>
                      <a:srgbClr val="323232"/>
                    </a:solidFill>
                    <a:latin typeface="Dagny OT" panose="020B0504020201020104" pitchFamily="34" charset="0"/>
                  </a:rPr>
                  <a:t>sur l’intervalle </a:t>
                </a:r>
                <a14:m>
                  <m:oMath xmlns:m="http://schemas.openxmlformats.org/officeDocument/2006/math">
                    <m:r>
                      <a:rPr lang="fr-CA" sz="2000" i="1" smtClean="0">
                        <a:solidFill>
                          <a:srgbClr val="323232"/>
                        </a:solidFill>
                        <a:latin typeface="Cambria Math" charset="0"/>
                      </a:rPr>
                      <m:t>[</m:t>
                    </m:r>
                    <m:r>
                      <a:rPr lang="fr-CA" sz="2000" i="1" smtClean="0">
                        <a:solidFill>
                          <a:srgbClr val="323232"/>
                        </a:solidFill>
                        <a:latin typeface="Cambria Math" charset="0"/>
                      </a:rPr>
                      <m:t>𝑎</m:t>
                    </m:r>
                    <m:r>
                      <a:rPr lang="fr-CA" sz="2000" i="1" smtClean="0">
                        <a:solidFill>
                          <a:srgbClr val="323232"/>
                        </a:solidFill>
                        <a:latin typeface="Cambria Math" charset="0"/>
                      </a:rPr>
                      <m:t>,</m:t>
                    </m:r>
                    <m:r>
                      <a:rPr lang="fr-CA" sz="2000" i="1" smtClean="0">
                        <a:solidFill>
                          <a:srgbClr val="323232"/>
                        </a:solidFill>
                        <a:latin typeface="Cambria Math" charset="0"/>
                      </a:rPr>
                      <m:t>𝑏</m:t>
                    </m:r>
                    <m:r>
                      <a:rPr lang="fr-CA" sz="2000" i="1" smtClean="0">
                        <a:solidFill>
                          <a:srgbClr val="323232"/>
                        </a:solidFill>
                        <a:latin typeface="Cambria Math" charset="0"/>
                      </a:rPr>
                      <m:t>]</m:t>
                    </m:r>
                  </m:oMath>
                </a14:m>
                <a:r>
                  <a:rPr lang="fr-CA" sz="2000" dirty="0">
                    <a:solidFill>
                      <a:srgbClr val="323232"/>
                    </a:solidFill>
                    <a:latin typeface="Dagny OT" panose="020B0504020201020104" pitchFamily="34" charset="0"/>
                  </a:rPr>
                  <a:t> ou </a:t>
                </a:r>
                <a14:m>
                  <m:oMath xmlns:m="http://schemas.openxmlformats.org/officeDocument/2006/math">
                    <m:r>
                      <a:rPr lang="fr-CA" sz="2000" i="1" smtClean="0">
                        <a:solidFill>
                          <a:srgbClr val="323232"/>
                        </a:solidFill>
                        <a:latin typeface="Cambria Math" charset="0"/>
                      </a:rPr>
                      <m:t>𝑈</m:t>
                    </m:r>
                    <m:r>
                      <a:rPr lang="fr-CA" sz="2000" i="1" smtClean="0">
                        <a:solidFill>
                          <a:srgbClr val="323232"/>
                        </a:solidFill>
                        <a:latin typeface="Cambria Math" charset="0"/>
                      </a:rPr>
                      <m:t>(</m:t>
                    </m:r>
                    <m:sSub>
                      <m:sSubPr>
                        <m:ctrlPr>
                          <a:rPr lang="fr-CA" sz="2000" i="1" smtClean="0">
                            <a:solidFill>
                              <a:srgbClr val="323232"/>
                            </a:solidFill>
                            <a:latin typeface="Cambria Math" panose="02040503050406030204" pitchFamily="18" charset="0"/>
                          </a:rPr>
                        </m:ctrlPr>
                      </m:sSubPr>
                      <m:e>
                        <m:r>
                          <a:rPr lang="fr-CA" sz="2000" i="1" smtClean="0">
                            <a:solidFill>
                              <a:srgbClr val="323232"/>
                            </a:solidFill>
                            <a:latin typeface="Cambria Math" charset="0"/>
                          </a:rPr>
                          <m:t>𝑥</m:t>
                        </m:r>
                      </m:e>
                      <m:sub>
                        <m:r>
                          <a:rPr lang="fr-CA" sz="2000" i="1" smtClean="0">
                            <a:solidFill>
                              <a:srgbClr val="323232"/>
                            </a:solidFill>
                            <a:latin typeface="Cambria Math" charset="0"/>
                          </a:rPr>
                          <m:t>1</m:t>
                        </m:r>
                      </m:sub>
                    </m:sSub>
                    <m:r>
                      <a:rPr lang="fr-CA" sz="2000" i="1" smtClean="0">
                        <a:solidFill>
                          <a:srgbClr val="323232"/>
                        </a:solidFill>
                        <a:latin typeface="Cambria Math" charset="0"/>
                      </a:rPr>
                      <m:t>,…,</m:t>
                    </m:r>
                    <m:sSub>
                      <m:sSubPr>
                        <m:ctrlPr>
                          <a:rPr lang="fr-CA" sz="2000" i="1" smtClean="0">
                            <a:solidFill>
                              <a:srgbClr val="323232"/>
                            </a:solidFill>
                            <a:latin typeface="Cambria Math" panose="02040503050406030204" pitchFamily="18" charset="0"/>
                          </a:rPr>
                        </m:ctrlPr>
                      </m:sSubPr>
                      <m:e>
                        <m:r>
                          <a:rPr lang="fr-CA" sz="2000" i="1" smtClean="0">
                            <a:solidFill>
                              <a:srgbClr val="323232"/>
                            </a:solidFill>
                            <a:latin typeface="Cambria Math" charset="0"/>
                          </a:rPr>
                          <m:t>𝑥</m:t>
                        </m:r>
                      </m:e>
                      <m:sub>
                        <m:r>
                          <a:rPr lang="fr-CA" sz="2000" i="1" smtClean="0">
                            <a:solidFill>
                              <a:srgbClr val="323232"/>
                            </a:solidFill>
                            <a:latin typeface="Cambria Math" charset="0"/>
                          </a:rPr>
                          <m:t>𝑛</m:t>
                        </m:r>
                      </m:sub>
                    </m:sSub>
                    <m:r>
                      <a:rPr lang="fr-CA" sz="2000" i="1" smtClean="0">
                        <a:solidFill>
                          <a:srgbClr val="323232"/>
                        </a:solidFill>
                        <a:latin typeface="Cambria Math" charset="0"/>
                      </a:rPr>
                      <m:t>)</m:t>
                    </m:r>
                  </m:oMath>
                </a14:m>
                <a:r>
                  <a:rPr lang="fr-CA" sz="2000" dirty="0">
                    <a:solidFill>
                      <a:srgbClr val="323232"/>
                    </a:solidFill>
                    <a:latin typeface="Dagny OT" panose="020B0504020201020104" pitchFamily="34" charset="0"/>
                  </a:rPr>
                  <a:t> sur l’ensemble discret </a:t>
                </a:r>
                <a14:m>
                  <m:oMath xmlns:m="http://schemas.openxmlformats.org/officeDocument/2006/math">
                    <m:r>
                      <a:rPr lang="fr-CA" sz="2000" i="1" smtClean="0">
                        <a:solidFill>
                          <a:srgbClr val="323232"/>
                        </a:solidFill>
                        <a:latin typeface="Cambria Math" charset="0"/>
                      </a:rPr>
                      <m:t>{</m:t>
                    </m:r>
                    <m:sSub>
                      <m:sSubPr>
                        <m:ctrlPr>
                          <a:rPr lang="fr-CA" sz="2000" i="1" smtClean="0">
                            <a:solidFill>
                              <a:srgbClr val="323232"/>
                            </a:solidFill>
                            <a:latin typeface="Cambria Math" panose="02040503050406030204" pitchFamily="18" charset="0"/>
                          </a:rPr>
                        </m:ctrlPr>
                      </m:sSubPr>
                      <m:e>
                        <m:r>
                          <a:rPr lang="fr-CA" sz="2000" b="0" i="1" smtClean="0">
                            <a:solidFill>
                              <a:srgbClr val="323232"/>
                            </a:solidFill>
                            <a:latin typeface="Cambria Math" charset="0"/>
                          </a:rPr>
                          <m:t>𝑥</m:t>
                        </m:r>
                      </m:e>
                      <m:sub>
                        <m:r>
                          <a:rPr lang="fr-CA" sz="2000" b="0" i="1" smtClean="0">
                            <a:solidFill>
                              <a:srgbClr val="323232"/>
                            </a:solidFill>
                            <a:latin typeface="Cambria Math" charset="0"/>
                          </a:rPr>
                          <m:t>1</m:t>
                        </m:r>
                      </m:sub>
                    </m:sSub>
                    <m:r>
                      <a:rPr lang="fr-CA" sz="2000" i="1" smtClean="0">
                        <a:solidFill>
                          <a:srgbClr val="323232"/>
                        </a:solidFill>
                        <a:latin typeface="Cambria Math" charset="0"/>
                      </a:rPr>
                      <m:t>,…,</m:t>
                    </m:r>
                    <m:sSub>
                      <m:sSubPr>
                        <m:ctrlPr>
                          <a:rPr lang="fr-CA" sz="2000" i="1" smtClean="0">
                            <a:solidFill>
                              <a:srgbClr val="323232"/>
                            </a:solidFill>
                            <a:latin typeface="Cambria Math" panose="02040503050406030204" pitchFamily="18" charset="0"/>
                          </a:rPr>
                        </m:ctrlPr>
                      </m:sSubPr>
                      <m:e>
                        <m:r>
                          <a:rPr lang="fr-CA" sz="2000" i="1" smtClean="0">
                            <a:solidFill>
                              <a:srgbClr val="323232"/>
                            </a:solidFill>
                            <a:latin typeface="Cambria Math" charset="0"/>
                          </a:rPr>
                          <m:t>𝑥</m:t>
                        </m:r>
                      </m:e>
                      <m:sub>
                        <m:r>
                          <a:rPr lang="fr-CA" sz="2000" b="0" i="1" smtClean="0">
                            <a:solidFill>
                              <a:srgbClr val="323232"/>
                            </a:solidFill>
                            <a:latin typeface="Cambria Math" charset="0"/>
                          </a:rPr>
                          <m:t>𝑛</m:t>
                        </m:r>
                      </m:sub>
                    </m:sSub>
                    <m:r>
                      <a:rPr lang="fr-CA" sz="2000" i="1" smtClean="0">
                        <a:solidFill>
                          <a:srgbClr val="323232"/>
                        </a:solidFill>
                        <a:latin typeface="Cambria Math" charset="0"/>
                      </a:rPr>
                      <m:t>}</m:t>
                    </m:r>
                  </m:oMath>
                </a14:m>
                <a:r>
                  <a:rPr lang="fr-CA" sz="2000" dirty="0">
                    <a:solidFill>
                      <a:srgbClr val="323232"/>
                    </a:solidFill>
                    <a:latin typeface="Dagny OT" panose="020B0504020201020104" pitchFamily="34" charset="0"/>
                  </a:rPr>
                  <a:t>; vraisemblablement la distribution la plus simple</a:t>
                </a:r>
              </a:p>
              <a:p>
                <a:pPr lvl="1" algn="just">
                  <a:lnSpc>
                    <a:spcPct val="100000"/>
                  </a:lnSpc>
                </a:pPr>
                <a:r>
                  <a:rPr lang="fr-CA" sz="2000" dirty="0">
                    <a:solidFill>
                      <a:srgbClr val="323232"/>
                    </a:solidFill>
                    <a:latin typeface="Dagny OT" panose="020B0504020201020104" pitchFamily="34" charset="0"/>
                  </a:rPr>
                  <a:t>La</a:t>
                </a:r>
                <a:r>
                  <a:rPr lang="fr-CA" sz="2000" b="1" dirty="0">
                    <a:solidFill>
                      <a:srgbClr val="323232"/>
                    </a:solidFill>
                    <a:latin typeface="Dagny OT" panose="020B0504020201020104" pitchFamily="34" charset="0"/>
                  </a:rPr>
                  <a:t> </a:t>
                </a:r>
                <a:r>
                  <a:rPr lang="fr-CA" sz="2000" dirty="0">
                    <a:solidFill>
                      <a:srgbClr val="323232"/>
                    </a:solidFill>
                    <a:latin typeface="Dagny OT" panose="020B0504020201020104" pitchFamily="34" charset="0"/>
                  </a:rPr>
                  <a:t>distribution normale </a:t>
                </a:r>
                <a14:m>
                  <m:oMath xmlns:m="http://schemas.openxmlformats.org/officeDocument/2006/math">
                    <m:r>
                      <a:rPr lang="fr-CA" sz="2000" b="0" i="1" smtClean="0">
                        <a:solidFill>
                          <a:srgbClr val="323232"/>
                        </a:solidFill>
                        <a:latin typeface="Cambria Math" charset="0"/>
                      </a:rPr>
                      <m:t>𝑁</m:t>
                    </m:r>
                    <m:d>
                      <m:dPr>
                        <m:ctrlPr>
                          <a:rPr lang="fr-CA" sz="2000" b="0" i="1" smtClean="0">
                            <a:solidFill>
                              <a:srgbClr val="323232"/>
                            </a:solidFill>
                            <a:latin typeface="Cambria Math" panose="02040503050406030204" pitchFamily="18" charset="0"/>
                          </a:rPr>
                        </m:ctrlPr>
                      </m:dPr>
                      <m:e>
                        <m:r>
                          <a:rPr lang="fr-CA" sz="2000" b="0" i="1" smtClean="0">
                            <a:solidFill>
                              <a:srgbClr val="323232"/>
                            </a:solidFill>
                            <a:latin typeface="Cambria Math" charset="0"/>
                            <a:ea typeface="Cambria Math" charset="0"/>
                            <a:cs typeface="Cambria Math" charset="0"/>
                          </a:rPr>
                          <m:t>𝜇</m:t>
                        </m:r>
                        <m:r>
                          <a:rPr lang="fr-CA" sz="2000" b="0" i="1" smtClean="0">
                            <a:solidFill>
                              <a:srgbClr val="323232"/>
                            </a:solidFill>
                            <a:latin typeface="Cambria Math" charset="0"/>
                            <a:ea typeface="Cambria Math" charset="0"/>
                            <a:cs typeface="Cambria Math" charset="0"/>
                          </a:rPr>
                          <m:t>,</m:t>
                        </m:r>
                        <m:sSup>
                          <m:sSupPr>
                            <m:ctrlPr>
                              <a:rPr lang="fr-CA" sz="2000" b="0" i="1" smtClean="0">
                                <a:solidFill>
                                  <a:srgbClr val="323232"/>
                                </a:solidFill>
                                <a:latin typeface="Cambria Math" panose="02040503050406030204" pitchFamily="18" charset="0"/>
                                <a:ea typeface="Cambria Math" charset="0"/>
                                <a:cs typeface="Cambria Math" charset="0"/>
                              </a:rPr>
                            </m:ctrlPr>
                          </m:sSupPr>
                          <m:e>
                            <m:r>
                              <a:rPr lang="fr-CA" sz="2000" b="0" i="1" smtClean="0">
                                <a:solidFill>
                                  <a:srgbClr val="323232"/>
                                </a:solidFill>
                                <a:latin typeface="Cambria Math" charset="0"/>
                                <a:ea typeface="Cambria Math" charset="0"/>
                                <a:cs typeface="Cambria Math" charset="0"/>
                              </a:rPr>
                              <m:t>𝜎</m:t>
                            </m:r>
                          </m:e>
                          <m:sup>
                            <m:r>
                              <a:rPr lang="fr-CA" sz="2000" b="0" i="1" smtClean="0">
                                <a:solidFill>
                                  <a:srgbClr val="323232"/>
                                </a:solidFill>
                                <a:latin typeface="Cambria Math" charset="0"/>
                                <a:ea typeface="Cambria Math" charset="0"/>
                                <a:cs typeface="Cambria Math" charset="0"/>
                              </a:rPr>
                              <m:t>2</m:t>
                            </m:r>
                          </m:sup>
                        </m:sSup>
                      </m:e>
                    </m:d>
                  </m:oMath>
                </a14:m>
                <a:r>
                  <a:rPr lang="fr-CA" dirty="0"/>
                  <a:t> </a:t>
                </a:r>
                <a:r>
                  <a:rPr lang="fr-CA" sz="2000" dirty="0">
                    <a:solidFill>
                      <a:srgbClr val="323232"/>
                    </a:solidFill>
                    <a:latin typeface="Dagny OT" panose="020B0504020201020104" pitchFamily="34" charset="0"/>
                  </a:rPr>
                  <a:t>sur la droite réelle </a:t>
                </a:r>
                <a14:m>
                  <m:oMath xmlns:m="http://schemas.openxmlformats.org/officeDocument/2006/math">
                    <m:r>
                      <a:rPr lang="fr-CA" sz="2000" i="1" smtClean="0">
                        <a:solidFill>
                          <a:srgbClr val="323232"/>
                        </a:solidFill>
                        <a:latin typeface="Cambria Math" charset="0"/>
                        <a:ea typeface="Cambria Math" charset="0"/>
                        <a:cs typeface="Cambria Math" charset="0"/>
                      </a:rPr>
                      <m:t>ℝ</m:t>
                    </m:r>
                  </m:oMath>
                </a14:m>
                <a:r>
                  <a:rPr lang="fr-CA" sz="2000" dirty="0">
                    <a:solidFill>
                      <a:srgbClr val="323232"/>
                    </a:solidFill>
                    <a:latin typeface="Dagny OT" panose="020B0504020201020104" pitchFamily="34" charset="0"/>
                  </a:rPr>
                  <a:t>; probablement la distribution la plus fréquemment utilisée (mais pas toujours correctement)</a:t>
                </a:r>
              </a:p>
              <a:p>
                <a:pPr lvl="1" algn="just">
                  <a:lnSpc>
                    <a:spcPct val="100000"/>
                  </a:lnSpc>
                </a:pPr>
                <a:r>
                  <a:rPr lang="fr-CA" sz="2000" dirty="0">
                    <a:solidFill>
                      <a:srgbClr val="323232"/>
                    </a:solidFill>
                    <a:latin typeface="Dagny OT" panose="020B0504020201020104" pitchFamily="34" charset="0"/>
                  </a:rPr>
                  <a:t>Une grande variété de</a:t>
                </a:r>
                <a:r>
                  <a:rPr lang="fr-CA" sz="2000" b="1" dirty="0">
                    <a:solidFill>
                      <a:srgbClr val="323232"/>
                    </a:solidFill>
                    <a:latin typeface="Dagny OT" panose="020B0504020201020104" pitchFamily="34" charset="0"/>
                  </a:rPr>
                  <a:t> </a:t>
                </a:r>
                <a:r>
                  <a:rPr lang="fr-CA" sz="2000" dirty="0">
                    <a:solidFill>
                      <a:srgbClr val="323232"/>
                    </a:solidFill>
                    <a:latin typeface="Dagny OT" panose="020B0504020201020104" pitchFamily="34" charset="0"/>
                  </a:rPr>
                  <a:t>distributions</a:t>
                </a:r>
                <a:r>
                  <a:rPr lang="fr-CA" sz="2000" b="1" dirty="0">
                    <a:solidFill>
                      <a:srgbClr val="323232"/>
                    </a:solidFill>
                    <a:latin typeface="Dagny OT" panose="020B0504020201020104" pitchFamily="34" charset="0"/>
                  </a:rPr>
                  <a:t> spéciales</a:t>
                </a:r>
                <a:r>
                  <a:rPr lang="fr-CA" sz="2000" dirty="0">
                    <a:solidFill>
                      <a:srgbClr val="323232"/>
                    </a:solidFill>
                    <a:latin typeface="Dagny OT" panose="020B0504020201020104" pitchFamily="34" charset="0"/>
                  </a:rPr>
                  <a:t> qui sont utilisées dans des applications allant de la modélisation des consommateurs et de la finance à la recherche opérationnelle (</a:t>
                </a:r>
                <a:r>
                  <a:rPr lang="fr-CA" sz="2000" b="1" dirty="0">
                    <a:solidFill>
                      <a:srgbClr val="323232"/>
                    </a:solidFill>
                    <a:latin typeface="Dagny OT" panose="020B0504020201020104" pitchFamily="34" charset="0"/>
                  </a:rPr>
                  <a:t>de Poisson</a:t>
                </a:r>
                <a:r>
                  <a:rPr lang="fr-CA" sz="2000" dirty="0">
                    <a:solidFill>
                      <a:srgbClr val="323232"/>
                    </a:solidFill>
                    <a:latin typeface="Dagny OT" panose="020B0504020201020104" pitchFamily="34" charset="0"/>
                  </a:rPr>
                  <a:t>, </a:t>
                </a:r>
                <a:r>
                  <a:rPr lang="fr-CA" sz="2000" b="1" dirty="0">
                    <a:solidFill>
                      <a:srgbClr val="323232"/>
                    </a:solidFill>
                    <a:latin typeface="Dagny OT" panose="020B0504020201020104" pitchFamily="34" charset="0"/>
                  </a:rPr>
                  <a:t>exponentielle</a:t>
                </a:r>
                <a:r>
                  <a:rPr lang="fr-CA" sz="2000" dirty="0">
                    <a:solidFill>
                      <a:srgbClr val="323232"/>
                    </a:solidFill>
                    <a:latin typeface="Dagny OT" panose="020B0504020201020104" pitchFamily="34" charset="0"/>
                  </a:rPr>
                  <a:t>, </a:t>
                </a:r>
                <a:r>
                  <a:rPr lang="fr-CA" sz="2000" b="1" dirty="0">
                    <a:solidFill>
                      <a:srgbClr val="323232"/>
                    </a:solidFill>
                    <a:latin typeface="Dagny OT" panose="020B0504020201020104" pitchFamily="34" charset="0"/>
                  </a:rPr>
                  <a:t>log-normale</a:t>
                </a:r>
                <a:r>
                  <a:rPr lang="fr-CA" sz="2000" dirty="0">
                    <a:solidFill>
                      <a:srgbClr val="323232"/>
                    </a:solidFill>
                    <a:latin typeface="Dagny OT" panose="020B0504020201020104" pitchFamily="34" charset="0"/>
                  </a:rPr>
                  <a:t>, </a:t>
                </a:r>
                <a:r>
                  <a:rPr lang="fr-CA" sz="2000" b="1" dirty="0">
                    <a:solidFill>
                      <a:srgbClr val="323232"/>
                    </a:solidFill>
                    <a:latin typeface="Dagny OT" panose="020B0504020201020104" pitchFamily="34" charset="0"/>
                  </a:rPr>
                  <a:t>binomiale</a:t>
                </a:r>
                <a:r>
                  <a:rPr lang="fr-CA" sz="2000" dirty="0">
                    <a:solidFill>
                      <a:srgbClr val="323232"/>
                    </a:solidFill>
                    <a:latin typeface="Dagny OT" panose="020B0504020201020104" pitchFamily="34" charset="0"/>
                  </a:rPr>
                  <a:t>, etc.)</a:t>
                </a:r>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588FFA95-94BF-463F-B3F9-FD9874522088}"/>
                  </a:ext>
                </a:extLst>
              </p:cNvPr>
              <p:cNvSpPr>
                <a:spLocks noGrp="1" noRot="1" noChangeAspect="1" noMove="1" noResize="1" noEditPoints="1" noAdjustHandles="1" noChangeArrowheads="1" noChangeShapeType="1" noTextEdit="1"/>
              </p:cNvSpPr>
              <p:nvPr>
                <p:ph idx="1"/>
                <p:custDataLst>
                  <p:tags r:id="rId5"/>
                </p:custDataLst>
              </p:nvPr>
            </p:nvSpPr>
            <p:spPr>
              <a:xfrm>
                <a:off x="581192" y="2015077"/>
                <a:ext cx="11029615" cy="4140767"/>
              </a:xfrm>
              <a:blipFill rotWithShape="0">
                <a:blip r:embed="rId6"/>
                <a:stretch>
                  <a:fillRect l="-829" r="-829" b="-736"/>
                </a:stretch>
              </a:blipFill>
            </p:spPr>
            <p:txBody>
              <a:bodyPr/>
              <a:lstStyle/>
              <a:p>
                <a:r>
                  <a:rPr lang="fr-CA">
                    <a:noFill/>
                  </a:rPr>
                  <a:t> </a:t>
                </a:r>
              </a:p>
            </p:txBody>
          </p:sp>
        </mc:Fallback>
      </mc:AlternateContent>
    </p:spTree>
    <p:extLst>
      <p:ext uri="{BB962C8B-B14F-4D97-AF65-F5344CB8AC3E}">
        <p14:creationId xmlns:p14="http://schemas.microsoft.com/office/powerpoint/2010/main" val="221729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9AA8-00C0-470E-B43B-61891884149E}"/>
              </a:ext>
            </a:extLst>
          </p:cNvPr>
          <p:cNvSpPr>
            <a:spLocks noGrp="1"/>
          </p:cNvSpPr>
          <p:nvPr>
            <p:ph type="title"/>
            <p:custDataLst>
              <p:tags r:id="rId1"/>
            </p:custDataLst>
          </p:nvPr>
        </p:nvSpPr>
        <p:spPr/>
        <p:txBody>
          <a:bodyPr/>
          <a:lstStyle/>
          <a:p>
            <a:r>
              <a:rPr lang="fr-CA" dirty="0"/>
              <a:t>Espérance mathématique et moments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8FFA95-94BF-463F-B3F9-FD9874522088}"/>
                  </a:ext>
                </a:extLst>
              </p:cNvPr>
              <p:cNvSpPr>
                <a:spLocks noGrp="1"/>
              </p:cNvSpPr>
              <p:nvPr>
                <p:ph idx="1"/>
                <p:custDataLst>
                  <p:tags r:id="rId2"/>
                </p:custDataLst>
              </p:nvPr>
            </p:nvSpPr>
            <p:spPr>
              <a:xfrm>
                <a:off x="581192" y="2074025"/>
                <a:ext cx="11029615" cy="4140767"/>
              </a:xfrm>
            </p:spPr>
            <p:txBody>
              <a:bodyPr>
                <a:normAutofit fontScale="92500"/>
              </a:bodyPr>
              <a:lstStyle/>
              <a:p>
                <a:pPr marL="0" indent="0" algn="ctr">
                  <a:lnSpc>
                    <a:spcPct val="100000"/>
                  </a:lnSpc>
                  <a:buNone/>
                </a:pPr>
                <a:r>
                  <a:rPr lang="fr-CA" dirty="0">
                    <a:solidFill>
                      <a:srgbClr val="323232"/>
                    </a:solidFill>
                    <a:latin typeface="Dagny OT" panose="020B0504020201020104" pitchFamily="34" charset="0"/>
                  </a:rPr>
                  <a:t>Compte tenu d’une fonction de densité </a:t>
                </a:r>
                <a14:m>
                  <m:oMath xmlns:m="http://schemas.openxmlformats.org/officeDocument/2006/math">
                    <m:r>
                      <a:rPr lang="fr-CA" i="1" smtClean="0">
                        <a:solidFill>
                          <a:srgbClr val="323232"/>
                        </a:solidFill>
                        <a:latin typeface="Cambria Math" charset="0"/>
                      </a:rPr>
                      <m:t>𝑓</m:t>
                    </m:r>
                  </m:oMath>
                </a14:m>
                <a:r>
                  <a:rPr lang="fr-CA" dirty="0">
                    <a:solidFill>
                      <a:srgbClr val="323232"/>
                    </a:solidFill>
                    <a:latin typeface="Dagny OT" panose="020B0504020201020104" pitchFamily="34" charset="0"/>
                  </a:rPr>
                  <a:t> et d’une fonction </a:t>
                </a:r>
                <a14:m>
                  <m:oMath xmlns:m="http://schemas.openxmlformats.org/officeDocument/2006/math">
                    <m:r>
                      <a:rPr lang="fr-CA" b="0" i="1" smtClean="0">
                        <a:solidFill>
                          <a:srgbClr val="323232"/>
                        </a:solidFill>
                        <a:latin typeface="Cambria Math" charset="0"/>
                      </a:rPr>
                      <m:t>𝑔</m:t>
                    </m:r>
                    <m:r>
                      <a:rPr lang="fr-CA" b="0" i="1" smtClean="0">
                        <a:solidFill>
                          <a:srgbClr val="323232"/>
                        </a:solidFill>
                        <a:latin typeface="Cambria Math" charset="0"/>
                      </a:rPr>
                      <m:t>(</m:t>
                    </m:r>
                    <m:r>
                      <a:rPr lang="fr-CA" b="0" i="1" smtClean="0">
                        <a:solidFill>
                          <a:srgbClr val="323232"/>
                        </a:solidFill>
                        <a:latin typeface="Cambria Math" charset="0"/>
                      </a:rPr>
                      <m:t>𝑋</m:t>
                    </m:r>
                    <m:r>
                      <a:rPr lang="fr-CA" b="0" i="1" smtClean="0">
                        <a:solidFill>
                          <a:srgbClr val="323232"/>
                        </a:solidFill>
                        <a:latin typeface="Cambria Math" charset="0"/>
                      </a:rPr>
                      <m:t>)</m:t>
                    </m:r>
                  </m:oMath>
                </a14:m>
                <a:r>
                  <a:rPr lang="fr-CA" dirty="0">
                    <a:solidFill>
                      <a:srgbClr val="323232"/>
                    </a:solidFill>
                    <a:latin typeface="Dagny OT" panose="020B0504020201020104" pitchFamily="34" charset="0"/>
                  </a:rPr>
                  <a:t>, </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l’</a:t>
                </a:r>
                <a:r>
                  <a:rPr lang="fr-CA" b="1" dirty="0">
                    <a:solidFill>
                      <a:srgbClr val="323232"/>
                    </a:solidFill>
                    <a:latin typeface="Dagny OT" panose="020B0504020201020104" pitchFamily="34" charset="0"/>
                  </a:rPr>
                  <a:t>espérance mathématique </a:t>
                </a:r>
                <a14:m>
                  <m:oMath xmlns:m="http://schemas.openxmlformats.org/officeDocument/2006/math">
                    <m:sSub>
                      <m:sSubPr>
                        <m:ctrlPr>
                          <a:rPr lang="fr-CA" b="0" i="1" smtClean="0">
                            <a:solidFill>
                              <a:srgbClr val="323232"/>
                            </a:solidFill>
                            <a:latin typeface="Cambria Math" panose="02040503050406030204" pitchFamily="18" charset="0"/>
                          </a:rPr>
                        </m:ctrlPr>
                      </m:sSubPr>
                      <m:e>
                        <m:r>
                          <m:rPr>
                            <m:sty m:val="p"/>
                          </m:rPr>
                          <a:rPr lang="fr-CA" b="0" i="0" smtClean="0">
                            <a:solidFill>
                              <a:srgbClr val="323232"/>
                            </a:solidFill>
                            <a:latin typeface="Cambria Math" charset="0"/>
                          </a:rPr>
                          <m:t>E</m:t>
                        </m:r>
                      </m:e>
                      <m:sub>
                        <m:r>
                          <a:rPr lang="fr-CA" b="0" i="1" smtClean="0">
                            <a:solidFill>
                              <a:srgbClr val="323232"/>
                            </a:solidFill>
                            <a:latin typeface="Cambria Math" charset="0"/>
                          </a:rPr>
                          <m:t>𝑓</m:t>
                        </m:r>
                      </m:sub>
                    </m:sSub>
                    <m:r>
                      <a:rPr lang="fr-CA" b="0" i="0" smtClean="0">
                        <a:solidFill>
                          <a:srgbClr val="323232"/>
                        </a:solidFill>
                        <a:latin typeface="Cambria Math" charset="0"/>
                      </a:rPr>
                      <m:t>(</m:t>
                    </m:r>
                    <m:r>
                      <a:rPr lang="fr-CA" i="1">
                        <a:solidFill>
                          <a:srgbClr val="323232"/>
                        </a:solidFill>
                        <a:latin typeface="Cambria Math" charset="0"/>
                      </a:rPr>
                      <m:t>𝑔</m:t>
                    </m:r>
                    <m:d>
                      <m:dPr>
                        <m:ctrlPr>
                          <a:rPr lang="fr-CA" b="0" i="1" smtClean="0">
                            <a:solidFill>
                              <a:srgbClr val="323232"/>
                            </a:solidFill>
                            <a:latin typeface="Cambria Math" panose="02040503050406030204" pitchFamily="18" charset="0"/>
                          </a:rPr>
                        </m:ctrlPr>
                      </m:dPr>
                      <m:e>
                        <m:r>
                          <a:rPr lang="fr-CA" b="0" i="1" smtClean="0">
                            <a:solidFill>
                              <a:srgbClr val="323232"/>
                            </a:solidFill>
                            <a:latin typeface="Cambria Math" charset="0"/>
                          </a:rPr>
                          <m:t>𝑋</m:t>
                        </m:r>
                      </m:e>
                    </m:d>
                    <m:r>
                      <a:rPr lang="fr-CA" b="0" i="1" smtClean="0">
                        <a:solidFill>
                          <a:srgbClr val="323232"/>
                        </a:solidFill>
                        <a:latin typeface="Cambria Math" charset="0"/>
                      </a:rPr>
                      <m:t>)</m:t>
                    </m:r>
                  </m:oMath>
                </a14:m>
                <a:r>
                  <a:rPr lang="fr-CA" b="1" dirty="0">
                    <a:solidFill>
                      <a:srgbClr val="323232"/>
                    </a:solidFill>
                    <a:latin typeface="Dagny OT" panose="020B0504020201020104" pitchFamily="34" charset="0"/>
                  </a:rPr>
                  <a:t> de </a:t>
                </a:r>
                <a14:m>
                  <m:oMath xmlns:m="http://schemas.openxmlformats.org/officeDocument/2006/math">
                    <m:r>
                      <a:rPr lang="fr-CA" i="1">
                        <a:solidFill>
                          <a:srgbClr val="323232"/>
                        </a:solidFill>
                        <a:latin typeface="Cambria Math" charset="0"/>
                      </a:rPr>
                      <m:t>𝑔</m:t>
                    </m:r>
                    <m:r>
                      <a:rPr lang="fr-CA" i="1">
                        <a:solidFill>
                          <a:srgbClr val="323232"/>
                        </a:solidFill>
                        <a:latin typeface="Cambria Math" charset="0"/>
                      </a:rPr>
                      <m:t> </m:t>
                    </m:r>
                  </m:oMath>
                </a14:m>
                <a:r>
                  <a:rPr lang="fr-CA" b="1" dirty="0">
                    <a:solidFill>
                      <a:srgbClr val="323232"/>
                    </a:solidFill>
                    <a:latin typeface="Dagny OT" panose="020B0504020201020104" pitchFamily="34" charset="0"/>
                  </a:rPr>
                  <a:t> en fonction de </a:t>
                </a:r>
                <a14:m>
                  <m:oMath xmlns:m="http://schemas.openxmlformats.org/officeDocument/2006/math">
                    <m:r>
                      <a:rPr lang="fr-CA" i="1" smtClean="0">
                        <a:solidFill>
                          <a:srgbClr val="323232"/>
                        </a:solidFill>
                        <a:latin typeface="Cambria Math" charset="0"/>
                      </a:rPr>
                      <m:t>𝑓</m:t>
                    </m:r>
                  </m:oMath>
                </a14:m>
                <a:r>
                  <a:rPr lang="fr-CA" dirty="0">
                    <a:solidFill>
                      <a:srgbClr val="323232"/>
                    </a:solidFill>
                    <a:latin typeface="Dagny OT" panose="020B0504020201020104" pitchFamily="34" charset="0"/>
                  </a:rPr>
                  <a:t> est la </a:t>
                </a:r>
                <a:r>
                  <a:rPr lang="fr-CA" b="1" dirty="0"/>
                  <a:t>moyenne pondérée</a:t>
                </a:r>
                <a:r>
                  <a:rPr lang="fr-CA" dirty="0">
                    <a:solidFill>
                      <a:srgbClr val="323232"/>
                    </a:solidFill>
                    <a:latin typeface="Dagny OT" panose="020B0504020201020104" pitchFamily="34" charset="0"/>
                  </a:rPr>
                  <a:t> </a:t>
                </a:r>
              </a:p>
              <a:p>
                <a:pPr marL="0" indent="0" algn="ctr">
                  <a:lnSpc>
                    <a:spcPct val="100000"/>
                  </a:lnSpc>
                  <a:buNone/>
                </a:pPr>
                <a14:m>
                  <m:oMath xmlns:m="http://schemas.openxmlformats.org/officeDocument/2006/math">
                    <m:sSub>
                      <m:sSubPr>
                        <m:ctrlPr>
                          <a:rPr lang="fr-CA" i="1">
                            <a:solidFill>
                              <a:srgbClr val="323232"/>
                            </a:solidFill>
                            <a:latin typeface="Cambria Math" panose="02040503050406030204" pitchFamily="18" charset="0"/>
                          </a:rPr>
                        </m:ctrlPr>
                      </m:sSubPr>
                      <m:e>
                        <m:r>
                          <m:rPr>
                            <m:sty m:val="p"/>
                          </m:rPr>
                          <a:rPr lang="fr-CA" i="0">
                            <a:solidFill>
                              <a:srgbClr val="323232"/>
                            </a:solidFill>
                            <a:latin typeface="Cambria Math" charset="0"/>
                          </a:rPr>
                          <m:t>E</m:t>
                        </m:r>
                      </m:e>
                      <m:sub>
                        <m:r>
                          <a:rPr lang="fr-CA" i="1">
                            <a:solidFill>
                              <a:srgbClr val="323232"/>
                            </a:solidFill>
                            <a:latin typeface="Cambria Math" charset="0"/>
                          </a:rPr>
                          <m:t>𝑓</m:t>
                        </m:r>
                      </m:sub>
                    </m:sSub>
                    <m:d>
                      <m:dPr>
                        <m:ctrlPr>
                          <a:rPr lang="fr-CA" i="1">
                            <a:solidFill>
                              <a:srgbClr val="323232"/>
                            </a:solidFill>
                            <a:latin typeface="Cambria Math" panose="02040503050406030204" pitchFamily="18" charset="0"/>
                          </a:rPr>
                        </m:ctrlPr>
                      </m:dPr>
                      <m:e>
                        <m:r>
                          <a:rPr lang="fr-CA" i="1">
                            <a:solidFill>
                              <a:srgbClr val="323232"/>
                            </a:solidFill>
                            <a:latin typeface="Cambria Math" charset="0"/>
                          </a:rPr>
                          <m:t>𝑔</m:t>
                        </m:r>
                        <m:d>
                          <m:dPr>
                            <m:ctrlPr>
                              <a:rPr lang="fr-CA" i="1">
                                <a:solidFill>
                                  <a:srgbClr val="323232"/>
                                </a:solidFill>
                                <a:latin typeface="Cambria Math" panose="02040503050406030204" pitchFamily="18" charset="0"/>
                              </a:rPr>
                            </m:ctrlPr>
                          </m:dPr>
                          <m:e>
                            <m:r>
                              <a:rPr lang="fr-CA" i="1">
                                <a:solidFill>
                                  <a:srgbClr val="323232"/>
                                </a:solidFill>
                                <a:latin typeface="Cambria Math" charset="0"/>
                              </a:rPr>
                              <m:t>𝑋</m:t>
                            </m:r>
                          </m:e>
                        </m:d>
                      </m:e>
                    </m:d>
                    <m:r>
                      <a:rPr lang="fr-CA" b="0" i="1" smtClean="0">
                        <a:solidFill>
                          <a:srgbClr val="323232"/>
                        </a:solidFill>
                        <a:latin typeface="Cambria Math" charset="0"/>
                      </a:rPr>
                      <m:t>=</m:t>
                    </m:r>
                    <m:nary>
                      <m:naryPr>
                        <m:ctrlPr>
                          <a:rPr lang="fr-CA" b="0" i="1" smtClean="0">
                            <a:solidFill>
                              <a:srgbClr val="323232"/>
                            </a:solidFill>
                            <a:latin typeface="Cambria Math" panose="02040503050406030204" pitchFamily="18" charset="0"/>
                          </a:rPr>
                        </m:ctrlPr>
                      </m:naryPr>
                      <m:sub>
                        <m:r>
                          <m:rPr>
                            <m:sty m:val="p"/>
                            <m:brk m:alnAt="23"/>
                          </m:rPr>
                          <a:rPr lang="fr-CA" b="0" i="1" smtClean="0">
                            <a:solidFill>
                              <a:srgbClr val="323232"/>
                            </a:solidFill>
                            <a:latin typeface="Cambria Math" charset="0"/>
                            <a:ea typeface="Cambria Math" charset="0"/>
                            <a:cs typeface="Cambria Math" charset="0"/>
                          </a:rPr>
                          <m:t>Ω</m:t>
                        </m:r>
                      </m:sub>
                      <m:sup/>
                      <m:e>
                        <m:r>
                          <a:rPr lang="fr-CA" i="1">
                            <a:solidFill>
                              <a:srgbClr val="323232"/>
                            </a:solidFill>
                            <a:latin typeface="Cambria Math" charset="0"/>
                          </a:rPr>
                          <m:t>𝑔</m:t>
                        </m:r>
                        <m:d>
                          <m:dPr>
                            <m:ctrlPr>
                              <a:rPr lang="fr-CA" i="1">
                                <a:solidFill>
                                  <a:srgbClr val="323232"/>
                                </a:solidFill>
                                <a:latin typeface="Cambria Math" panose="02040503050406030204" pitchFamily="18" charset="0"/>
                              </a:rPr>
                            </m:ctrlPr>
                          </m:dPr>
                          <m:e>
                            <m:r>
                              <a:rPr lang="fr-CA" i="1">
                                <a:solidFill>
                                  <a:srgbClr val="323232"/>
                                </a:solidFill>
                                <a:latin typeface="Cambria Math" charset="0"/>
                              </a:rPr>
                              <m:t>𝑋</m:t>
                            </m:r>
                          </m:e>
                        </m:d>
                        <m:r>
                          <a:rPr lang="fr-CA" i="1">
                            <a:solidFill>
                              <a:srgbClr val="323232"/>
                            </a:solidFill>
                            <a:latin typeface="Cambria Math" charset="0"/>
                          </a:rPr>
                          <m:t>𝑓</m:t>
                        </m:r>
                        <m:r>
                          <a:rPr lang="fr-CA" i="1">
                            <a:solidFill>
                              <a:srgbClr val="323232"/>
                            </a:solidFill>
                            <a:latin typeface="Cambria Math" charset="0"/>
                          </a:rPr>
                          <m:t>(</m:t>
                        </m:r>
                        <m:r>
                          <a:rPr lang="fr-CA" i="1">
                            <a:solidFill>
                              <a:srgbClr val="323232"/>
                            </a:solidFill>
                            <a:latin typeface="Cambria Math" charset="0"/>
                          </a:rPr>
                          <m:t>𝑋</m:t>
                        </m:r>
                        <m:r>
                          <a:rPr lang="fr-CA" i="1">
                            <a:solidFill>
                              <a:srgbClr val="323232"/>
                            </a:solidFill>
                            <a:latin typeface="Cambria Math" charset="0"/>
                          </a:rPr>
                          <m:t>)ⅆ</m:t>
                        </m:r>
                        <m:r>
                          <a:rPr lang="fr-CA" i="1">
                            <a:solidFill>
                              <a:srgbClr val="323232"/>
                            </a:solidFill>
                            <a:latin typeface="Cambria Math" charset="0"/>
                          </a:rPr>
                          <m:t>𝑋</m:t>
                        </m:r>
                      </m:e>
                    </m:nary>
                  </m:oMath>
                </a14:m>
                <a:r>
                  <a:rPr lang="fr-CA" dirty="0">
                    <a:solidFill>
                      <a:srgbClr val="323232"/>
                    </a:solidFill>
                    <a:latin typeface="Dagny OT" panose="020B0504020201020104" pitchFamily="34" charset="0"/>
                  </a:rPr>
                  <a:t>, où </a:t>
                </a:r>
                <a14:m>
                  <m:oMath xmlns:m="http://schemas.openxmlformats.org/officeDocument/2006/math">
                    <m:r>
                      <m:rPr>
                        <m:sty m:val="p"/>
                        <m:brk m:alnAt="23"/>
                      </m:rPr>
                      <a:rPr lang="fr-CA" i="1">
                        <a:solidFill>
                          <a:srgbClr val="323232"/>
                        </a:solidFill>
                        <a:latin typeface="Cambria Math" charset="0"/>
                        <a:ea typeface="Cambria Math" charset="0"/>
                        <a:cs typeface="Cambria Math" charset="0"/>
                      </a:rPr>
                      <m:t>Ω</m:t>
                    </m:r>
                    <m:r>
                      <a:rPr lang="fr-CA" b="0" i="1" smtClean="0">
                        <a:solidFill>
                          <a:srgbClr val="323232"/>
                        </a:solidFill>
                        <a:latin typeface="Cambria Math" charset="0"/>
                        <a:ea typeface="Cambria Math" charset="0"/>
                        <a:cs typeface="Cambria Math" charset="0"/>
                      </a:rPr>
                      <m:t>=</m:t>
                    </m:r>
                    <m:r>
                      <m:rPr>
                        <m:nor/>
                      </m:rPr>
                      <a:rPr lang="fr-CA" b="0" i="0" smtClean="0">
                        <a:solidFill>
                          <a:srgbClr val="323232"/>
                        </a:solidFill>
                        <a:latin typeface="Dagny OT" panose="020B0504020201020104" pitchFamily="34" charset="0"/>
                        <a:ea typeface="Cambria Math" charset="0"/>
                        <a:cs typeface="Cambria Math" charset="0"/>
                      </a:rPr>
                      <m:t>dom</m:t>
                    </m:r>
                    <m:r>
                      <a:rPr lang="fr-CA" b="0" i="1" smtClean="0">
                        <a:solidFill>
                          <a:srgbClr val="323232"/>
                        </a:solidFill>
                        <a:latin typeface="Cambria Math" charset="0"/>
                        <a:ea typeface="Cambria Math" charset="0"/>
                        <a:cs typeface="Cambria Math" charset="0"/>
                      </a:rPr>
                      <m:t>(</m:t>
                    </m:r>
                    <m:r>
                      <a:rPr lang="fr-CA" b="0" i="1" smtClean="0">
                        <a:solidFill>
                          <a:srgbClr val="323232"/>
                        </a:solidFill>
                        <a:latin typeface="Cambria Math" charset="0"/>
                        <a:ea typeface="Cambria Math" charset="0"/>
                        <a:cs typeface="Cambria Math" charset="0"/>
                      </a:rPr>
                      <m:t>𝑓</m:t>
                    </m:r>
                    <m:r>
                      <a:rPr lang="fr-CA" b="0" i="1" smtClean="0">
                        <a:solidFill>
                          <a:srgbClr val="323232"/>
                        </a:solidFill>
                        <a:latin typeface="Cambria Math" charset="0"/>
                        <a:ea typeface="Cambria Math" charset="0"/>
                        <a:cs typeface="Cambria Math" charset="0"/>
                      </a:rPr>
                      <m:t>)</m:t>
                    </m:r>
                  </m:oMath>
                </a14:m>
                <a:r>
                  <a:rPr lang="fr-CA" dirty="0">
                    <a:solidFill>
                      <a:srgbClr val="323232"/>
                    </a:solidFill>
                    <a:latin typeface="Dagny OT" panose="020B0504020201020104" pitchFamily="34" charset="0"/>
                  </a:rPr>
                  <a:t>.</a:t>
                </a: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Les </a:t>
                </a:r>
                <a:r>
                  <a:rPr lang="fr-CA" b="1" dirty="0">
                    <a:solidFill>
                      <a:srgbClr val="323232"/>
                    </a:solidFill>
                    <a:latin typeface="Dagny OT" panose="020B0504020201020104" pitchFamily="34" charset="0"/>
                  </a:rPr>
                  <a:t>moments </a:t>
                </a:r>
                <a:r>
                  <a:rPr lang="fr-CA" dirty="0">
                    <a:solidFill>
                      <a:srgbClr val="323232"/>
                    </a:solidFill>
                    <a:latin typeface="Dagny OT" panose="020B0504020201020104" pitchFamily="34" charset="0"/>
                  </a:rPr>
                  <a:t>d’une distribution sont définis par </a:t>
                </a:r>
              </a:p>
              <a:p>
                <a:pPr marL="0" indent="0" algn="ctr">
                  <a:lnSpc>
                    <a:spcPct val="100000"/>
                  </a:lnSpc>
                  <a:buNone/>
                </a:pP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charset="0"/>
                          </a:rPr>
                          <m:t>𝑚</m:t>
                        </m:r>
                      </m:e>
                      <m:sub>
                        <m:r>
                          <a:rPr lang="fr-CA" b="0" i="1" smtClean="0">
                            <a:solidFill>
                              <a:srgbClr val="323232"/>
                            </a:solidFill>
                            <a:latin typeface="Cambria Math" charset="0"/>
                          </a:rPr>
                          <m:t>𝑖</m:t>
                        </m:r>
                      </m:sub>
                    </m:sSub>
                    <m:r>
                      <a:rPr lang="fr-CA" b="0" i="1" smtClean="0">
                        <a:solidFill>
                          <a:srgbClr val="323232"/>
                        </a:solidFill>
                        <a:latin typeface="Cambria Math" charset="0"/>
                      </a:rPr>
                      <m:t>=</m:t>
                    </m:r>
                    <m:r>
                      <m:rPr>
                        <m:sty m:val="p"/>
                      </m:rPr>
                      <a:rPr lang="fr-CA" b="0" i="0" smtClean="0">
                        <a:solidFill>
                          <a:srgbClr val="323232"/>
                        </a:solidFill>
                        <a:latin typeface="Cambria Math" charset="0"/>
                      </a:rPr>
                      <m:t>E</m:t>
                    </m:r>
                    <m:d>
                      <m:dPr>
                        <m:ctrlPr>
                          <a:rPr lang="fr-CA" b="0" i="1" smtClean="0">
                            <a:solidFill>
                              <a:srgbClr val="323232"/>
                            </a:solidFill>
                            <a:latin typeface="Cambria Math" panose="02040503050406030204" pitchFamily="18" charset="0"/>
                          </a:rPr>
                        </m:ctrlPr>
                      </m:dPr>
                      <m:e>
                        <m:sSup>
                          <m:sSupPr>
                            <m:ctrlPr>
                              <a:rPr lang="fr-CA" b="0" i="1" smtClean="0">
                                <a:solidFill>
                                  <a:srgbClr val="323232"/>
                                </a:solidFill>
                                <a:latin typeface="Cambria Math" panose="02040503050406030204" pitchFamily="18" charset="0"/>
                              </a:rPr>
                            </m:ctrlPr>
                          </m:sSupPr>
                          <m:e>
                            <m:r>
                              <a:rPr lang="fr-CA" b="0" i="1" smtClean="0">
                                <a:solidFill>
                                  <a:srgbClr val="323232"/>
                                </a:solidFill>
                                <a:latin typeface="Cambria Math" charset="0"/>
                              </a:rPr>
                              <m:t>𝑋</m:t>
                            </m:r>
                          </m:e>
                          <m:sup>
                            <m:r>
                              <a:rPr lang="fr-CA" b="0" i="1" smtClean="0">
                                <a:solidFill>
                                  <a:srgbClr val="323232"/>
                                </a:solidFill>
                                <a:latin typeface="Cambria Math" charset="0"/>
                              </a:rPr>
                              <m:t>𝑖</m:t>
                            </m:r>
                          </m:sup>
                        </m:sSup>
                      </m:e>
                    </m:d>
                  </m:oMath>
                </a14:m>
                <a:r>
                  <a:rPr lang="fr-CA" dirty="0">
                    <a:solidFill>
                      <a:srgbClr val="323232"/>
                    </a:solidFill>
                    <a:latin typeface="Dagny OT" panose="020B0504020201020104" pitchFamily="34" charset="0"/>
                  </a:rPr>
                  <a:t>, pour </a:t>
                </a:r>
                <a14:m>
                  <m:oMath xmlns:m="http://schemas.openxmlformats.org/officeDocument/2006/math">
                    <m:r>
                      <a:rPr lang="fr-CA" b="0" i="1" smtClean="0">
                        <a:solidFill>
                          <a:srgbClr val="323232"/>
                        </a:solidFill>
                        <a:latin typeface="Cambria Math" charset="0"/>
                      </a:rPr>
                      <m:t>𝑖</m:t>
                    </m:r>
                    <m:r>
                      <a:rPr lang="fr-CA" b="0" i="1" smtClean="0">
                        <a:solidFill>
                          <a:srgbClr val="323232"/>
                        </a:solidFill>
                        <a:latin typeface="Cambria Math" charset="0"/>
                      </a:rPr>
                      <m:t>=0,…,</m:t>
                    </m:r>
                  </m:oMath>
                </a14:m>
                <a:endParaRPr lang="fr-CA" dirty="0">
                  <a:solidFill>
                    <a:srgbClr val="323232"/>
                  </a:solidFill>
                  <a:latin typeface="Dagny OT" panose="020B0504020201020104" pitchFamily="34" charset="0"/>
                </a:endParaRPr>
              </a:p>
              <a:p>
                <a:pPr>
                  <a:lnSpc>
                    <a:spcPct val="100000"/>
                  </a:lnSpc>
                </a:pPr>
                <a:endParaRPr lang="fr-CA" sz="1000" dirty="0">
                  <a:solidFill>
                    <a:srgbClr val="323232"/>
                  </a:solidFill>
                  <a:latin typeface="Dagny OT" panose="020B0504020201020104" pitchFamily="34" charset="0"/>
                </a:endParaRPr>
              </a:p>
              <a:p>
                <a:r>
                  <a:rPr lang="fr-CA" dirty="0">
                    <a:solidFill>
                      <a:srgbClr val="323232"/>
                    </a:solidFill>
                    <a:latin typeface="Dagny OT" panose="020B0504020201020104" pitchFamily="34" charset="0"/>
                  </a:rPr>
                  <a:t>Notez que </a:t>
                </a:r>
                <a:r>
                  <a:rPr lang="fr-CA" dirty="0"/>
                  <a:t>par définition,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charset="0"/>
                          </a:rPr>
                          <m:t>𝑚</m:t>
                        </m:r>
                      </m:e>
                      <m:sub>
                        <m:r>
                          <a:rPr lang="fr-CA" b="0" i="1" smtClean="0">
                            <a:solidFill>
                              <a:srgbClr val="323232"/>
                            </a:solidFill>
                            <a:latin typeface="Cambria Math" charset="0"/>
                          </a:rPr>
                          <m:t>0</m:t>
                        </m:r>
                      </m:sub>
                    </m:sSub>
                    <m:r>
                      <a:rPr lang="fr-CA" b="0" i="1" smtClean="0">
                        <a:solidFill>
                          <a:srgbClr val="323232"/>
                        </a:solidFill>
                        <a:latin typeface="Cambria Math" charset="0"/>
                      </a:rPr>
                      <m:t>=1</m:t>
                    </m:r>
                  </m:oMath>
                </a14:m>
                <a:r>
                  <a:rPr lang="fr-CA" dirty="0">
                    <a:solidFill>
                      <a:srgbClr val="323232"/>
                    </a:solidFill>
                    <a:latin typeface="Dagny OT" panose="020B0504020201020104" pitchFamily="34" charset="0"/>
                  </a:rPr>
                  <a:t>. La </a:t>
                </a:r>
                <a:r>
                  <a:rPr lang="fr-CA" b="1" dirty="0">
                    <a:solidFill>
                      <a:srgbClr val="323232"/>
                    </a:solidFill>
                    <a:latin typeface="Dagny OT" panose="020B0504020201020104" pitchFamily="34" charset="0"/>
                  </a:rPr>
                  <a:t>moyenne</a:t>
                </a:r>
                <a:r>
                  <a:rPr lang="fr-CA" dirty="0">
                    <a:solidFill>
                      <a:srgbClr val="323232"/>
                    </a:solidFill>
                    <a:latin typeface="Dagny OT" panose="020B0504020201020104" pitchFamily="34" charset="0"/>
                  </a:rPr>
                  <a:t> et la </a:t>
                </a:r>
                <a:r>
                  <a:rPr lang="fr-CA" b="1" dirty="0">
                    <a:solidFill>
                      <a:srgbClr val="323232"/>
                    </a:solidFill>
                    <a:latin typeface="Dagny OT" panose="020B0504020201020104" pitchFamily="34" charset="0"/>
                  </a:rPr>
                  <a:t>variance </a:t>
                </a:r>
                <a:r>
                  <a:rPr lang="fr-CA" dirty="0">
                    <a:solidFill>
                      <a:srgbClr val="323232"/>
                    </a:solidFill>
                    <a:latin typeface="Dagny OT" panose="020B0504020201020104" pitchFamily="34" charset="0"/>
                  </a:rPr>
                  <a:t>de la distribution sont respectivement données par </a:t>
                </a:r>
                <a14:m>
                  <m:oMath xmlns:m="http://schemas.openxmlformats.org/officeDocument/2006/math">
                    <m:r>
                      <a:rPr lang="fr-CA" b="0" i="0" smtClean="0">
                        <a:latin typeface="Cambria Math" panose="02040503050406030204" pitchFamily="18" charset="0"/>
                      </a:rPr>
                      <m:t> </m:t>
                    </m:r>
                    <m:sSub>
                      <m:sSubPr>
                        <m:ctrlPr>
                          <a:rPr lang="fr-CA" i="1">
                            <a:latin typeface="Cambria Math" panose="02040503050406030204" pitchFamily="18" charset="0"/>
                          </a:rPr>
                        </m:ctrlPr>
                      </m:sSubPr>
                      <m:e>
                        <m:r>
                          <a:rPr lang="fr-CA" i="1">
                            <a:latin typeface="Cambria Math" charset="0"/>
                          </a:rPr>
                          <m:t>𝑚</m:t>
                        </m:r>
                      </m:e>
                      <m:sub>
                        <m:r>
                          <a:rPr lang="fr-CA" b="0" i="1" smtClean="0">
                            <a:latin typeface="Cambria Math" panose="02040503050406030204" pitchFamily="18" charset="0"/>
                          </a:rPr>
                          <m:t>1</m:t>
                        </m:r>
                      </m:sub>
                    </m:sSub>
                    <m:r>
                      <a:rPr lang="fr-CA" b="0" i="1" smtClean="0">
                        <a:latin typeface="Cambria Math" panose="02040503050406030204" pitchFamily="18" charset="0"/>
                      </a:rPr>
                      <m:t>=</m:t>
                    </m:r>
                    <m:r>
                      <m:rPr>
                        <m:sty m:val="p"/>
                      </m:rPr>
                      <a:rPr lang="fr-CA" i="0">
                        <a:solidFill>
                          <a:srgbClr val="323232"/>
                        </a:solidFill>
                        <a:latin typeface="Cambria Math" charset="0"/>
                      </a:rPr>
                      <m:t>E</m:t>
                    </m:r>
                    <m:d>
                      <m:dPr>
                        <m:ctrlPr>
                          <a:rPr lang="fr-CA" i="1">
                            <a:solidFill>
                              <a:srgbClr val="323232"/>
                            </a:solidFill>
                            <a:latin typeface="Cambria Math" panose="02040503050406030204" pitchFamily="18" charset="0"/>
                          </a:rPr>
                        </m:ctrlPr>
                      </m:dPr>
                      <m:e>
                        <m:r>
                          <a:rPr lang="fr-CA" b="0" i="1" smtClean="0">
                            <a:solidFill>
                              <a:srgbClr val="323232"/>
                            </a:solidFill>
                            <a:latin typeface="Cambria Math" charset="0"/>
                          </a:rPr>
                          <m:t>𝑋</m:t>
                        </m:r>
                      </m:e>
                    </m:d>
                  </m:oMath>
                </a14:m>
                <a:r>
                  <a:rPr lang="fr-CA" dirty="0">
                    <a:solidFill>
                      <a:srgbClr val="323232"/>
                    </a:solidFill>
                    <a:latin typeface="Dagny OT" panose="020B0504020201020104" pitchFamily="34" charset="0"/>
                  </a:rPr>
                  <a:t> et par </a:t>
                </a:r>
                <a14:m>
                  <m:oMath xmlns:m="http://schemas.openxmlformats.org/officeDocument/2006/math">
                    <m:sSub>
                      <m:sSubPr>
                        <m:ctrlPr>
                          <a:rPr lang="fr-CA" i="1">
                            <a:latin typeface="Cambria Math" panose="02040503050406030204" pitchFamily="18" charset="0"/>
                          </a:rPr>
                        </m:ctrlPr>
                      </m:sSubPr>
                      <m:e>
                        <m:r>
                          <a:rPr lang="fr-CA" i="1">
                            <a:latin typeface="Cambria Math" charset="0"/>
                          </a:rPr>
                          <m:t>𝑚</m:t>
                        </m:r>
                      </m:e>
                      <m:sub>
                        <m:r>
                          <a:rPr lang="fr-CA" b="0" i="1" smtClean="0">
                            <a:latin typeface="Cambria Math" panose="02040503050406030204" pitchFamily="18" charset="0"/>
                          </a:rPr>
                          <m:t>2</m:t>
                        </m:r>
                      </m:sub>
                    </m:sSub>
                    <m:r>
                      <a:rPr lang="fr-CA" b="0" i="1" smtClean="0">
                        <a:latin typeface="Cambria Math" panose="02040503050406030204" pitchFamily="18" charset="0"/>
                      </a:rPr>
                      <m:t>−</m:t>
                    </m:r>
                    <m:sSubSup>
                      <m:sSubSupPr>
                        <m:ctrlPr>
                          <a:rPr lang="fr-CA" b="0" i="1" smtClean="0">
                            <a:latin typeface="Cambria Math" panose="02040503050406030204" pitchFamily="18" charset="0"/>
                          </a:rPr>
                        </m:ctrlPr>
                      </m:sSubSupPr>
                      <m:e>
                        <m:r>
                          <a:rPr lang="fr-CA" b="0" i="1" smtClean="0">
                            <a:latin typeface="Cambria Math" panose="02040503050406030204" pitchFamily="18" charset="0"/>
                          </a:rPr>
                          <m:t>𝑚</m:t>
                        </m:r>
                      </m:e>
                      <m:sub>
                        <m:r>
                          <a:rPr lang="fr-CA" b="0" i="1" smtClean="0">
                            <a:latin typeface="Cambria Math" panose="02040503050406030204" pitchFamily="18" charset="0"/>
                          </a:rPr>
                          <m:t>1</m:t>
                        </m:r>
                      </m:sub>
                      <m:sup>
                        <m:r>
                          <a:rPr lang="fr-CA" b="0" i="1" smtClean="0">
                            <a:latin typeface="Cambria Math" panose="02040503050406030204" pitchFamily="18" charset="0"/>
                          </a:rPr>
                          <m:t>2</m:t>
                        </m:r>
                      </m:sup>
                    </m:sSubSup>
                    <m:r>
                      <a:rPr lang="fr-CA" i="1">
                        <a:latin typeface="Cambria Math" panose="02040503050406030204" pitchFamily="18" charset="0"/>
                      </a:rPr>
                      <m:t>=</m:t>
                    </m:r>
                    <m:r>
                      <m:rPr>
                        <m:sty m:val="p"/>
                      </m:rPr>
                      <a:rPr lang="fr-CA" i="0">
                        <a:solidFill>
                          <a:srgbClr val="323232"/>
                        </a:solidFill>
                        <a:latin typeface="Cambria Math" charset="0"/>
                      </a:rPr>
                      <m:t>E</m:t>
                    </m:r>
                    <m:d>
                      <m:dPr>
                        <m:ctrlPr>
                          <a:rPr lang="fr-CA" i="1" smtClean="0">
                            <a:solidFill>
                              <a:srgbClr val="323232"/>
                            </a:solidFill>
                            <a:latin typeface="Cambria Math" panose="02040503050406030204" pitchFamily="18" charset="0"/>
                          </a:rPr>
                        </m:ctrlPr>
                      </m:dPr>
                      <m:e>
                        <m:sSup>
                          <m:sSupPr>
                            <m:ctrlPr>
                              <a:rPr lang="fr-CA" i="1">
                                <a:solidFill>
                                  <a:srgbClr val="323232"/>
                                </a:solidFill>
                                <a:latin typeface="Cambria Math" panose="02040503050406030204" pitchFamily="18" charset="0"/>
                              </a:rPr>
                            </m:ctrlPr>
                          </m:sSupPr>
                          <m:e>
                            <m:r>
                              <a:rPr lang="fr-CA" i="1">
                                <a:solidFill>
                                  <a:srgbClr val="323232"/>
                                </a:solidFill>
                                <a:latin typeface="Cambria Math" charset="0"/>
                              </a:rPr>
                              <m:t>𝑋</m:t>
                            </m:r>
                          </m:e>
                          <m:sup>
                            <m:r>
                              <a:rPr lang="fr-CA" i="1">
                                <a:solidFill>
                                  <a:srgbClr val="323232"/>
                                </a:solidFill>
                                <a:latin typeface="Cambria Math" charset="0"/>
                              </a:rPr>
                              <m:t>2</m:t>
                            </m:r>
                          </m:sup>
                        </m:sSup>
                      </m:e>
                    </m:d>
                    <m:r>
                      <a:rPr lang="fr-CA" b="0" i="1" smtClean="0">
                        <a:solidFill>
                          <a:srgbClr val="323232"/>
                        </a:solidFill>
                        <a:latin typeface="Cambria Math" charset="0"/>
                      </a:rPr>
                      <m:t>−</m:t>
                    </m:r>
                    <m:sSup>
                      <m:sSupPr>
                        <m:ctrlPr>
                          <a:rPr lang="fr-CA" b="0" i="1" smtClean="0">
                            <a:solidFill>
                              <a:srgbClr val="323232"/>
                            </a:solidFill>
                            <a:latin typeface="Cambria Math" panose="02040503050406030204" pitchFamily="18" charset="0"/>
                          </a:rPr>
                        </m:ctrlPr>
                      </m:sSupPr>
                      <m:e>
                        <m:d>
                          <m:dPr>
                            <m:ctrlPr>
                              <a:rPr lang="fr-CA" b="0" i="1" smtClean="0">
                                <a:solidFill>
                                  <a:srgbClr val="323232"/>
                                </a:solidFill>
                                <a:latin typeface="Cambria Math" panose="02040503050406030204" pitchFamily="18" charset="0"/>
                              </a:rPr>
                            </m:ctrlPr>
                          </m:dPr>
                          <m:e>
                            <m:r>
                              <m:rPr>
                                <m:sty m:val="p"/>
                              </m:rPr>
                              <a:rPr lang="fr-CA" i="0">
                                <a:solidFill>
                                  <a:srgbClr val="323232"/>
                                </a:solidFill>
                                <a:latin typeface="Cambria Math" charset="0"/>
                              </a:rPr>
                              <m:t>E</m:t>
                            </m:r>
                            <m:d>
                              <m:dPr>
                                <m:ctrlPr>
                                  <a:rPr lang="fr-CA" i="1">
                                    <a:solidFill>
                                      <a:srgbClr val="323232"/>
                                    </a:solidFill>
                                    <a:latin typeface="Cambria Math" panose="02040503050406030204" pitchFamily="18" charset="0"/>
                                  </a:rPr>
                                </m:ctrlPr>
                              </m:dPr>
                              <m:e>
                                <m:r>
                                  <a:rPr lang="fr-CA" i="1">
                                    <a:solidFill>
                                      <a:srgbClr val="323232"/>
                                    </a:solidFill>
                                    <a:latin typeface="Cambria Math" charset="0"/>
                                  </a:rPr>
                                  <m:t>𝑋</m:t>
                                </m:r>
                              </m:e>
                            </m:d>
                          </m:e>
                        </m:d>
                      </m:e>
                      <m:sup>
                        <m:r>
                          <a:rPr lang="fr-CA" b="0" i="1" smtClean="0">
                            <a:solidFill>
                              <a:srgbClr val="323232"/>
                            </a:solidFill>
                            <a:latin typeface="Cambria Math" charset="0"/>
                          </a:rPr>
                          <m:t>2</m:t>
                        </m:r>
                      </m:sup>
                    </m:sSup>
                  </m:oMath>
                </a14:m>
                <a:r>
                  <a:rPr lang="fr-CA" dirty="0">
                    <a:solidFill>
                      <a:srgbClr val="323232"/>
                    </a:solidFill>
                    <a:latin typeface="Dagny OT" panose="020B0504020201020104" pitchFamily="34" charset="0"/>
                  </a:rPr>
                  <a:t>.</a:t>
                </a:r>
                <a:r>
                  <a:rPr lang="fr-CA" dirty="0">
                    <a:solidFill>
                      <a:srgbClr val="323232"/>
                    </a:solidFill>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588FFA95-94BF-463F-B3F9-FD9874522088}"/>
                  </a:ext>
                </a:extLst>
              </p:cNvPr>
              <p:cNvSpPr>
                <a:spLocks noGrp="1" noRot="1" noChangeAspect="1" noMove="1" noResize="1" noEditPoints="1" noAdjustHandles="1" noChangeArrowheads="1" noChangeShapeType="1" noTextEdit="1"/>
              </p:cNvSpPr>
              <p:nvPr>
                <p:ph idx="1"/>
                <p:custDataLst>
                  <p:tags r:id="rId5"/>
                </p:custDataLst>
              </p:nvPr>
            </p:nvSpPr>
            <p:spPr>
              <a:xfrm>
                <a:off x="581192" y="2074025"/>
                <a:ext cx="11029615" cy="4140767"/>
              </a:xfrm>
              <a:blipFill rotWithShape="0">
                <a:blip r:embed="rId6"/>
                <a:stretch>
                  <a:fillRect l="-718"/>
                </a:stretch>
              </a:blipFill>
            </p:spPr>
            <p:txBody>
              <a:bodyPr/>
              <a:lstStyle/>
              <a:p>
                <a:r>
                  <a:rPr lang="fr-CA">
                    <a:noFill/>
                  </a:rPr>
                  <a:t> </a:t>
                </a:r>
              </a:p>
            </p:txBody>
          </p:sp>
        </mc:Fallback>
      </mc:AlternateContent>
    </p:spTree>
    <p:extLst>
      <p:ext uri="{BB962C8B-B14F-4D97-AF65-F5344CB8AC3E}">
        <p14:creationId xmlns:p14="http://schemas.microsoft.com/office/powerpoint/2010/main" val="219825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A357-2D1A-984A-9509-77FEA3291FFD}"/>
              </a:ext>
            </a:extLst>
          </p:cNvPr>
          <p:cNvSpPr>
            <a:spLocks noGrp="1"/>
          </p:cNvSpPr>
          <p:nvPr>
            <p:ph type="title"/>
            <p:custDataLst>
              <p:tags r:id="rId1"/>
            </p:custDataLst>
          </p:nvPr>
        </p:nvSpPr>
        <p:spPr/>
        <p:txBody>
          <a:bodyPr/>
          <a:lstStyle/>
          <a:p>
            <a:r>
              <a:rPr lang="fr-CA" dirty="0"/>
              <a:t>OBJECTIFS D’APPRENTISSAGE DU MODULE</a:t>
            </a:r>
          </a:p>
        </p:txBody>
      </p:sp>
      <p:sp>
        <p:nvSpPr>
          <p:cNvPr id="4" name="Content Placeholder 3">
            <a:extLst>
              <a:ext uri="{FF2B5EF4-FFF2-40B4-BE49-F238E27FC236}">
                <a16:creationId xmlns:a16="http://schemas.microsoft.com/office/drawing/2014/main" id="{561E9CE3-6962-5647-B87F-A8C2EB7675C8}"/>
              </a:ext>
            </a:extLst>
          </p:cNvPr>
          <p:cNvSpPr>
            <a:spLocks noGrp="1"/>
          </p:cNvSpPr>
          <p:nvPr>
            <p:ph idx="1"/>
            <p:custDataLst>
              <p:tags r:id="rId2"/>
            </p:custDataLst>
          </p:nvPr>
        </p:nvSpPr>
        <p:spPr>
          <a:xfrm>
            <a:off x="581192" y="2015077"/>
            <a:ext cx="11029615" cy="4140767"/>
          </a:xfrm>
        </p:spPr>
        <p:txBody>
          <a:bodyPr>
            <a:normAutofit/>
          </a:bodyPr>
          <a:lstStyle/>
          <a:p>
            <a:pPr marL="0" indent="0" algn="just">
              <a:buNone/>
            </a:pPr>
            <a:r>
              <a:rPr lang="fr-CA" sz="2100" dirty="0">
                <a:solidFill>
                  <a:schemeClr val="tx1"/>
                </a:solidFill>
                <a:latin typeface="Dagny OT" panose="020B0504020201020104" pitchFamily="34" charset="0"/>
              </a:rPr>
              <a:t>Dans ce module, nous fournissons en termes très généraux quelques notions mathématiques et statistiques fondamentales nécessaires à l’analyse des données et à l’élaboration de modèles ayant des applications pratiques.</a:t>
            </a:r>
          </a:p>
          <a:p>
            <a:pPr marL="0" indent="0" algn="just">
              <a:buNone/>
            </a:pPr>
            <a:endParaRPr lang="fr-CA" sz="2100" dirty="0">
              <a:solidFill>
                <a:schemeClr val="tx1"/>
              </a:solidFill>
              <a:latin typeface="Dagny OT" panose="020B0504020201020104" pitchFamily="34" charset="0"/>
            </a:endParaRPr>
          </a:p>
          <a:p>
            <a:pPr marL="0" indent="0" algn="just">
              <a:buNone/>
            </a:pPr>
            <a:r>
              <a:rPr lang="fr-CA" sz="2100" dirty="0">
                <a:solidFill>
                  <a:schemeClr val="tx1"/>
                </a:solidFill>
                <a:latin typeface="Dagny OT" panose="020B0504020201020104" pitchFamily="34" charset="0"/>
              </a:rPr>
              <a:t>Les participants se familiariseront avec les </a:t>
            </a:r>
            <a:r>
              <a:rPr lang="fr-CA" sz="2100" b="1" dirty="0">
                <a:solidFill>
                  <a:schemeClr val="tx1"/>
                </a:solidFill>
                <a:latin typeface="Dagny OT" panose="020B0504020201020104" pitchFamily="34" charset="0"/>
              </a:rPr>
              <a:t>concepts clés</a:t>
            </a:r>
            <a:r>
              <a:rPr lang="fr-CA" sz="2100" dirty="0">
                <a:solidFill>
                  <a:schemeClr val="tx1"/>
                </a:solidFill>
                <a:latin typeface="Dagny OT" panose="020B0504020201020104" pitchFamily="34" charset="0"/>
              </a:rPr>
              <a:t> afin de faciliter leur futur apprentissage.</a:t>
            </a:r>
          </a:p>
          <a:p>
            <a:pPr algn="just"/>
            <a:endParaRPr lang="fr-CA" sz="2100" dirty="0">
              <a:solidFill>
                <a:schemeClr val="tx1"/>
              </a:solidFill>
              <a:latin typeface="Dagny OT" panose="020B0504020201020104" pitchFamily="34" charset="0"/>
              <a:ea typeface="Helvetica Light" charset="0"/>
              <a:cs typeface="Helvetica Light" charset="0"/>
            </a:endParaRPr>
          </a:p>
          <a:p>
            <a:pPr marL="0" indent="0" algn="just">
              <a:buNone/>
            </a:pPr>
            <a:r>
              <a:rPr lang="fr-CA" sz="2100" dirty="0">
                <a:solidFill>
                  <a:schemeClr val="tx1"/>
                </a:solidFill>
                <a:latin typeface="Dagny OT" panose="020B0504020201020104" pitchFamily="34" charset="0"/>
                <a:ea typeface="Helvetica Light" charset="0"/>
                <a:cs typeface="Helvetica Light" charset="0"/>
              </a:rPr>
              <a:t>Cette introduction n’est pas destinée à remplacer une formation formelle et est au mieux </a:t>
            </a:r>
            <a:r>
              <a:rPr lang="fr-CA" sz="2100" b="1" dirty="0">
                <a:solidFill>
                  <a:schemeClr val="tx1"/>
                </a:solidFill>
                <a:latin typeface="Dagny OT" panose="020B0504020201020104" pitchFamily="34" charset="0"/>
                <a:ea typeface="Helvetica Light" charset="0"/>
                <a:cs typeface="Helvetica Light" charset="0"/>
              </a:rPr>
              <a:t>incomplète; </a:t>
            </a:r>
            <a:r>
              <a:rPr lang="fr-CA" sz="2100" dirty="0">
                <a:solidFill>
                  <a:schemeClr val="tx1"/>
                </a:solidFill>
                <a:latin typeface="Dagny OT" panose="020B0504020201020104" pitchFamily="34" charset="0"/>
                <a:ea typeface="Helvetica Light" charset="0"/>
                <a:cs typeface="Helvetica Light" charset="0"/>
              </a:rPr>
              <a:t>veuillez consulter les ouvrages de référence pour plus de détails.</a:t>
            </a:r>
          </a:p>
        </p:txBody>
      </p:sp>
    </p:spTree>
    <p:extLst>
      <p:ext uri="{BB962C8B-B14F-4D97-AF65-F5344CB8AC3E}">
        <p14:creationId xmlns:p14="http://schemas.microsoft.com/office/powerpoint/2010/main" val="45214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63BF3351-010C-AE4A-950B-478D98C0578A}"/>
                  </a:ext>
                </a:extLst>
              </p:cNvPr>
              <p:cNvGraphicFramePr>
                <a:graphicFrameLocks noGrp="1"/>
              </p:cNvGraphicFramePr>
              <p:nvPr>
                <p:custDataLst>
                  <p:tags r:id="rId1"/>
                </p:custDataLst>
                <p:extLst>
                  <p:ext uri="{D42A27DB-BD31-4B8C-83A1-F6EECF244321}">
                    <p14:modId xmlns:p14="http://schemas.microsoft.com/office/powerpoint/2010/main" val="2752155007"/>
                  </p:ext>
                </p:extLst>
              </p:nvPr>
            </p:nvGraphicFramePr>
            <p:xfrm>
              <a:off x="181155" y="719666"/>
              <a:ext cx="11740550" cy="5432425"/>
            </p:xfrm>
            <a:graphic>
              <a:graphicData uri="http://schemas.openxmlformats.org/drawingml/2006/table">
                <a:tbl>
                  <a:tblPr firstRow="1" bandRow="1">
                    <a:tableStyleId>{5C22544A-7EE6-4342-B048-85BDC9FD1C3A}</a:tableStyleId>
                  </a:tblPr>
                  <a:tblGrid>
                    <a:gridCol w="1682151">
                      <a:extLst>
                        <a:ext uri="{9D8B030D-6E8A-4147-A177-3AD203B41FA5}">
                          <a16:colId xmlns:a16="http://schemas.microsoft.com/office/drawing/2014/main" val="826282294"/>
                        </a:ext>
                      </a:extLst>
                    </a:gridCol>
                    <a:gridCol w="2803585">
                      <a:extLst>
                        <a:ext uri="{9D8B030D-6E8A-4147-A177-3AD203B41FA5}">
                          <a16:colId xmlns:a16="http://schemas.microsoft.com/office/drawing/2014/main" val="120522595"/>
                        </a:ext>
                      </a:extLst>
                    </a:gridCol>
                    <a:gridCol w="983411">
                      <a:extLst>
                        <a:ext uri="{9D8B030D-6E8A-4147-A177-3AD203B41FA5}">
                          <a16:colId xmlns:a16="http://schemas.microsoft.com/office/drawing/2014/main" val="3890814611"/>
                        </a:ext>
                      </a:extLst>
                    </a:gridCol>
                    <a:gridCol w="1932317">
                      <a:extLst>
                        <a:ext uri="{9D8B030D-6E8A-4147-A177-3AD203B41FA5}">
                          <a16:colId xmlns:a16="http://schemas.microsoft.com/office/drawing/2014/main" val="9718205"/>
                        </a:ext>
                      </a:extLst>
                    </a:gridCol>
                    <a:gridCol w="4339086">
                      <a:extLst>
                        <a:ext uri="{9D8B030D-6E8A-4147-A177-3AD203B41FA5}">
                          <a16:colId xmlns:a16="http://schemas.microsoft.com/office/drawing/2014/main" val="1617996642"/>
                        </a:ext>
                      </a:extLst>
                    </a:gridCol>
                  </a:tblGrid>
                  <a:tr h="370840">
                    <a:tc>
                      <a:txBody>
                        <a:bodyPr/>
                        <a:lstStyle/>
                        <a:p>
                          <a:pPr algn="ctr"/>
                          <a:r>
                            <a:rPr lang="fr-CA" sz="1400" dirty="0">
                              <a:latin typeface="Dagny OT" panose="020B0504020201020104" pitchFamily="34" charset="77"/>
                            </a:rPr>
                            <a:t>Distribution</a:t>
                          </a:r>
                        </a:p>
                      </a:txBody>
                      <a:tcPr anchor="ctr"/>
                    </a:tc>
                    <a:tc>
                      <a:txBody>
                        <a:bodyPr/>
                        <a:lstStyle/>
                        <a:p>
                          <a:pPr algn="ctr"/>
                          <a:r>
                            <a:rPr lang="fr-CA" sz="1400" dirty="0">
                              <a:latin typeface="Dagny OT" panose="020B0504020201020104" pitchFamily="34" charset="77"/>
                            </a:rPr>
                            <a:t>Fonction de densité </a:t>
                          </a:r>
                          <a14:m>
                            <m:oMath xmlns:m="http://schemas.openxmlformats.org/officeDocument/2006/math">
                              <m:r>
                                <a:rPr lang="fr-CA" sz="1400" i="1" dirty="0" smtClean="0">
                                  <a:latin typeface="Cambria Math" panose="02040503050406030204" pitchFamily="18" charset="0"/>
                                </a:rPr>
                                <m:t>𝑓</m:t>
                              </m:r>
                              <m:r>
                                <a:rPr lang="fr-CA" sz="1400" i="1" dirty="0" smtClean="0">
                                  <a:latin typeface="Cambria Math" panose="02040503050406030204" pitchFamily="18" charset="0"/>
                                </a:rPr>
                                <m:t>(</m:t>
                              </m:r>
                              <m:r>
                                <a:rPr lang="fr-CA" sz="1400" i="1" dirty="0" smtClean="0">
                                  <a:latin typeface="Cambria Math" panose="02040503050406030204" pitchFamily="18" charset="0"/>
                                </a:rPr>
                                <m:t>𝑥</m:t>
                              </m:r>
                              <m:r>
                                <a:rPr lang="fr-CA" sz="1400" i="1" dirty="0" smtClean="0">
                                  <a:latin typeface="Cambria Math" panose="02040503050406030204" pitchFamily="18" charset="0"/>
                                </a:rPr>
                                <m:t>)</m:t>
                              </m:r>
                            </m:oMath>
                          </a14:m>
                          <a:endParaRPr lang="fr-CA" sz="1400" dirty="0">
                            <a:latin typeface="Dagny OT" panose="020B0504020201020104" pitchFamily="34" charset="77"/>
                          </a:endParaRPr>
                        </a:p>
                      </a:txBody>
                      <a:tcPr anchor="ctr"/>
                    </a:tc>
                    <a:tc>
                      <a:txBody>
                        <a:bodyPr/>
                        <a:lstStyle/>
                        <a:p>
                          <a:pPr algn="ctr"/>
                          <a:r>
                            <a:rPr lang="fr-CA" sz="1400" dirty="0">
                              <a:latin typeface="Dagny OT" panose="020B0504020201020104" pitchFamily="34" charset="77"/>
                            </a:rPr>
                            <a:t>Moyenne</a:t>
                          </a:r>
                        </a:p>
                      </a:txBody>
                      <a:tcPr anchor="ctr"/>
                    </a:tc>
                    <a:tc>
                      <a:txBody>
                        <a:bodyPr/>
                        <a:lstStyle/>
                        <a:p>
                          <a:pPr algn="ctr"/>
                          <a:r>
                            <a:rPr lang="fr-CA" sz="1400" dirty="0">
                              <a:latin typeface="Dagny OT" panose="020B0504020201020104" pitchFamily="34" charset="77"/>
                            </a:rPr>
                            <a:t>Variance</a:t>
                          </a:r>
                        </a:p>
                      </a:txBody>
                      <a:tcPr anchor="ctr"/>
                    </a:tc>
                    <a:tc>
                      <a:txBody>
                        <a:bodyPr/>
                        <a:lstStyle/>
                        <a:p>
                          <a:pPr algn="ctr"/>
                          <a:r>
                            <a:rPr lang="fr-CA" sz="1400" dirty="0">
                              <a:latin typeface="Dagny OT" panose="020B0504020201020104" pitchFamily="34" charset="77"/>
                            </a:rPr>
                            <a:t>Notes</a:t>
                          </a:r>
                        </a:p>
                      </a:txBody>
                      <a:tcPr anchor="ctr"/>
                    </a:tc>
                    <a:extLst>
                      <a:ext uri="{0D108BD9-81ED-4DB2-BD59-A6C34878D82A}">
                        <a16:rowId xmlns:a16="http://schemas.microsoft.com/office/drawing/2014/main" val="1411982743"/>
                      </a:ext>
                    </a:extLst>
                  </a:tr>
                  <a:tr h="370840">
                    <a:tc>
                      <a:txBody>
                        <a:bodyPr/>
                        <a:lstStyle/>
                        <a:p>
                          <a:pPr algn="ctr"/>
                          <a:r>
                            <a:rPr lang="fr-CA" sz="1700" b="1" dirty="0">
                              <a:solidFill>
                                <a:srgbClr val="323232"/>
                              </a:solidFill>
                              <a:latin typeface="Dagny OT" panose="020B0504020201020104" pitchFamily="34" charset="77"/>
                            </a:rPr>
                            <a:t>uniforme </a:t>
                          </a:r>
                          <a14:m>
                            <m:oMath xmlns:m="http://schemas.openxmlformats.org/officeDocument/2006/math">
                              <m:r>
                                <a:rPr lang="fr-CA" sz="1700" i="1" smtClean="0">
                                  <a:solidFill>
                                    <a:srgbClr val="323232"/>
                                  </a:solidFill>
                                  <a:latin typeface="Cambria Math" charset="0"/>
                                </a:rPr>
                                <m:t>𝑈</m:t>
                              </m:r>
                              <m:r>
                                <a:rPr lang="fr-CA" sz="1700" i="1" smtClean="0">
                                  <a:solidFill>
                                    <a:srgbClr val="323232"/>
                                  </a:solidFill>
                                  <a:latin typeface="Cambria Math" charset="0"/>
                                </a:rPr>
                                <m:t>(</m:t>
                              </m:r>
                              <m:r>
                                <a:rPr lang="fr-CA" sz="1700" i="1" smtClean="0">
                                  <a:solidFill>
                                    <a:srgbClr val="323232"/>
                                  </a:solidFill>
                                  <a:latin typeface="Cambria Math" charset="0"/>
                                </a:rPr>
                                <m:t>𝑎</m:t>
                              </m:r>
                              <m:r>
                                <a:rPr lang="fr-CA" sz="1700" i="1" smtClean="0">
                                  <a:solidFill>
                                    <a:srgbClr val="323232"/>
                                  </a:solidFill>
                                  <a:latin typeface="Cambria Math" charset="0"/>
                                </a:rPr>
                                <m:t>,</m:t>
                              </m:r>
                              <m:r>
                                <a:rPr lang="fr-CA" sz="1700" i="1" smtClean="0">
                                  <a:solidFill>
                                    <a:srgbClr val="323232"/>
                                  </a:solidFill>
                                  <a:latin typeface="Cambria Math" charset="0"/>
                                </a:rPr>
                                <m:t>𝑏</m:t>
                              </m:r>
                              <m:r>
                                <a:rPr lang="fr-CA" sz="1700" i="1" smtClean="0">
                                  <a:solidFill>
                                    <a:srgbClr val="323232"/>
                                  </a:solidFill>
                                  <a:latin typeface="Cambria Math" charset="0"/>
                                </a:rPr>
                                <m:t>)</m:t>
                              </m:r>
                            </m:oMath>
                          </a14:m>
                          <a:endParaRPr lang="fr-CA" sz="1700" b="1" dirty="0">
                            <a:solidFill>
                              <a:srgbClr val="323232"/>
                            </a:solidFill>
                            <a:latin typeface="Dagny OT" panose="020B0504020201020104" pitchFamily="34" charset="77"/>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fr-CA" sz="1700" i="1" smtClean="0">
                                        <a:solidFill>
                                          <a:srgbClr val="323232"/>
                                        </a:solidFill>
                                        <a:latin typeface="Cambria Math" panose="02040503050406030204" pitchFamily="18" charset="0"/>
                                      </a:rPr>
                                    </m:ctrlPr>
                                  </m:fPr>
                                  <m:num>
                                    <m:r>
                                      <a:rPr lang="fr-CA" sz="1700" smtClean="0">
                                        <a:solidFill>
                                          <a:srgbClr val="323232"/>
                                        </a:solidFill>
                                        <a:latin typeface="Cambria Math" charset="0"/>
                                      </a:rPr>
                                      <m:t>1</m:t>
                                    </m:r>
                                  </m:num>
                                  <m:den>
                                    <m:r>
                                      <a:rPr lang="fr-CA" sz="1700" smtClean="0">
                                        <a:solidFill>
                                          <a:srgbClr val="323232"/>
                                        </a:solidFill>
                                        <a:latin typeface="Cambria Math" charset="0"/>
                                      </a:rPr>
                                      <m:t>𝑏</m:t>
                                    </m:r>
                                    <m:r>
                                      <a:rPr lang="fr-CA" sz="1700" smtClean="0">
                                        <a:solidFill>
                                          <a:srgbClr val="323232"/>
                                        </a:solidFill>
                                        <a:latin typeface="Cambria Math" charset="0"/>
                                      </a:rPr>
                                      <m:t>−</m:t>
                                    </m:r>
                                    <m:r>
                                      <a:rPr lang="fr-CA" sz="1700" smtClean="0">
                                        <a:solidFill>
                                          <a:srgbClr val="323232"/>
                                        </a:solidFill>
                                        <a:latin typeface="Cambria Math" charset="0"/>
                                      </a:rPr>
                                      <m:t>𝑎</m:t>
                                    </m:r>
                                    <m:r>
                                      <a:rPr lang="fr-CA" sz="1700" smtClean="0">
                                        <a:solidFill>
                                          <a:srgbClr val="323232"/>
                                        </a:solidFill>
                                        <a:latin typeface="Cambria Math" charset="0"/>
                                      </a:rPr>
                                      <m:t> </m:t>
                                    </m:r>
                                  </m:den>
                                </m:f>
                                <m:r>
                                  <a:rPr lang="fr-CA" sz="1700" smtClean="0">
                                    <a:solidFill>
                                      <a:srgbClr val="323232"/>
                                    </a:solidFill>
                                    <a:latin typeface="Cambria Math" charset="0"/>
                                  </a:rPr>
                                  <m:t>   </m:t>
                                </m:r>
                                <m:r>
                                  <m:rPr>
                                    <m:nor/>
                                  </m:rPr>
                                  <a:rPr lang="fr-CA" sz="1700" b="0" i="0" smtClean="0">
                                    <a:solidFill>
                                      <a:srgbClr val="323232"/>
                                    </a:solidFill>
                                    <a:latin typeface="Cambria Math" charset="0"/>
                                  </a:rPr>
                                  <m:t>pour</m:t>
                                </m:r>
                                <m:r>
                                  <m:rPr>
                                    <m:nor/>
                                  </m:rPr>
                                  <a:rPr lang="fr-CA" sz="1700" i="0" smtClean="0">
                                    <a:solidFill>
                                      <a:srgbClr val="323232"/>
                                    </a:solidFill>
                                    <a:latin typeface="Dagny OT" panose="020B0504020201020104" pitchFamily="34" charset="0"/>
                                  </a:rPr>
                                  <m:t> </m:t>
                                </m:r>
                                <m:r>
                                  <a:rPr lang="fr-CA" sz="1700" smtClean="0">
                                    <a:solidFill>
                                      <a:srgbClr val="323232"/>
                                    </a:solidFill>
                                    <a:latin typeface="Cambria Math" charset="0"/>
                                  </a:rPr>
                                  <m:t>𝑎</m:t>
                                </m:r>
                                <m:r>
                                  <a:rPr lang="fr-CA" sz="1700" smtClean="0">
                                    <a:solidFill>
                                      <a:srgbClr val="323232"/>
                                    </a:solidFill>
                                    <a:latin typeface="Cambria Math" charset="0"/>
                                  </a:rPr>
                                  <m:t>≤</m:t>
                                </m:r>
                                <m:r>
                                  <a:rPr lang="fr-CA" sz="1700" smtClean="0">
                                    <a:solidFill>
                                      <a:srgbClr val="323232"/>
                                    </a:solidFill>
                                    <a:latin typeface="Cambria Math" charset="0"/>
                                  </a:rPr>
                                  <m:t>𝑥</m:t>
                                </m:r>
                                <m:r>
                                  <a:rPr lang="fr-CA" sz="1700" smtClean="0">
                                    <a:solidFill>
                                      <a:srgbClr val="323232"/>
                                    </a:solidFill>
                                    <a:latin typeface="Cambria Math" charset="0"/>
                                  </a:rPr>
                                  <m:t>≤</m:t>
                                </m:r>
                                <m:r>
                                  <a:rPr lang="fr-CA" sz="1700" smtClean="0">
                                    <a:solidFill>
                                      <a:srgbClr val="323232"/>
                                    </a:solidFill>
                                    <a:latin typeface="Cambria Math" charset="0"/>
                                  </a:rPr>
                                  <m:t>𝑏</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fr-CA" sz="1700" i="1" smtClean="0">
                                        <a:solidFill>
                                          <a:srgbClr val="323232"/>
                                        </a:solidFill>
                                        <a:latin typeface="Cambria Math" panose="02040503050406030204" pitchFamily="18" charset="0"/>
                                      </a:rPr>
                                    </m:ctrlPr>
                                  </m:fPr>
                                  <m:num>
                                    <m:r>
                                      <a:rPr lang="fr-CA" sz="1700" smtClean="0">
                                        <a:solidFill>
                                          <a:srgbClr val="323232"/>
                                        </a:solidFill>
                                        <a:latin typeface="Cambria Math" charset="0"/>
                                      </a:rPr>
                                      <m:t>𝑎</m:t>
                                    </m:r>
                                    <m:r>
                                      <a:rPr lang="fr-CA" sz="1700" smtClean="0">
                                        <a:solidFill>
                                          <a:srgbClr val="323232"/>
                                        </a:solidFill>
                                        <a:latin typeface="Cambria Math" charset="0"/>
                                      </a:rPr>
                                      <m:t>+</m:t>
                                    </m:r>
                                    <m:r>
                                      <a:rPr lang="fr-CA" sz="1700" smtClean="0">
                                        <a:solidFill>
                                          <a:srgbClr val="323232"/>
                                        </a:solidFill>
                                        <a:latin typeface="Cambria Math" charset="0"/>
                                      </a:rPr>
                                      <m:t>𝑏</m:t>
                                    </m:r>
                                  </m:num>
                                  <m:den>
                                    <m:r>
                                      <a:rPr lang="fr-CA" sz="1700" smtClean="0">
                                        <a:solidFill>
                                          <a:srgbClr val="323232"/>
                                        </a:solidFill>
                                        <a:latin typeface="Cambria Math" charset="0"/>
                                      </a:rPr>
                                      <m:t>2</m:t>
                                    </m:r>
                                  </m:den>
                                </m:f>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fr-CA" sz="1700" i="1" smtClean="0">
                                        <a:solidFill>
                                          <a:srgbClr val="323232"/>
                                        </a:solidFill>
                                        <a:latin typeface="Cambria Math" panose="02040503050406030204" pitchFamily="18" charset="0"/>
                                      </a:rPr>
                                    </m:ctrlPr>
                                  </m:fPr>
                                  <m:num>
                                    <m:sSup>
                                      <m:sSupPr>
                                        <m:ctrlPr>
                                          <a:rPr lang="fr-CA" sz="1700" i="1" smtClean="0">
                                            <a:solidFill>
                                              <a:srgbClr val="323232"/>
                                            </a:solidFill>
                                            <a:latin typeface="Cambria Math" panose="02040503050406030204" pitchFamily="18" charset="0"/>
                                          </a:rPr>
                                        </m:ctrlPr>
                                      </m:sSupPr>
                                      <m:e>
                                        <m:d>
                                          <m:dPr>
                                            <m:ctrlPr>
                                              <a:rPr lang="fr-CA" sz="1700" i="1" smtClean="0">
                                                <a:solidFill>
                                                  <a:srgbClr val="323232"/>
                                                </a:solidFill>
                                                <a:latin typeface="Cambria Math" panose="02040503050406030204" pitchFamily="18" charset="0"/>
                                              </a:rPr>
                                            </m:ctrlPr>
                                          </m:dPr>
                                          <m:e>
                                            <m:r>
                                              <a:rPr lang="fr-CA" sz="1700" b="0" i="1" smtClean="0">
                                                <a:solidFill>
                                                  <a:srgbClr val="323232"/>
                                                </a:solidFill>
                                                <a:latin typeface="Cambria Math" panose="02040503050406030204" pitchFamily="18" charset="0"/>
                                              </a:rPr>
                                              <m:t>𝑏</m:t>
                                            </m:r>
                                            <m:r>
                                              <a:rPr lang="fr-CA" sz="1700" b="0" i="1" smtClean="0">
                                                <a:solidFill>
                                                  <a:srgbClr val="323232"/>
                                                </a:solidFill>
                                                <a:latin typeface="Cambria Math" panose="02040503050406030204" pitchFamily="18" charset="0"/>
                                              </a:rPr>
                                              <m:t>−</m:t>
                                            </m:r>
                                            <m:r>
                                              <a:rPr lang="fr-CA" sz="1700" b="0" i="1" smtClean="0">
                                                <a:solidFill>
                                                  <a:srgbClr val="323232"/>
                                                </a:solidFill>
                                                <a:latin typeface="Cambria Math" panose="02040503050406030204" pitchFamily="18" charset="0"/>
                                              </a:rPr>
                                              <m:t>𝑎</m:t>
                                            </m:r>
                                          </m:e>
                                        </m:d>
                                      </m:e>
                                      <m:sup>
                                        <m:r>
                                          <a:rPr lang="fr-CA" sz="1700" b="0" i="1" smtClean="0">
                                            <a:solidFill>
                                              <a:srgbClr val="323232"/>
                                            </a:solidFill>
                                            <a:latin typeface="Cambria Math" panose="02040503050406030204" pitchFamily="18" charset="0"/>
                                          </a:rPr>
                                          <m:t>2</m:t>
                                        </m:r>
                                      </m:sup>
                                    </m:sSup>
                                  </m:num>
                                  <m:den>
                                    <m:r>
                                      <a:rPr lang="fr-CA" sz="1700" b="0" i="0" smtClean="0">
                                        <a:solidFill>
                                          <a:srgbClr val="323232"/>
                                        </a:solidFill>
                                        <a:latin typeface="Cambria Math" panose="02040503050406030204" pitchFamily="18" charset="0"/>
                                      </a:rPr>
                                      <m:t>1</m:t>
                                    </m:r>
                                    <m:r>
                                      <a:rPr lang="fr-CA" sz="1700" smtClean="0">
                                        <a:solidFill>
                                          <a:srgbClr val="323232"/>
                                        </a:solidFill>
                                        <a:latin typeface="Cambria Math" charset="0"/>
                                      </a:rPr>
                                      <m:t>2</m:t>
                                    </m:r>
                                  </m:den>
                                </m:f>
                              </m:oMath>
                            </m:oMathPara>
                          </a14:m>
                          <a:endParaRPr lang="fr-CA" sz="17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700" dirty="0">
                              <a:solidFill>
                                <a:srgbClr val="323232"/>
                              </a:solidFill>
                              <a:latin typeface="Dagny OT" panose="020B0504020201020104" pitchFamily="34" charset="0"/>
                            </a:rPr>
                            <a:t>La plupart des langages fournissent des générateurs de valeurs aléatoires pour </a:t>
                          </a:r>
                          <a14:m>
                            <m:oMath xmlns:m="http://schemas.openxmlformats.org/officeDocument/2006/math">
                              <m:r>
                                <a:rPr lang="fr-CA" sz="1700" i="1" smtClean="0">
                                  <a:solidFill>
                                    <a:srgbClr val="323232"/>
                                  </a:solidFill>
                                  <a:latin typeface="Cambria Math" charset="0"/>
                                </a:rPr>
                                <m:t>𝑈</m:t>
                              </m:r>
                              <m:d>
                                <m:dPr>
                                  <m:ctrlPr>
                                    <a:rPr lang="fr-CA" sz="1700" i="1" smtClean="0">
                                      <a:solidFill>
                                        <a:srgbClr val="323232"/>
                                      </a:solidFill>
                                      <a:latin typeface="Cambria Math" panose="02040503050406030204" pitchFamily="18" charset="0"/>
                                    </a:rPr>
                                  </m:ctrlPr>
                                </m:dPr>
                                <m:e>
                                  <m:r>
                                    <a:rPr lang="fr-CA" sz="1700" i="1" smtClean="0">
                                      <a:solidFill>
                                        <a:srgbClr val="323232"/>
                                      </a:solidFill>
                                      <a:latin typeface="Cambria Math" charset="0"/>
                                    </a:rPr>
                                    <m:t>𝑎</m:t>
                                  </m:r>
                                  <m:r>
                                    <a:rPr lang="fr-CA" sz="1700" i="1" smtClean="0">
                                      <a:solidFill>
                                        <a:srgbClr val="323232"/>
                                      </a:solidFill>
                                      <a:latin typeface="Cambria Math" charset="0"/>
                                    </a:rPr>
                                    <m:t>,</m:t>
                                  </m:r>
                                  <m:r>
                                    <a:rPr lang="fr-CA" sz="1700" i="1" smtClean="0">
                                      <a:solidFill>
                                        <a:srgbClr val="323232"/>
                                      </a:solidFill>
                                      <a:latin typeface="Cambria Math" charset="0"/>
                                    </a:rPr>
                                    <m:t>𝑏</m:t>
                                  </m:r>
                                </m:e>
                              </m:d>
                              <m:r>
                                <a:rPr lang="fr-CA" sz="1700" b="0" i="0" smtClean="0">
                                  <a:solidFill>
                                    <a:srgbClr val="323232"/>
                                  </a:solidFill>
                                  <a:latin typeface="Cambria Math" panose="02040503050406030204" pitchFamily="18" charset="0"/>
                                </a:rPr>
                                <m:t>;</m:t>
                              </m:r>
                            </m:oMath>
                          </a14:m>
                          <a:r>
                            <a:rPr lang="fr-CA" sz="1700" dirty="0">
                              <a:solidFill>
                                <a:srgbClr val="323232"/>
                              </a:solidFill>
                              <a:latin typeface="Dagny OT" panose="020B0504020201020104" pitchFamily="34" charset="0"/>
                            </a:rPr>
                            <a:t> sert à générer des </a:t>
                          </a:r>
                          <a:r>
                            <a:rPr lang="fr-CA" sz="1700" dirty="0" err="1">
                              <a:solidFill>
                                <a:srgbClr val="323232"/>
                              </a:solidFill>
                              <a:latin typeface="Dagny OT" panose="020B0504020201020104" pitchFamily="34" charset="0"/>
                            </a:rPr>
                            <a:t>v.a</a:t>
                          </a:r>
                          <a:r>
                            <a:rPr lang="fr-CA" sz="1700" dirty="0">
                              <a:solidFill>
                                <a:srgbClr val="323232"/>
                              </a:solidFill>
                              <a:latin typeface="Dagny OT" panose="020B0504020201020104" pitchFamily="34" charset="0"/>
                            </a:rPr>
                            <a:t>. avec d’autres distributions</a:t>
                          </a:r>
                        </a:p>
                      </a:txBody>
                      <a:tcPr anchor="ctr"/>
                    </a:tc>
                    <a:extLst>
                      <a:ext uri="{0D108BD9-81ED-4DB2-BD59-A6C34878D82A}">
                        <a16:rowId xmlns:a16="http://schemas.microsoft.com/office/drawing/2014/main" val="4257045662"/>
                      </a:ext>
                    </a:extLst>
                  </a:tr>
                  <a:tr h="370840">
                    <a:tc>
                      <a:txBody>
                        <a:bodyPr/>
                        <a:lstStyle/>
                        <a:p>
                          <a:pPr algn="ctr"/>
                          <a:r>
                            <a:rPr lang="fr-CA" sz="1700" b="1" dirty="0">
                              <a:solidFill>
                                <a:srgbClr val="323232"/>
                              </a:solidFill>
                              <a:latin typeface="Dagny OT" panose="020B0504020201020104" pitchFamily="34" charset="77"/>
                            </a:rPr>
                            <a:t>de Gauss </a:t>
                          </a:r>
                          <a14:m>
                            <m:oMath xmlns:m="http://schemas.openxmlformats.org/officeDocument/2006/math">
                              <m:r>
                                <a:rPr lang="fr-CA" sz="1700" b="0" i="1" smtClean="0">
                                  <a:solidFill>
                                    <a:srgbClr val="323232"/>
                                  </a:solidFill>
                                  <a:latin typeface="Cambria Math" charset="0"/>
                                </a:rPr>
                                <m:t>𝑁</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smtClean="0">
                                      <a:solidFill>
                                        <a:srgbClr val="323232"/>
                                      </a:solidFill>
                                      <a:latin typeface="Cambria Math" charset="0"/>
                                    </a:rPr>
                                    <m:t>,</m:t>
                                  </m:r>
                                  <m:sSup>
                                    <m:sSupPr>
                                      <m:ctrlPr>
                                        <a:rPr lang="fr-CA" sz="1700" i="1" smtClean="0">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b="0" i="1" smtClean="0">
                                          <a:solidFill>
                                            <a:srgbClr val="323232"/>
                                          </a:solidFill>
                                          <a:latin typeface="Cambria Math" charset="0"/>
                                        </a:rPr>
                                        <m:t>2</m:t>
                                      </m:r>
                                    </m:sup>
                                  </m:sSup>
                                </m:e>
                              </m:d>
                            </m:oMath>
                          </a14:m>
                          <a:endParaRPr lang="fr-CA" sz="1700" b="1" dirty="0">
                            <a:solidFill>
                              <a:srgbClr val="323232"/>
                            </a:solidFill>
                            <a:latin typeface="Dagny OT" panose="020B0504020201020104" pitchFamily="34" charset="77"/>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fr-CA" sz="1600" i="1" smtClean="0">
                                        <a:solidFill>
                                          <a:srgbClr val="323232"/>
                                        </a:solidFill>
                                        <a:latin typeface="Cambria Math" panose="02040503050406030204" pitchFamily="18" charset="0"/>
                                      </a:rPr>
                                    </m:ctrlPr>
                                  </m:fPr>
                                  <m:num>
                                    <m:r>
                                      <a:rPr lang="fr-CA" sz="1600" smtClean="0">
                                        <a:solidFill>
                                          <a:srgbClr val="323232"/>
                                        </a:solidFill>
                                        <a:latin typeface="Cambria Math" charset="0"/>
                                      </a:rPr>
                                      <m:t>1</m:t>
                                    </m:r>
                                  </m:num>
                                  <m:den>
                                    <m:r>
                                      <a:rPr lang="fr-CA" sz="1600" smtClean="0">
                                        <a:solidFill>
                                          <a:srgbClr val="323232"/>
                                        </a:solidFill>
                                        <a:latin typeface="Cambria Math" charset="0"/>
                                      </a:rPr>
                                      <m:t>𝜎</m:t>
                                    </m:r>
                                    <m:rad>
                                      <m:radPr>
                                        <m:degHide m:val="on"/>
                                        <m:ctrlPr>
                                          <a:rPr lang="fr-CA" sz="1600" i="1" smtClean="0">
                                            <a:solidFill>
                                              <a:srgbClr val="323232"/>
                                            </a:solidFill>
                                            <a:latin typeface="Cambria Math" panose="02040503050406030204" pitchFamily="18" charset="0"/>
                                          </a:rPr>
                                        </m:ctrlPr>
                                      </m:radPr>
                                      <m:deg/>
                                      <m:e>
                                        <m:r>
                                          <a:rPr lang="fr-CA" sz="1600" smtClean="0">
                                            <a:solidFill>
                                              <a:srgbClr val="323232"/>
                                            </a:solidFill>
                                            <a:latin typeface="Cambria Math" charset="0"/>
                                          </a:rPr>
                                          <m:t>2</m:t>
                                        </m:r>
                                        <m:r>
                                          <a:rPr lang="fr-CA" sz="1600" smtClean="0">
                                            <a:solidFill>
                                              <a:srgbClr val="323232"/>
                                            </a:solidFill>
                                            <a:latin typeface="Cambria Math" charset="0"/>
                                          </a:rPr>
                                          <m:t>𝜋</m:t>
                                        </m:r>
                                      </m:e>
                                    </m:rad>
                                  </m:den>
                                </m:f>
                                <m:sSup>
                                  <m:sSupPr>
                                    <m:ctrlPr>
                                      <a:rPr lang="fr-CA" sz="1600" i="1" smtClean="0">
                                        <a:solidFill>
                                          <a:srgbClr val="323232"/>
                                        </a:solidFill>
                                        <a:latin typeface="Cambria Math" panose="02040503050406030204" pitchFamily="18" charset="0"/>
                                      </a:rPr>
                                    </m:ctrlPr>
                                  </m:sSupPr>
                                  <m:e>
                                    <m:r>
                                      <a:rPr lang="fr-CA" sz="1600" smtClean="0">
                                        <a:solidFill>
                                          <a:srgbClr val="323232"/>
                                        </a:solidFill>
                                        <a:latin typeface="Cambria Math" charset="0"/>
                                      </a:rPr>
                                      <m:t>𝑒</m:t>
                                    </m:r>
                                  </m:e>
                                  <m:sup>
                                    <m:r>
                                      <a:rPr lang="fr-CA" sz="1600" smtClean="0">
                                        <a:solidFill>
                                          <a:srgbClr val="323232"/>
                                        </a:solidFill>
                                        <a:latin typeface="Cambria Math" charset="0"/>
                                      </a:rPr>
                                      <m:t>−</m:t>
                                    </m:r>
                                    <m:f>
                                      <m:fPr>
                                        <m:ctrlPr>
                                          <a:rPr lang="fr-CA" sz="1600" i="1" smtClean="0">
                                            <a:solidFill>
                                              <a:srgbClr val="323232"/>
                                            </a:solidFill>
                                            <a:latin typeface="Cambria Math" panose="02040503050406030204" pitchFamily="18" charset="0"/>
                                          </a:rPr>
                                        </m:ctrlPr>
                                      </m:fPr>
                                      <m:num>
                                        <m:r>
                                          <a:rPr lang="fr-CA" sz="1600" smtClean="0">
                                            <a:solidFill>
                                              <a:srgbClr val="323232"/>
                                            </a:solidFill>
                                            <a:latin typeface="Cambria Math" charset="0"/>
                                          </a:rPr>
                                          <m:t>1</m:t>
                                        </m:r>
                                      </m:num>
                                      <m:den>
                                        <m:r>
                                          <a:rPr lang="fr-CA" sz="1600" smtClean="0">
                                            <a:solidFill>
                                              <a:srgbClr val="323232"/>
                                            </a:solidFill>
                                            <a:latin typeface="Cambria Math" charset="0"/>
                                          </a:rPr>
                                          <m:t>2</m:t>
                                        </m:r>
                                      </m:den>
                                    </m:f>
                                    <m:r>
                                      <a:rPr lang="fr-CA" sz="1600" smtClean="0">
                                        <a:solidFill>
                                          <a:srgbClr val="323232"/>
                                        </a:solidFill>
                                        <a:latin typeface="Cambria Math" charset="0"/>
                                      </a:rPr>
                                      <m:t> </m:t>
                                    </m:r>
                                    <m:sSup>
                                      <m:sSupPr>
                                        <m:ctrlPr>
                                          <a:rPr lang="fr-CA" sz="1600" i="1" smtClean="0">
                                            <a:solidFill>
                                              <a:srgbClr val="323232"/>
                                            </a:solidFill>
                                            <a:latin typeface="Cambria Math" panose="02040503050406030204" pitchFamily="18" charset="0"/>
                                          </a:rPr>
                                        </m:ctrlPr>
                                      </m:sSupPr>
                                      <m:e>
                                        <m:d>
                                          <m:dPr>
                                            <m:ctrlPr>
                                              <a:rPr lang="fr-CA" sz="1600" i="1" smtClean="0">
                                                <a:solidFill>
                                                  <a:srgbClr val="323232"/>
                                                </a:solidFill>
                                                <a:latin typeface="Cambria Math" panose="02040503050406030204" pitchFamily="18" charset="0"/>
                                              </a:rPr>
                                            </m:ctrlPr>
                                          </m:dPr>
                                          <m:e>
                                            <m:f>
                                              <m:fPr>
                                                <m:ctrlPr>
                                                  <a:rPr lang="fr-CA" sz="1600" i="1">
                                                    <a:solidFill>
                                                      <a:srgbClr val="323232"/>
                                                    </a:solidFill>
                                                    <a:latin typeface="Cambria Math" panose="02040503050406030204" pitchFamily="18" charset="0"/>
                                                  </a:rPr>
                                                </m:ctrlPr>
                                              </m:fPr>
                                              <m:num>
                                                <m:r>
                                                  <a:rPr lang="fr-CA" sz="1600">
                                                    <a:solidFill>
                                                      <a:srgbClr val="323232"/>
                                                    </a:solidFill>
                                                    <a:latin typeface="Cambria Math" charset="0"/>
                                                  </a:rPr>
                                                  <m:t>𝑥</m:t>
                                                </m:r>
                                                <m:r>
                                                  <a:rPr lang="fr-CA" sz="1600">
                                                    <a:solidFill>
                                                      <a:srgbClr val="323232"/>
                                                    </a:solidFill>
                                                    <a:latin typeface="Cambria Math" charset="0"/>
                                                  </a:rPr>
                                                  <m:t>−</m:t>
                                                </m:r>
                                                <m:r>
                                                  <a:rPr lang="fr-CA" sz="1600">
                                                    <a:solidFill>
                                                      <a:srgbClr val="323232"/>
                                                    </a:solidFill>
                                                    <a:latin typeface="Cambria Math" charset="0"/>
                                                  </a:rPr>
                                                  <m:t>𝜇</m:t>
                                                </m:r>
                                              </m:num>
                                              <m:den>
                                                <m:r>
                                                  <a:rPr lang="fr-CA" sz="1600">
                                                    <a:solidFill>
                                                      <a:srgbClr val="323232"/>
                                                    </a:solidFill>
                                                    <a:latin typeface="Cambria Math" charset="0"/>
                                                  </a:rPr>
                                                  <m:t>𝜎</m:t>
                                                </m:r>
                                              </m:den>
                                            </m:f>
                                          </m:e>
                                        </m:d>
                                      </m:e>
                                      <m:sup>
                                        <m:r>
                                          <a:rPr lang="fr-CA" sz="1600" b="0" i="1" smtClean="0">
                                            <a:solidFill>
                                              <a:srgbClr val="323232"/>
                                            </a:solidFill>
                                            <a:latin typeface="Cambria Math" charset="0"/>
                                          </a:rPr>
                                          <m:t>2</m:t>
                                        </m:r>
                                      </m:sup>
                                    </m:sSup>
                                  </m:sup>
                                </m:sSup>
                                <m:r>
                                  <a:rPr lang="fr-CA" sz="1600" b="0" i="1" smtClean="0">
                                    <a:solidFill>
                                      <a:srgbClr val="323232"/>
                                    </a:solidFill>
                                    <a:latin typeface="Cambria Math" charset="0"/>
                                  </a:rPr>
                                  <m:t> </m:t>
                                </m:r>
                                <m:r>
                                  <a:rPr lang="fr-CA" sz="1600" smtClean="0">
                                    <a:solidFill>
                                      <a:srgbClr val="323232"/>
                                    </a:solidFill>
                                    <a:latin typeface="Cambria Math" charset="0"/>
                                  </a:rPr>
                                  <m:t> </m:t>
                                </m:r>
                                <m:r>
                                  <m:rPr>
                                    <m:nor/>
                                  </m:rPr>
                                  <a:rPr lang="fr-CA" sz="1600" b="0" i="0" smtClean="0">
                                    <a:solidFill>
                                      <a:srgbClr val="323232"/>
                                    </a:solidFill>
                                    <a:latin typeface="Cambria Math" charset="0"/>
                                  </a:rPr>
                                  <m:t>pour</m:t>
                                </m:r>
                                <m:r>
                                  <m:rPr>
                                    <m:nor/>
                                  </m:rPr>
                                  <a:rPr lang="fr-CA" sz="1600" b="0" i="0" smtClean="0">
                                    <a:solidFill>
                                      <a:srgbClr val="323232"/>
                                    </a:solidFill>
                                    <a:latin typeface="Dagny OT" panose="020B0504020201020104" pitchFamily="34" charset="0"/>
                                  </a:rPr>
                                  <m:t> </m:t>
                                </m:r>
                                <m:r>
                                  <a:rPr lang="fr-CA" sz="1600" b="0" i="0" smtClean="0">
                                    <a:solidFill>
                                      <a:srgbClr val="323232"/>
                                    </a:solidFill>
                                    <a:latin typeface="Cambria Math" charset="0"/>
                                  </a:rPr>
                                  <m:t> </m:t>
                                </m:r>
                                <m:r>
                                  <a:rPr lang="fr-CA" sz="1600" b="0" i="1" smtClean="0">
                                    <a:solidFill>
                                      <a:srgbClr val="323232"/>
                                    </a:solidFill>
                                    <a:latin typeface="Cambria Math" charset="0"/>
                                    <a:sym typeface="Wingdings" pitchFamily="2" charset="2"/>
                                  </a:rPr>
                                  <m:t>𝑥</m:t>
                                </m:r>
                                <m:r>
                                  <a:rPr lang="fr-CA" sz="1600" b="0" i="1" smtClean="0">
                                    <a:solidFill>
                                      <a:srgbClr val="323232"/>
                                    </a:solidFill>
                                    <a:latin typeface="Cambria Math" charset="0"/>
                                    <a:ea typeface="Cambria Math" charset="0"/>
                                    <a:cs typeface="Cambria Math" charset="0"/>
                                    <a:sym typeface="Wingdings" pitchFamily="2" charset="2"/>
                                  </a:rPr>
                                  <m:t>∈</m:t>
                                </m:r>
                                <m:r>
                                  <a:rPr lang="fr-CA" sz="1600" b="0" i="1" smtClean="0">
                                    <a:solidFill>
                                      <a:srgbClr val="323232"/>
                                    </a:solidFill>
                                    <a:latin typeface="Cambria Math" charset="0"/>
                                    <a:ea typeface="Cambria Math" charset="0"/>
                                    <a:cs typeface="Cambria Math" charset="0"/>
                                    <a:sym typeface="Wingdings" pitchFamily="2" charset="2"/>
                                  </a:rPr>
                                  <m:t>ℝ</m:t>
                                </m:r>
                              </m:oMath>
                            </m:oMathPara>
                          </a14:m>
                          <a:endParaRPr lang="fr-CA" sz="16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700" smtClean="0">
                                    <a:solidFill>
                                      <a:srgbClr val="323232"/>
                                    </a:solidFill>
                                    <a:latin typeface="Cambria Math" charset="0"/>
                                  </a:rPr>
                                  <m:t>𝜇</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fr-CA" sz="1700" i="1" smtClean="0">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b="0" i="1" smtClean="0">
                                        <a:solidFill>
                                          <a:srgbClr val="323232"/>
                                        </a:solidFill>
                                        <a:latin typeface="Cambria Math" charset="0"/>
                                      </a:rPr>
                                      <m:t>2</m:t>
                                    </m:r>
                                  </m:sup>
                                </m:sSup>
                              </m:oMath>
                            </m:oMathPara>
                          </a14:m>
                          <a:endParaRPr lang="fr-CA" sz="17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A" sz="1700" dirty="0">
                              <a:solidFill>
                                <a:srgbClr val="323232"/>
                              </a:solidFill>
                              <a:latin typeface="Dagny OT" panose="020B0504020201020104" pitchFamily="34" charset="0"/>
                            </a:rPr>
                            <a:t>Si </a:t>
                          </a:r>
                          <a14:m>
                            <m:oMath xmlns:m="http://schemas.openxmlformats.org/officeDocument/2006/math">
                              <m:r>
                                <a:rPr lang="fr-CA" sz="1700" b="0" i="1" smtClean="0">
                                  <a:solidFill>
                                    <a:srgbClr val="323232"/>
                                  </a:solidFill>
                                  <a:latin typeface="Cambria Math" charset="0"/>
                                </a:rPr>
                                <m:t>𝑋</m:t>
                              </m:r>
                              <m:r>
                                <a:rPr lang="fr-CA" sz="1700" b="0" i="1" smtClean="0">
                                  <a:solidFill>
                                    <a:srgbClr val="323232"/>
                                  </a:solidFill>
                                  <a:latin typeface="Cambria Math" charset="0"/>
                                  <a:ea typeface="Cambria Math" charset="0"/>
                                  <a:cs typeface="Cambria Math" charset="0"/>
                                </a:rPr>
                                <m:t>~</m:t>
                              </m:r>
                              <m:r>
                                <a:rPr lang="fr-CA" sz="1700" i="1">
                                  <a:solidFill>
                                    <a:srgbClr val="323232"/>
                                  </a:solidFill>
                                  <a:latin typeface="Cambria Math" charset="0"/>
                                </a:rPr>
                                <m:t>𝑁</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a:solidFill>
                                        <a:srgbClr val="323232"/>
                                      </a:solidFill>
                                      <a:latin typeface="Cambria Math" charset="0"/>
                                    </a:rPr>
                                    <m:t>,</m:t>
                                  </m:r>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i="1">
                                          <a:solidFill>
                                            <a:srgbClr val="323232"/>
                                          </a:solidFill>
                                          <a:latin typeface="Cambria Math" charset="0"/>
                                        </a:rPr>
                                        <m:t>2</m:t>
                                      </m:r>
                                    </m:sup>
                                  </m:sSup>
                                </m:e>
                              </m:d>
                            </m:oMath>
                          </a14:m>
                          <a:r>
                            <a:rPr lang="fr-CA" sz="1700" dirty="0">
                              <a:solidFill>
                                <a:srgbClr val="323232"/>
                              </a:solidFill>
                              <a:latin typeface="Dagny OT" panose="020B0504020201020104" pitchFamily="34" charset="0"/>
                            </a:rPr>
                            <a:t>, alors </a:t>
                          </a:r>
                          <a14:m>
                            <m:oMath xmlns:m="http://schemas.openxmlformats.org/officeDocument/2006/math">
                              <m:f>
                                <m:fPr>
                                  <m:ctrlPr>
                                    <a:rPr lang="fr-CA" sz="1700" i="1" smtClean="0">
                                      <a:solidFill>
                                        <a:srgbClr val="323232"/>
                                      </a:solidFill>
                                      <a:latin typeface="Cambria Math" panose="02040503050406030204" pitchFamily="18" charset="0"/>
                                    </a:rPr>
                                  </m:ctrlPr>
                                </m:fPr>
                                <m:num>
                                  <m:r>
                                    <a:rPr lang="fr-CA" sz="1700" b="0" i="1" smtClean="0">
                                      <a:solidFill>
                                        <a:srgbClr val="323232"/>
                                      </a:solidFill>
                                      <a:latin typeface="Cambria Math" charset="0"/>
                                    </a:rPr>
                                    <m:t>𝑋</m:t>
                                  </m:r>
                                  <m:r>
                                    <a:rPr lang="fr-CA" sz="1700" b="0" i="1" smtClean="0">
                                      <a:solidFill>
                                        <a:srgbClr val="323232"/>
                                      </a:solidFill>
                                      <a:latin typeface="Cambria Math" charset="0"/>
                                    </a:rPr>
                                    <m:t>−</m:t>
                                  </m:r>
                                  <m:r>
                                    <a:rPr lang="fr-CA" sz="1700">
                                      <a:solidFill>
                                        <a:srgbClr val="323232"/>
                                      </a:solidFill>
                                      <a:latin typeface="Cambria Math" charset="0"/>
                                    </a:rPr>
                                    <m:t>𝜇</m:t>
                                  </m:r>
                                </m:num>
                                <m:den>
                                  <m:r>
                                    <a:rPr lang="fr-CA" sz="1700" i="1" smtClean="0">
                                      <a:solidFill>
                                        <a:srgbClr val="323232"/>
                                      </a:solidFill>
                                      <a:latin typeface="Cambria Math" charset="0"/>
                                      <a:ea typeface="Cambria Math" charset="0"/>
                                      <a:cs typeface="Cambria Math" charset="0"/>
                                    </a:rPr>
                                    <m:t>𝜎</m:t>
                                  </m:r>
                                </m:den>
                              </m:f>
                              <m:r>
                                <a:rPr lang="fr-CA" sz="1700" i="1" smtClean="0">
                                  <a:solidFill>
                                    <a:srgbClr val="323232"/>
                                  </a:solidFill>
                                  <a:latin typeface="Cambria Math" charset="0"/>
                                  <a:ea typeface="Cambria Math" charset="0"/>
                                  <a:cs typeface="Cambria Math" charset="0"/>
                                </a:rPr>
                                <m:t>~</m:t>
                              </m:r>
                              <m:r>
                                <a:rPr lang="fr-CA" sz="1700" i="1">
                                  <a:solidFill>
                                    <a:srgbClr val="323232"/>
                                  </a:solidFill>
                                  <a:latin typeface="Cambria Math" charset="0"/>
                                </a:rPr>
                                <m:t>𝑁</m:t>
                              </m:r>
                              <m:r>
                                <a:rPr lang="fr-CA" sz="1700" i="1">
                                  <a:solidFill>
                                    <a:srgbClr val="323232"/>
                                  </a:solidFill>
                                  <a:latin typeface="Cambria Math" charset="0"/>
                                </a:rPr>
                                <m:t>(0,1)</m:t>
                              </m:r>
                            </m:oMath>
                          </a14:m>
                          <a:r>
                            <a:rPr lang="fr-CA" sz="1700" dirty="0">
                              <a:solidFill>
                                <a:srgbClr val="323232"/>
                              </a:solidFill>
                              <a:latin typeface="Dagny OT" panose="020B0504020201020104" pitchFamily="34" charset="0"/>
                            </a:rPr>
                            <a:t> </a:t>
                          </a:r>
                          <a:br>
                            <a:rPr lang="fr-CA" sz="1700" dirty="0">
                              <a:solidFill>
                                <a:srgbClr val="323232"/>
                              </a:solidFill>
                              <a:latin typeface="Dagny OT" panose="020B0504020201020104" pitchFamily="34" charset="0"/>
                            </a:rPr>
                          </a:br>
                          <a:r>
                            <a:rPr lang="fr-CA" sz="1700" dirty="0">
                              <a:solidFill>
                                <a:srgbClr val="323232"/>
                              </a:solidFill>
                              <a:latin typeface="Dagny OT" panose="020B0504020201020104" pitchFamily="34" charset="0"/>
                            </a:rPr>
                            <a:t>(et </a:t>
                          </a:r>
                          <a:r>
                            <a:rPr lang="fr-CA" sz="1700" i="1" dirty="0">
                              <a:solidFill>
                                <a:srgbClr val="323232"/>
                              </a:solidFill>
                              <a:latin typeface="Dagny OT" panose="020B0504020201020104" pitchFamily="34" charset="0"/>
                            </a:rPr>
                            <a:t>vice-versa</a:t>
                          </a:r>
                          <a:r>
                            <a:rPr lang="fr-CA" sz="1700" dirty="0">
                              <a:solidFill>
                                <a:srgbClr val="323232"/>
                              </a:solidFill>
                              <a:latin typeface="Dagny OT" panose="020B0504020201020104" pitchFamily="34" charset="0"/>
                            </a:rPr>
                            <a:t>); utilisée très souvent</a:t>
                          </a:r>
                        </a:p>
                      </a:txBody>
                      <a:tcPr anchor="ctr"/>
                    </a:tc>
                    <a:extLst>
                      <a:ext uri="{0D108BD9-81ED-4DB2-BD59-A6C34878D82A}">
                        <a16:rowId xmlns:a16="http://schemas.microsoft.com/office/drawing/2014/main" val="2171147505"/>
                      </a:ext>
                    </a:extLst>
                  </a:tr>
                  <a:tr h="370840">
                    <a:tc>
                      <a:txBody>
                        <a:bodyPr/>
                        <a:lstStyle/>
                        <a:p>
                          <a:pPr algn="ctr"/>
                          <a:r>
                            <a:rPr lang="fr-CA" sz="1700" b="1" dirty="0">
                              <a:solidFill>
                                <a:srgbClr val="323232"/>
                              </a:solidFill>
                              <a:latin typeface="Dagny OT" panose="020B0504020201020104" pitchFamily="34" charset="0"/>
                            </a:rPr>
                            <a:t>de Poisson</a:t>
                          </a:r>
                          <a:br>
                            <a:rPr lang="fr-CA" sz="1700" b="1" dirty="0">
                              <a:solidFill>
                                <a:srgbClr val="323232"/>
                              </a:solidFill>
                              <a:latin typeface="Dagny OT" panose="020B0504020201020104" pitchFamily="34" charset="0"/>
                            </a:rPr>
                          </a:br>
                          <a14:m>
                            <m:oMath xmlns:m="http://schemas.openxmlformats.org/officeDocument/2006/math">
                              <m:r>
                                <a:rPr lang="fr-CA" sz="1700" b="0" i="1" smtClean="0">
                                  <a:solidFill>
                                    <a:srgbClr val="323232"/>
                                  </a:solidFill>
                                  <a:latin typeface="Cambria Math" charset="0"/>
                                </a:rPr>
                                <m:t>𝑃</m:t>
                              </m:r>
                              <m:d>
                                <m:dPr>
                                  <m:ctrlPr>
                                    <a:rPr lang="fr-CA" sz="1700" i="1">
                                      <a:solidFill>
                                        <a:srgbClr val="323232"/>
                                      </a:solidFill>
                                      <a:latin typeface="Cambria Math" panose="02040503050406030204" pitchFamily="18" charset="0"/>
                                    </a:rPr>
                                  </m:ctrlPr>
                                </m:dPr>
                                <m:e>
                                  <m:r>
                                    <a:rPr lang="fr-CA" sz="1700" i="1" smtClean="0">
                                      <a:solidFill>
                                        <a:srgbClr val="323232"/>
                                      </a:solidFill>
                                      <a:latin typeface="Cambria Math" charset="0"/>
                                      <a:ea typeface="Cambria Math" charset="0"/>
                                      <a:cs typeface="Cambria Math" charset="0"/>
                                    </a:rPr>
                                    <m:t>𝜆</m:t>
                                  </m:r>
                                </m:e>
                              </m:d>
                            </m:oMath>
                          </a14:m>
                          <a:r>
                            <a:rPr lang="fr-CA" sz="1700" dirty="0">
                              <a:solidFill>
                                <a:srgbClr val="323232"/>
                              </a:solidFill>
                              <a:latin typeface="Dagny OT" panose="020B0504020201020104" pitchFamily="34" charset="0"/>
                            </a:rPr>
                            <a:t>, </a:t>
                          </a:r>
                          <a14:m>
                            <m:oMath xmlns:m="http://schemas.openxmlformats.org/officeDocument/2006/math">
                              <m:r>
                                <a:rPr lang="fr-CA" sz="1700" i="1">
                                  <a:solidFill>
                                    <a:srgbClr val="323232"/>
                                  </a:solidFill>
                                  <a:latin typeface="Cambria Math" charset="0"/>
                                  <a:ea typeface="Cambria Math" charset="0"/>
                                  <a:cs typeface="Cambria Math" charset="0"/>
                                </a:rPr>
                                <m:t>𝜆</m:t>
                              </m:r>
                              <m:r>
                                <a:rPr lang="fr-CA" sz="1700" i="1" smtClean="0">
                                  <a:solidFill>
                                    <a:srgbClr val="323232"/>
                                  </a:solidFill>
                                  <a:latin typeface="Cambria Math" charset="0"/>
                                  <a:ea typeface="Cambria Math" charset="0"/>
                                  <a:cs typeface="Cambria Math" charset="0"/>
                                </a:rPr>
                                <m:t>≥</m:t>
                              </m:r>
                              <m:r>
                                <a:rPr lang="fr-CA" sz="1700" b="0" i="1" smtClean="0">
                                  <a:solidFill>
                                    <a:srgbClr val="323232"/>
                                  </a:solidFill>
                                  <a:latin typeface="Cambria Math" charset="0"/>
                                  <a:ea typeface="Cambria Math" charset="0"/>
                                  <a:cs typeface="Cambria Math" charset="0"/>
                                </a:rPr>
                                <m:t>0</m:t>
                              </m:r>
                            </m:oMath>
                          </a14:m>
                          <a:r>
                            <a:rPr lang="fr-CA" sz="1700" dirty="0">
                              <a:solidFill>
                                <a:srgbClr val="323232"/>
                              </a:solidFill>
                              <a:latin typeface="Dagny OT" panose="020B0504020201020104" pitchFamily="34" charset="0"/>
                            </a:rPr>
                            <a:t> </a:t>
                          </a:r>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fr-CA" sz="1700" i="1" smtClean="0">
                                        <a:solidFill>
                                          <a:srgbClr val="323232"/>
                                        </a:solidFill>
                                        <a:latin typeface="Cambria Math" panose="02040503050406030204" pitchFamily="18" charset="0"/>
                                      </a:rPr>
                                    </m:ctrlPr>
                                  </m:fPr>
                                  <m:num>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𝜆</m:t>
                                        </m:r>
                                      </m:e>
                                      <m:sup>
                                        <m:r>
                                          <a:rPr lang="fr-CA" sz="1700">
                                            <a:solidFill>
                                              <a:srgbClr val="323232"/>
                                            </a:solidFill>
                                            <a:latin typeface="Cambria Math" charset="0"/>
                                          </a:rPr>
                                          <m:t>𝑥</m:t>
                                        </m:r>
                                      </m:sup>
                                    </m:sSup>
                                  </m:num>
                                  <m:den>
                                    <m:r>
                                      <a:rPr lang="fr-CA" sz="1700">
                                        <a:solidFill>
                                          <a:srgbClr val="323232"/>
                                        </a:solidFill>
                                        <a:latin typeface="Cambria Math" charset="0"/>
                                      </a:rPr>
                                      <m:t>𝑥</m:t>
                                    </m:r>
                                    <m:r>
                                      <a:rPr lang="fr-CA" sz="1700">
                                        <a:solidFill>
                                          <a:srgbClr val="323232"/>
                                        </a:solidFill>
                                        <a:latin typeface="Cambria Math" charset="0"/>
                                      </a:rPr>
                                      <m:t>!</m:t>
                                    </m:r>
                                  </m:den>
                                </m:f>
                                <m:sSup>
                                  <m:sSupPr>
                                    <m:ctrlPr>
                                      <a:rPr lang="fr-CA" sz="1700" i="1">
                                        <a:solidFill>
                                          <a:srgbClr val="323232"/>
                                        </a:solidFill>
                                        <a:latin typeface="Cambria Math" panose="02040503050406030204" pitchFamily="18" charset="0"/>
                                      </a:rPr>
                                    </m:ctrlPr>
                                  </m:sSupPr>
                                  <m:e>
                                    <m:r>
                                      <a:rPr lang="fr-CA" sz="1700" i="1">
                                        <a:solidFill>
                                          <a:srgbClr val="323232"/>
                                        </a:solidFill>
                                        <a:latin typeface="Cambria Math" charset="0"/>
                                      </a:rPr>
                                      <m:t>ⅇ</m:t>
                                    </m:r>
                                  </m:e>
                                  <m:sup>
                                    <m:r>
                                      <a:rPr lang="fr-CA" sz="1700">
                                        <a:solidFill>
                                          <a:srgbClr val="323232"/>
                                        </a:solidFill>
                                        <a:latin typeface="Cambria Math" charset="0"/>
                                      </a:rPr>
                                      <m:t>−</m:t>
                                    </m:r>
                                    <m:r>
                                      <a:rPr lang="fr-CA" sz="1700">
                                        <a:solidFill>
                                          <a:srgbClr val="323232"/>
                                        </a:solidFill>
                                        <a:latin typeface="Cambria Math" charset="0"/>
                                      </a:rPr>
                                      <m:t>𝜆</m:t>
                                    </m:r>
                                  </m:sup>
                                </m:sSup>
                                <m:r>
                                  <a:rPr lang="fr-CA" sz="1700">
                                    <a:solidFill>
                                      <a:srgbClr val="323232"/>
                                    </a:solidFill>
                                    <a:latin typeface="Cambria Math" charset="0"/>
                                  </a:rPr>
                                  <m:t> </m:t>
                                </m:r>
                                <m:r>
                                  <a:rPr lang="fr-CA" sz="1700" b="0" i="0" smtClean="0">
                                    <a:solidFill>
                                      <a:srgbClr val="323232"/>
                                    </a:solidFill>
                                    <a:latin typeface="Cambria Math" charset="0"/>
                                  </a:rPr>
                                  <m:t> </m:t>
                                </m:r>
                                <m:r>
                                  <m:rPr>
                                    <m:nor/>
                                  </m:rPr>
                                  <a:rPr lang="fr-CA" sz="1700" b="0" i="0" smtClean="0">
                                    <a:solidFill>
                                      <a:srgbClr val="323232"/>
                                    </a:solidFill>
                                    <a:latin typeface="Cambria Math" charset="0"/>
                                  </a:rPr>
                                  <m:t>pour</m:t>
                                </m:r>
                                <m:r>
                                  <m:rPr>
                                    <m:nor/>
                                  </m:rPr>
                                  <a:rPr lang="fr-CA" sz="1700" b="0" i="0" smtClean="0">
                                    <a:solidFill>
                                      <a:srgbClr val="323232"/>
                                    </a:solidFill>
                                    <a:latin typeface="Dagny OT" panose="020B0504020201020104" pitchFamily="34" charset="0"/>
                                  </a:rPr>
                                  <m:t> </m:t>
                                </m:r>
                                <m:r>
                                  <a:rPr lang="fr-CA" sz="1700">
                                    <a:solidFill>
                                      <a:srgbClr val="323232"/>
                                    </a:solidFill>
                                    <a:latin typeface="Cambria Math" charset="0"/>
                                  </a:rPr>
                                  <m:t> </m:t>
                                </m:r>
                                <m:r>
                                  <a:rPr lang="fr-CA" sz="1700">
                                    <a:solidFill>
                                      <a:srgbClr val="323232"/>
                                    </a:solidFill>
                                    <a:latin typeface="Cambria Math" charset="0"/>
                                  </a:rPr>
                                  <m:t>𝑥</m:t>
                                </m:r>
                                <m:r>
                                  <a:rPr lang="fr-CA" sz="1700">
                                    <a:solidFill>
                                      <a:srgbClr val="323232"/>
                                    </a:solidFill>
                                    <a:latin typeface="Cambria Math" charset="0"/>
                                  </a:rPr>
                                  <m:t>=0,1,2,…</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700" i="1" smtClean="0">
                                    <a:solidFill>
                                      <a:srgbClr val="323232"/>
                                    </a:solidFill>
                                    <a:latin typeface="Cambria Math" charset="0"/>
                                    <a:ea typeface="Cambria Math" charset="0"/>
                                    <a:cs typeface="Cambria Math" charset="0"/>
                                  </a:rPr>
                                  <m:t>𝜆</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700" i="1" smtClean="0">
                                    <a:solidFill>
                                      <a:srgbClr val="323232"/>
                                    </a:solidFill>
                                    <a:latin typeface="Cambria Math" charset="0"/>
                                    <a:ea typeface="Cambria Math" charset="0"/>
                                    <a:cs typeface="Cambria Math" charset="0"/>
                                  </a:rPr>
                                  <m:t>𝜆</m:t>
                                </m:r>
                              </m:oMath>
                            </m:oMathPara>
                          </a14:m>
                          <a:endParaRPr lang="fr-CA" sz="1700" dirty="0"/>
                        </a:p>
                      </a:txBody>
                      <a:tcPr anchor="ctr"/>
                    </a:tc>
                    <a:tc>
                      <a:txBody>
                        <a:bodyPr/>
                        <a:lstStyle/>
                        <a:p>
                          <a:pPr marL="0" indent="0" algn="ctr">
                            <a:lnSpc>
                              <a:spcPct val="100000"/>
                            </a:lnSpc>
                            <a:buNone/>
                          </a:pPr>
                          <a:r>
                            <a:rPr lang="fr-CA" sz="1700" dirty="0">
                              <a:solidFill>
                                <a:srgbClr val="323232"/>
                              </a:solidFill>
                              <a:latin typeface="Dagny OT" panose="020B0504020201020104" pitchFamily="34" charset="0"/>
                            </a:rPr>
                            <a:t>Estime le nombre d’événements qui se produisent dans un intervalle de temps continu (nombre d’appels reçus dans des intervalles d’une heure)</a:t>
                          </a:r>
                        </a:p>
                      </a:txBody>
                      <a:tcPr anchor="ctr"/>
                    </a:tc>
                    <a:extLst>
                      <a:ext uri="{0D108BD9-81ED-4DB2-BD59-A6C34878D82A}">
                        <a16:rowId xmlns:a16="http://schemas.microsoft.com/office/drawing/2014/main" val="2513319155"/>
                      </a:ext>
                    </a:extLst>
                  </a:tr>
                  <a:tr h="370840">
                    <a:tc>
                      <a:txBody>
                        <a:bodyPr/>
                        <a:lstStyle/>
                        <a:p>
                          <a:pPr algn="ctr"/>
                          <a:r>
                            <a:rPr lang="fr-CA" sz="1700" b="1" dirty="0">
                              <a:solidFill>
                                <a:srgbClr val="323232"/>
                              </a:solidFill>
                              <a:latin typeface="Dagny OT" panose="020B0504020201020104" pitchFamily="34" charset="0"/>
                            </a:rPr>
                            <a:t>binomiale </a:t>
                          </a:r>
                          <a14:m>
                            <m:oMath xmlns:m="http://schemas.openxmlformats.org/officeDocument/2006/math">
                              <m:r>
                                <a:rPr lang="fr-CA" sz="1700" b="0" i="1" smtClean="0">
                                  <a:solidFill>
                                    <a:srgbClr val="323232"/>
                                  </a:solidFill>
                                  <a:latin typeface="Cambria Math" charset="0"/>
                                  <a:ea typeface="Cambria Math" charset="0"/>
                                  <a:cs typeface="Cambria Math" charset="0"/>
                                </a:rPr>
                                <m:t>ℬ</m:t>
                              </m:r>
                              <m:d>
                                <m:dPr>
                                  <m:ctrlPr>
                                    <a:rPr lang="fr-CA" sz="1700" i="1">
                                      <a:solidFill>
                                        <a:srgbClr val="323232"/>
                                      </a:solidFill>
                                      <a:latin typeface="Cambria Math" panose="02040503050406030204" pitchFamily="18" charset="0"/>
                                    </a:rPr>
                                  </m:ctrlPr>
                                </m:dPr>
                                <m:e>
                                  <m:r>
                                    <a:rPr lang="fr-CA" sz="1700" b="0" i="1" smtClean="0">
                                      <a:solidFill>
                                        <a:srgbClr val="323232"/>
                                      </a:solidFill>
                                      <a:latin typeface="Cambria Math" panose="02040503050406030204" pitchFamily="18" charset="0"/>
                                      <a:ea typeface="Cambria Math" charset="0"/>
                                      <a:cs typeface="Cambria Math" charset="0"/>
                                    </a:rPr>
                                    <m:t>𝑁</m:t>
                                  </m:r>
                                  <m:r>
                                    <a:rPr lang="fr-CA" sz="1700" b="0" i="1" smtClean="0">
                                      <a:solidFill>
                                        <a:srgbClr val="323232"/>
                                      </a:solidFill>
                                      <a:latin typeface="Cambria Math" charset="0"/>
                                      <a:ea typeface="Cambria Math" charset="0"/>
                                      <a:cs typeface="Cambria Math" charset="0"/>
                                    </a:rPr>
                                    <m:t>,</m:t>
                                  </m:r>
                                  <m:r>
                                    <a:rPr lang="fr-CA" sz="1700" b="0" i="1" smtClean="0">
                                      <a:solidFill>
                                        <a:srgbClr val="323232"/>
                                      </a:solidFill>
                                      <a:latin typeface="Cambria Math" charset="0"/>
                                      <a:ea typeface="Cambria Math" charset="0"/>
                                      <a:cs typeface="Cambria Math" charset="0"/>
                                    </a:rPr>
                                    <m:t>𝑝</m:t>
                                  </m:r>
                                </m:e>
                              </m:d>
                              <m:r>
                                <a:rPr lang="fr-CA" sz="1700" b="0" i="1" smtClean="0">
                                  <a:solidFill>
                                    <a:srgbClr val="323232"/>
                                  </a:solidFill>
                                  <a:latin typeface="Cambria Math" panose="02040503050406030204" pitchFamily="18" charset="0"/>
                                  <a:ea typeface="Cambria Math" charset="0"/>
                                  <a:cs typeface="Cambria Math" charset="0"/>
                                </a:rPr>
                                <m:t>,</m:t>
                              </m:r>
                              <m:r>
                                <a:rPr lang="fr-CA" sz="1700" b="0" i="1" smtClean="0">
                                  <a:solidFill>
                                    <a:srgbClr val="323232"/>
                                  </a:solidFill>
                                  <a:latin typeface="Cambria Math" panose="02040503050406030204" pitchFamily="18" charset="0"/>
                                </a:rPr>
                                <m:t>𝑁</m:t>
                              </m:r>
                              <m:r>
                                <a:rPr lang="fr-CA" sz="1700" b="0" i="1" smtClean="0">
                                  <a:solidFill>
                                    <a:srgbClr val="323232"/>
                                  </a:solidFill>
                                  <a:latin typeface="Cambria Math" charset="0"/>
                                  <a:ea typeface="Cambria Math" charset="0"/>
                                  <a:cs typeface="Cambria Math" charset="0"/>
                                  <a:sym typeface="Wingdings" pitchFamily="2" charset="2"/>
                                </a:rPr>
                                <m:t>∈</m:t>
                              </m:r>
                              <m:r>
                                <a:rPr lang="fr-CA" sz="1700" b="0" i="1" smtClean="0">
                                  <a:solidFill>
                                    <a:srgbClr val="323232"/>
                                  </a:solidFill>
                                  <a:latin typeface="Cambria Math" panose="02040503050406030204" pitchFamily="18" charset="0"/>
                                  <a:ea typeface="Cambria Math" panose="02040503050406030204" pitchFamily="18" charset="0"/>
                                  <a:cs typeface="Cambria Math" charset="0"/>
                                  <a:sym typeface="Wingdings" pitchFamily="2" charset="2"/>
                                </a:rPr>
                                <m:t>ℕ</m:t>
                              </m:r>
                            </m:oMath>
                          </a14:m>
                          <a:r>
                            <a:rPr lang="fr-CA" sz="1700" dirty="0">
                              <a:solidFill>
                                <a:srgbClr val="323232"/>
                              </a:solidFill>
                              <a:latin typeface="Dagny OT" panose="020B0504020201020104" pitchFamily="34" charset="0"/>
                            </a:rPr>
                            <a:t>, </a:t>
                          </a:r>
                          <a14:m>
                            <m:oMath xmlns:m="http://schemas.openxmlformats.org/officeDocument/2006/math">
                              <m:r>
                                <a:rPr lang="fr-CA" sz="1700" i="1">
                                  <a:solidFill>
                                    <a:srgbClr val="323232"/>
                                  </a:solidFill>
                                  <a:latin typeface="Cambria Math" charset="0"/>
                                  <a:ea typeface="Cambria Math" charset="0"/>
                                  <a:cs typeface="Cambria Math" charset="0"/>
                                </a:rPr>
                                <m:t>𝑝</m:t>
                              </m:r>
                              <m:r>
                                <a:rPr lang="fr-CA" sz="1700" i="1" smtClean="0">
                                  <a:solidFill>
                                    <a:srgbClr val="323232"/>
                                  </a:solidFill>
                                  <a:latin typeface="Cambria Math" panose="02040503050406030204" pitchFamily="18" charset="0"/>
                                  <a:ea typeface="Cambria Math" panose="02040503050406030204" pitchFamily="18" charset="0"/>
                                  <a:cs typeface="Cambria Math" charset="0"/>
                                </a:rPr>
                                <m:t>∈</m:t>
                              </m:r>
                              <m:r>
                                <a:rPr lang="fr-CA" sz="1700" b="0" i="1" smtClean="0">
                                  <a:solidFill>
                                    <a:srgbClr val="323232"/>
                                  </a:solidFill>
                                  <a:latin typeface="Cambria Math" panose="02040503050406030204" pitchFamily="18" charset="0"/>
                                  <a:ea typeface="Cambria Math" panose="02040503050406030204" pitchFamily="18" charset="0"/>
                                  <a:cs typeface="Cambria Math" charset="0"/>
                                </a:rPr>
                                <m:t>[0,1]</m:t>
                              </m:r>
                            </m:oMath>
                          </a14:m>
                          <a:r>
                            <a:rPr lang="fr-CA" sz="1700" dirty="0">
                              <a:solidFill>
                                <a:schemeClr val="tx2"/>
                              </a:solidFill>
                              <a:latin typeface="Dagny OT" panose="020B0504020201020104" pitchFamily="34" charset="0"/>
                            </a:rPr>
                            <a:t> </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lang="fr-CA" sz="1700" i="1" smtClean="0">
                                        <a:solidFill>
                                          <a:srgbClr val="323232"/>
                                        </a:solidFill>
                                        <a:latin typeface="Cambria Math" panose="02040503050406030204" pitchFamily="18" charset="0"/>
                                      </a:rPr>
                                    </m:ctrlPr>
                                  </m:dPr>
                                  <m:e>
                                    <m:m>
                                      <m:mPr>
                                        <m:plcHide m:val="on"/>
                                        <m:mcs>
                                          <m:mc>
                                            <m:mcPr>
                                              <m:count m:val="1"/>
                                              <m:mcJc m:val="center"/>
                                            </m:mcPr>
                                          </m:mc>
                                        </m:mcs>
                                        <m:ctrlPr>
                                          <a:rPr lang="fr-CA" sz="1700" i="1">
                                            <a:solidFill>
                                              <a:srgbClr val="323232"/>
                                            </a:solidFill>
                                            <a:latin typeface="Cambria Math" panose="02040503050406030204" pitchFamily="18" charset="0"/>
                                          </a:rPr>
                                        </m:ctrlPr>
                                      </m:mPr>
                                      <m:mr>
                                        <m:e>
                                          <m:r>
                                            <a:rPr lang="fr-CA" sz="1700">
                                              <a:solidFill>
                                                <a:srgbClr val="323232"/>
                                              </a:solidFill>
                                              <a:latin typeface="Cambria Math" charset="0"/>
                                            </a:rPr>
                                            <m:t>𝑁</m:t>
                                          </m:r>
                                        </m:e>
                                      </m:mr>
                                      <m:mr>
                                        <m:e>
                                          <m:r>
                                            <a:rPr lang="fr-CA" sz="1700" b="0" i="1" smtClean="0">
                                              <a:solidFill>
                                                <a:srgbClr val="323232"/>
                                              </a:solidFill>
                                              <a:latin typeface="Cambria Math" panose="02040503050406030204" pitchFamily="18" charset="0"/>
                                            </a:rPr>
                                            <m:t>𝑥</m:t>
                                          </m:r>
                                        </m:e>
                                      </m:mr>
                                    </m:m>
                                  </m:e>
                                </m:d>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𝑝</m:t>
                                    </m:r>
                                  </m:e>
                                  <m:sup>
                                    <m:r>
                                      <a:rPr lang="fr-CA" sz="1700" b="0" i="1" smtClean="0">
                                        <a:solidFill>
                                          <a:srgbClr val="323232"/>
                                        </a:solidFill>
                                        <a:latin typeface="Cambria Math" panose="02040503050406030204" pitchFamily="18" charset="0"/>
                                      </a:rPr>
                                      <m:t>𝑥</m:t>
                                    </m:r>
                                  </m:sup>
                                </m:sSup>
                                <m:sSup>
                                  <m:sSupPr>
                                    <m:ctrlPr>
                                      <a:rPr lang="fr-CA" sz="1700" i="1">
                                        <a:solidFill>
                                          <a:srgbClr val="323232"/>
                                        </a:solidFill>
                                        <a:latin typeface="Cambria Math" panose="02040503050406030204" pitchFamily="18" charset="0"/>
                                      </a:rPr>
                                    </m:ctrlPr>
                                  </m:sSupPr>
                                  <m:e>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1−</m:t>
                                        </m:r>
                                        <m:r>
                                          <a:rPr lang="fr-CA" sz="1700">
                                            <a:solidFill>
                                              <a:srgbClr val="323232"/>
                                            </a:solidFill>
                                            <a:latin typeface="Cambria Math" charset="0"/>
                                          </a:rPr>
                                          <m:t>𝑝</m:t>
                                        </m:r>
                                      </m:e>
                                    </m:d>
                                  </m:e>
                                  <m:sup>
                                    <m:r>
                                      <a:rPr lang="fr-CA" sz="1700">
                                        <a:solidFill>
                                          <a:srgbClr val="323232"/>
                                        </a:solidFill>
                                        <a:latin typeface="Cambria Math" charset="0"/>
                                      </a:rPr>
                                      <m:t>𝑁</m:t>
                                    </m:r>
                                    <m:r>
                                      <a:rPr lang="fr-CA" sz="1700">
                                        <a:solidFill>
                                          <a:srgbClr val="323232"/>
                                        </a:solidFill>
                                        <a:latin typeface="Cambria Math" charset="0"/>
                                      </a:rPr>
                                      <m:t>−</m:t>
                                    </m:r>
                                    <m:r>
                                      <a:rPr lang="fr-CA" sz="1700" b="0" i="1" smtClean="0">
                                        <a:solidFill>
                                          <a:srgbClr val="323232"/>
                                        </a:solidFill>
                                        <a:latin typeface="Cambria Math" panose="02040503050406030204" pitchFamily="18" charset="0"/>
                                      </a:rPr>
                                      <m:t>𝑥</m:t>
                                    </m:r>
                                  </m:sup>
                                </m:sSup>
                                <m:r>
                                  <m:rPr>
                                    <m:nor/>
                                  </m:rPr>
                                  <a:rPr lang="fr-CA" sz="1700" b="0" i="0" smtClean="0">
                                    <a:solidFill>
                                      <a:srgbClr val="323232"/>
                                    </a:solidFill>
                                    <a:latin typeface="Dagny OT" panose="020B0504020201020104" pitchFamily="34" charset="0"/>
                                  </a:rPr>
                                  <m:t> </m:t>
                                </m:r>
                              </m:oMath>
                              <m:oMath xmlns:m="http://schemas.openxmlformats.org/officeDocument/2006/math">
                                <m:r>
                                  <m:rPr>
                                    <m:nor/>
                                  </m:rPr>
                                  <a:rPr lang="fr-CA" sz="1700" b="0" i="0">
                                    <a:solidFill>
                                      <a:srgbClr val="323232"/>
                                    </a:solidFill>
                                    <a:latin typeface="Cambria Math" panose="02040503050406030204" pitchFamily="18" charset="0"/>
                                  </a:rPr>
                                  <m:t>p</m:t>
                                </m:r>
                                <m:r>
                                  <m:rPr>
                                    <m:nor/>
                                  </m:rPr>
                                  <a:rPr lang="fr-CA" sz="1700" b="0" i="0" smtClean="0">
                                    <a:solidFill>
                                      <a:srgbClr val="323232"/>
                                    </a:solidFill>
                                    <a:latin typeface="Cambria Math" panose="02040503050406030204" pitchFamily="18" charset="0"/>
                                  </a:rPr>
                                  <m:t>our</m:t>
                                </m:r>
                                <m:r>
                                  <m:rPr>
                                    <m:nor/>
                                  </m:rPr>
                                  <a:rPr lang="fr-CA" sz="1700" b="0" i="0" smtClean="0">
                                    <a:solidFill>
                                      <a:srgbClr val="323232"/>
                                    </a:solidFill>
                                    <a:latin typeface="Dagny OT" panose="020B0504020201020104" pitchFamily="34" charset="0"/>
                                  </a:rPr>
                                  <m:t> </m:t>
                                </m:r>
                                <m:r>
                                  <a:rPr lang="fr-CA" sz="1700">
                                    <a:solidFill>
                                      <a:srgbClr val="323232"/>
                                    </a:solidFill>
                                    <a:latin typeface="Cambria Math" charset="0"/>
                                  </a:rPr>
                                  <m:t> </m:t>
                                </m:r>
                                <m:r>
                                  <a:rPr lang="fr-CA" sz="1700">
                                    <a:solidFill>
                                      <a:srgbClr val="323232"/>
                                    </a:solidFill>
                                    <a:latin typeface="Cambria Math" charset="0"/>
                                  </a:rPr>
                                  <m:t>𝑥</m:t>
                                </m:r>
                                <m:r>
                                  <a:rPr lang="fr-CA" sz="1700">
                                    <a:solidFill>
                                      <a:srgbClr val="323232"/>
                                    </a:solidFill>
                                    <a:latin typeface="Cambria Math" charset="0"/>
                                  </a:rPr>
                                  <m:t>=0,1,…,</m:t>
                                </m:r>
                                <m:r>
                                  <a:rPr lang="fr-CA" sz="1700" b="0" i="1" smtClean="0">
                                    <a:solidFill>
                                      <a:srgbClr val="323232"/>
                                    </a:solidFill>
                                    <a:latin typeface="Cambria Math" panose="02040503050406030204" pitchFamily="18" charset="0"/>
                                  </a:rPr>
                                  <m:t>𝑁</m:t>
                                </m:r>
                              </m:oMath>
                            </m:oMathPara>
                          </a14:m>
                          <a:endParaRPr lang="fr-CA" sz="1700"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CA" sz="1700" b="0" i="1" smtClean="0">
                                    <a:solidFill>
                                      <a:srgbClr val="323232"/>
                                    </a:solidFill>
                                    <a:latin typeface="Cambria Math" panose="02040503050406030204" pitchFamily="18" charset="0"/>
                                  </a:rPr>
                                  <m:t>𝑁𝑝</m:t>
                                </m:r>
                              </m:oMath>
                            </m:oMathPara>
                          </a14:m>
                          <a:endParaRPr lang="fr-CA" sz="17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fr-CA" sz="1700" b="0" i="1" smtClean="0">
                                    <a:solidFill>
                                      <a:srgbClr val="323232"/>
                                    </a:solidFill>
                                    <a:latin typeface="Cambria Math" panose="02040503050406030204" pitchFamily="18" charset="0"/>
                                  </a:rPr>
                                  <m:t>𝑁𝑝</m:t>
                                </m:r>
                                <m:r>
                                  <a:rPr lang="fr-CA" sz="1700" b="0" i="1" smtClean="0">
                                    <a:solidFill>
                                      <a:srgbClr val="323232"/>
                                    </a:solidFill>
                                    <a:latin typeface="Cambria Math" panose="02040503050406030204" pitchFamily="18" charset="0"/>
                                  </a:rPr>
                                  <m:t>(1−</m:t>
                                </m:r>
                                <m:r>
                                  <a:rPr lang="fr-CA" sz="1700" b="0" i="1" smtClean="0">
                                    <a:solidFill>
                                      <a:srgbClr val="323232"/>
                                    </a:solidFill>
                                    <a:latin typeface="Cambria Math" panose="02040503050406030204" pitchFamily="18" charset="0"/>
                                  </a:rPr>
                                  <m:t>𝑝</m:t>
                                </m:r>
                                <m:r>
                                  <a:rPr lang="fr-CA" sz="1700" b="0" i="1" smtClean="0">
                                    <a:solidFill>
                                      <a:srgbClr val="323232"/>
                                    </a:solidFill>
                                    <a:latin typeface="Cambria Math" panose="02040503050406030204" pitchFamily="18" charset="0"/>
                                  </a:rPr>
                                  <m:t>)</m:t>
                                </m:r>
                              </m:oMath>
                            </m:oMathPara>
                          </a14:m>
                          <a:endParaRPr lang="fr-CA" sz="1700" dirty="0"/>
                        </a:p>
                      </a:txBody>
                      <a:tcPr anchor="ctr"/>
                    </a:tc>
                    <a:tc>
                      <a:txBody>
                        <a:bodyPr/>
                        <a:lstStyle/>
                        <a:p>
                          <a:pPr algn="ctr"/>
                          <a:r>
                            <a:rPr lang="fr-CA" sz="1700" dirty="0">
                              <a:solidFill>
                                <a:srgbClr val="323232"/>
                              </a:solidFill>
                              <a:latin typeface="Dagny OT" panose="020B0504020201020104" pitchFamily="34" charset="0"/>
                            </a:rPr>
                            <a:t>Décrit la probabilité exacte de </a:t>
                          </a:r>
                          <a14:m>
                            <m:oMath xmlns:m="http://schemas.openxmlformats.org/officeDocument/2006/math">
                              <m:r>
                                <a:rPr lang="fr-CA" sz="1700" i="1" dirty="0" smtClean="0">
                                  <a:solidFill>
                                    <a:srgbClr val="323232"/>
                                  </a:solidFill>
                                  <a:latin typeface="Cambria Math" panose="02040503050406030204" pitchFamily="18" charset="0"/>
                                </a:rPr>
                                <m:t>𝑥</m:t>
                              </m:r>
                            </m:oMath>
                          </a14:m>
                          <a:r>
                            <a:rPr lang="fr-CA" sz="1700" dirty="0">
                              <a:solidFill>
                                <a:srgbClr val="323232"/>
                              </a:solidFill>
                              <a:latin typeface="Dagny OT" panose="020B0504020201020104" pitchFamily="34" charset="0"/>
                            </a:rPr>
                            <a:t> succès dans </a:t>
                          </a:r>
                          <a14:m>
                            <m:oMath xmlns:m="http://schemas.openxmlformats.org/officeDocument/2006/math">
                              <m:r>
                                <a:rPr lang="fr-CA" sz="1700" i="1" dirty="0" smtClean="0">
                                  <a:solidFill>
                                    <a:srgbClr val="323232"/>
                                  </a:solidFill>
                                  <a:latin typeface="Cambria Math" panose="02040503050406030204" pitchFamily="18" charset="0"/>
                                </a:rPr>
                                <m:t>𝑁</m:t>
                              </m:r>
                            </m:oMath>
                          </a14:m>
                          <a:r>
                            <a:rPr lang="fr-CA" sz="1700" dirty="0"/>
                            <a:t> </a:t>
                          </a:r>
                          <a:r>
                            <a:rPr lang="fr-CA" sz="1700" dirty="0">
                              <a:solidFill>
                                <a:srgbClr val="323232"/>
                              </a:solidFill>
                              <a:latin typeface="Dagny OT" panose="020B0504020201020104" pitchFamily="34" charset="0"/>
                            </a:rPr>
                            <a:t>essais indépendants si la probabilité de succès d’un seul essai est </a:t>
                          </a:r>
                          <a14:m>
                            <m:oMath xmlns:m="http://schemas.openxmlformats.org/officeDocument/2006/math">
                              <m:r>
                                <a:rPr lang="fr-CA" sz="1700" i="1" dirty="0" smtClean="0">
                                  <a:solidFill>
                                    <a:srgbClr val="323232"/>
                                  </a:solidFill>
                                  <a:latin typeface="Cambria Math" panose="02040503050406030204" pitchFamily="18" charset="0"/>
                                </a:rPr>
                                <m:t>𝑝</m:t>
                              </m:r>
                            </m:oMath>
                          </a14:m>
                          <a:r>
                            <a:rPr lang="fr-CA" sz="1700" dirty="0">
                              <a:solidFill>
                                <a:srgbClr val="323232"/>
                              </a:solidFill>
                              <a:latin typeface="Dagny OT" panose="020B0504020201020104" pitchFamily="34" charset="77"/>
                            </a:rPr>
                            <a:t> (</a:t>
                          </a:r>
                          <a:r>
                            <a:rPr lang="fr-CA" sz="1700" dirty="0">
                              <a:solidFill>
                                <a:srgbClr val="323232"/>
                              </a:solidFill>
                              <a:latin typeface="Dagny OT" panose="020B0504020201020104" pitchFamily="34" charset="0"/>
                            </a:rPr>
                            <a:t>nombre de faces dans </a:t>
                          </a:r>
                          <a14:m>
                            <m:oMath xmlns:m="http://schemas.openxmlformats.org/officeDocument/2006/math">
                              <m:r>
                                <a:rPr lang="fr-CA" sz="1700" i="1" dirty="0" smtClean="0">
                                  <a:solidFill>
                                    <a:srgbClr val="323232"/>
                                  </a:solidFill>
                                  <a:latin typeface="Cambria Math" panose="02040503050406030204" pitchFamily="18" charset="0"/>
                                </a:rPr>
                                <m:t>𝑁</m:t>
                              </m:r>
                            </m:oMath>
                          </a14:m>
                          <a:r>
                            <a:rPr lang="fr-CA" sz="1700" dirty="0">
                              <a:solidFill>
                                <a:srgbClr val="323232"/>
                              </a:solidFill>
                              <a:latin typeface="Dagny OT" panose="020B0504020201020104" pitchFamily="34" charset="0"/>
                            </a:rPr>
                            <a:t> tirages à pile ou face) </a:t>
                          </a:r>
                        </a:p>
                      </a:txBody>
                      <a:tcPr anchor="ctr"/>
                    </a:tc>
                    <a:extLst>
                      <a:ext uri="{0D108BD9-81ED-4DB2-BD59-A6C34878D82A}">
                        <a16:rowId xmlns:a16="http://schemas.microsoft.com/office/drawing/2014/main" val="2069683833"/>
                      </a:ext>
                    </a:extLst>
                  </a:tr>
                  <a:tr h="370840">
                    <a:tc>
                      <a:txBody>
                        <a:bodyPr/>
                        <a:lstStyle/>
                        <a:p>
                          <a:pPr algn="ctr"/>
                          <a:r>
                            <a:rPr lang="fr-CA" sz="1700" b="1" dirty="0">
                              <a:solidFill>
                                <a:srgbClr val="323232"/>
                              </a:solidFill>
                              <a:latin typeface="Dagny OT" panose="020B0504020201020104" pitchFamily="34" charset="0"/>
                            </a:rPr>
                            <a:t>log-normale </a:t>
                          </a:r>
                          <a14:m>
                            <m:oMath xmlns:m="http://schemas.openxmlformats.org/officeDocument/2006/math">
                              <m:r>
                                <a:rPr lang="fr-CA" sz="1700">
                                  <a:solidFill>
                                    <a:srgbClr val="323232"/>
                                  </a:solidFill>
                                  <a:latin typeface="Cambria Math" charset="0"/>
                                </a:rPr>
                                <m:t>𝛬</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smtClean="0">
                                      <a:solidFill>
                                        <a:srgbClr val="323232"/>
                                      </a:solidFill>
                                      <a:latin typeface="Cambria Math" charset="0"/>
                                    </a:rPr>
                                    <m:t>,</m:t>
                                  </m:r>
                                  <m:sSup>
                                    <m:sSupPr>
                                      <m:ctrlPr>
                                        <a:rPr lang="fr-CA" sz="1700" i="1" smtClean="0">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b="0" i="1" smtClean="0">
                                          <a:solidFill>
                                            <a:srgbClr val="323232"/>
                                          </a:solidFill>
                                          <a:latin typeface="Cambria Math" charset="0"/>
                                        </a:rPr>
                                        <m:t>2</m:t>
                                      </m:r>
                                    </m:sup>
                                  </m:sSup>
                                </m:e>
                              </m:d>
                            </m:oMath>
                          </a14:m>
                          <a:endParaRPr lang="fr-CA" sz="1700" b="1" dirty="0">
                            <a:solidFill>
                              <a:srgbClr val="323232"/>
                            </a:solidFill>
                            <a:latin typeface="Dagny OT" panose="020B0504020201020104" pitchFamily="34" charset="0"/>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ctrlPr>
                                      <a:rPr lang="fr-CA" sz="1700" i="1" smtClean="0">
                                        <a:solidFill>
                                          <a:srgbClr val="323232"/>
                                        </a:solidFill>
                                        <a:latin typeface="Cambria Math" panose="02040503050406030204" pitchFamily="18" charset="0"/>
                                      </a:rPr>
                                    </m:ctrlPr>
                                  </m:fPr>
                                  <m:num>
                                    <m:r>
                                      <a:rPr lang="fr-CA" sz="1700" smtClean="0">
                                        <a:solidFill>
                                          <a:srgbClr val="323232"/>
                                        </a:solidFill>
                                        <a:latin typeface="Cambria Math" charset="0"/>
                                      </a:rPr>
                                      <m:t>1</m:t>
                                    </m:r>
                                  </m:num>
                                  <m:den>
                                    <m:r>
                                      <a:rPr lang="fr-CA" sz="1700" b="0" i="1" smtClean="0">
                                        <a:solidFill>
                                          <a:srgbClr val="323232"/>
                                        </a:solidFill>
                                        <a:latin typeface="Cambria Math" panose="02040503050406030204" pitchFamily="18" charset="0"/>
                                      </a:rPr>
                                      <m:t>𝑥</m:t>
                                    </m:r>
                                    <m:r>
                                      <a:rPr lang="fr-CA" sz="1700" smtClean="0">
                                        <a:solidFill>
                                          <a:srgbClr val="323232"/>
                                        </a:solidFill>
                                        <a:latin typeface="Cambria Math" charset="0"/>
                                      </a:rPr>
                                      <m:t>𝜎</m:t>
                                    </m:r>
                                    <m:rad>
                                      <m:radPr>
                                        <m:degHide m:val="on"/>
                                        <m:ctrlPr>
                                          <a:rPr lang="fr-CA" sz="1700" i="1" smtClean="0">
                                            <a:solidFill>
                                              <a:srgbClr val="323232"/>
                                            </a:solidFill>
                                            <a:latin typeface="Cambria Math" panose="02040503050406030204" pitchFamily="18" charset="0"/>
                                          </a:rPr>
                                        </m:ctrlPr>
                                      </m:radPr>
                                      <m:deg/>
                                      <m:e>
                                        <m:r>
                                          <a:rPr lang="fr-CA" sz="1700" smtClean="0">
                                            <a:solidFill>
                                              <a:srgbClr val="323232"/>
                                            </a:solidFill>
                                            <a:latin typeface="Cambria Math" charset="0"/>
                                          </a:rPr>
                                          <m:t>2</m:t>
                                        </m:r>
                                        <m:r>
                                          <a:rPr lang="fr-CA" sz="1700" smtClean="0">
                                            <a:solidFill>
                                              <a:srgbClr val="323232"/>
                                            </a:solidFill>
                                            <a:latin typeface="Cambria Math" charset="0"/>
                                          </a:rPr>
                                          <m:t>𝜋</m:t>
                                        </m:r>
                                      </m:e>
                                    </m:rad>
                                  </m:den>
                                </m:f>
                                <m:sSup>
                                  <m:sSupPr>
                                    <m:ctrlPr>
                                      <a:rPr lang="fr-CA" sz="1700" i="1" smtClean="0">
                                        <a:solidFill>
                                          <a:srgbClr val="323232"/>
                                        </a:solidFill>
                                        <a:latin typeface="Cambria Math" panose="02040503050406030204" pitchFamily="18" charset="0"/>
                                      </a:rPr>
                                    </m:ctrlPr>
                                  </m:sSupPr>
                                  <m:e>
                                    <m:r>
                                      <a:rPr lang="fr-CA" sz="1700" smtClean="0">
                                        <a:solidFill>
                                          <a:srgbClr val="323232"/>
                                        </a:solidFill>
                                        <a:latin typeface="Cambria Math" charset="0"/>
                                      </a:rPr>
                                      <m:t>𝑒</m:t>
                                    </m:r>
                                  </m:e>
                                  <m:sup>
                                    <m:r>
                                      <a:rPr lang="fr-CA" sz="1700" smtClean="0">
                                        <a:solidFill>
                                          <a:srgbClr val="323232"/>
                                        </a:solidFill>
                                        <a:latin typeface="Cambria Math" charset="0"/>
                                      </a:rPr>
                                      <m:t>−</m:t>
                                    </m:r>
                                    <m:f>
                                      <m:fPr>
                                        <m:ctrlPr>
                                          <a:rPr lang="fr-CA" sz="1700" i="1" smtClean="0">
                                            <a:solidFill>
                                              <a:srgbClr val="323232"/>
                                            </a:solidFill>
                                            <a:latin typeface="Cambria Math" panose="02040503050406030204" pitchFamily="18" charset="0"/>
                                          </a:rPr>
                                        </m:ctrlPr>
                                      </m:fPr>
                                      <m:num>
                                        <m:r>
                                          <a:rPr lang="fr-CA" sz="1700" smtClean="0">
                                            <a:solidFill>
                                              <a:srgbClr val="323232"/>
                                            </a:solidFill>
                                            <a:latin typeface="Cambria Math" charset="0"/>
                                          </a:rPr>
                                          <m:t>1</m:t>
                                        </m:r>
                                      </m:num>
                                      <m:den>
                                        <m:r>
                                          <a:rPr lang="fr-CA" sz="1700" smtClean="0">
                                            <a:solidFill>
                                              <a:srgbClr val="323232"/>
                                            </a:solidFill>
                                            <a:latin typeface="Cambria Math" charset="0"/>
                                          </a:rPr>
                                          <m:t>2</m:t>
                                        </m:r>
                                      </m:den>
                                    </m:f>
                                    <m:r>
                                      <a:rPr lang="fr-CA" sz="1700" smtClean="0">
                                        <a:solidFill>
                                          <a:srgbClr val="323232"/>
                                        </a:solidFill>
                                        <a:latin typeface="Cambria Math" charset="0"/>
                                      </a:rPr>
                                      <m:t> </m:t>
                                    </m:r>
                                    <m:sSup>
                                      <m:sSupPr>
                                        <m:ctrlPr>
                                          <a:rPr lang="fr-CA" sz="1700" i="1" smtClean="0">
                                            <a:solidFill>
                                              <a:srgbClr val="323232"/>
                                            </a:solidFill>
                                            <a:latin typeface="Cambria Math" panose="02040503050406030204" pitchFamily="18" charset="0"/>
                                          </a:rPr>
                                        </m:ctrlPr>
                                      </m:sSupPr>
                                      <m:e>
                                        <m:d>
                                          <m:dPr>
                                            <m:ctrlPr>
                                              <a:rPr lang="fr-CA" sz="1700" i="1" smtClean="0">
                                                <a:solidFill>
                                                  <a:srgbClr val="323232"/>
                                                </a:solidFill>
                                                <a:latin typeface="Cambria Math" panose="02040503050406030204" pitchFamily="18" charset="0"/>
                                              </a:rPr>
                                            </m:ctrlPr>
                                          </m:dPr>
                                          <m:e>
                                            <m:f>
                                              <m:fPr>
                                                <m:ctrlPr>
                                                  <a:rPr lang="fr-CA" sz="1700" i="1">
                                                    <a:solidFill>
                                                      <a:srgbClr val="323232"/>
                                                    </a:solidFill>
                                                    <a:latin typeface="Cambria Math" panose="02040503050406030204" pitchFamily="18" charset="0"/>
                                                  </a:rPr>
                                                </m:ctrlPr>
                                              </m:fPr>
                                              <m:num>
                                                <m:r>
                                                  <m:rPr>
                                                    <m:sty m:val="p"/>
                                                  </m:rPr>
                                                  <a:rPr lang="fr-CA" sz="1700" b="0" i="0" smtClean="0">
                                                    <a:solidFill>
                                                      <a:srgbClr val="323232"/>
                                                    </a:solidFill>
                                                    <a:latin typeface="Cambria Math" panose="02040503050406030204" pitchFamily="18" charset="0"/>
                                                  </a:rPr>
                                                  <m:t>ln</m:t>
                                                </m:r>
                                                <m:r>
                                                  <a:rPr lang="fr-CA" sz="1700" b="0" i="0" smtClean="0">
                                                    <a:solidFill>
                                                      <a:srgbClr val="323232"/>
                                                    </a:solidFill>
                                                    <a:latin typeface="Cambria Math" panose="02040503050406030204" pitchFamily="18" charset="0"/>
                                                  </a:rPr>
                                                  <m:t> </m:t>
                                                </m:r>
                                                <m:r>
                                                  <a:rPr lang="fr-CA" sz="1700">
                                                    <a:solidFill>
                                                      <a:srgbClr val="323232"/>
                                                    </a:solidFill>
                                                    <a:latin typeface="Cambria Math" charset="0"/>
                                                  </a:rPr>
                                                  <m:t>𝑥</m:t>
                                                </m:r>
                                                <m:r>
                                                  <a:rPr lang="fr-CA" sz="1700">
                                                    <a:solidFill>
                                                      <a:srgbClr val="323232"/>
                                                    </a:solidFill>
                                                    <a:latin typeface="Cambria Math" charset="0"/>
                                                  </a:rPr>
                                                  <m:t>−</m:t>
                                                </m:r>
                                                <m:r>
                                                  <a:rPr lang="fr-CA" sz="1700">
                                                    <a:solidFill>
                                                      <a:srgbClr val="323232"/>
                                                    </a:solidFill>
                                                    <a:latin typeface="Cambria Math" charset="0"/>
                                                  </a:rPr>
                                                  <m:t>𝜇</m:t>
                                                </m:r>
                                              </m:num>
                                              <m:den>
                                                <m:r>
                                                  <a:rPr lang="fr-CA" sz="1700">
                                                    <a:solidFill>
                                                      <a:srgbClr val="323232"/>
                                                    </a:solidFill>
                                                    <a:latin typeface="Cambria Math" charset="0"/>
                                                  </a:rPr>
                                                  <m:t>𝜎</m:t>
                                                </m:r>
                                              </m:den>
                                            </m:f>
                                          </m:e>
                                        </m:d>
                                      </m:e>
                                      <m:sup>
                                        <m:r>
                                          <a:rPr lang="fr-CA" sz="1700" b="0" i="1" smtClean="0">
                                            <a:solidFill>
                                              <a:srgbClr val="323232"/>
                                            </a:solidFill>
                                            <a:latin typeface="Cambria Math" charset="0"/>
                                          </a:rPr>
                                          <m:t>2</m:t>
                                        </m:r>
                                      </m:sup>
                                    </m:sSup>
                                  </m:sup>
                                </m:sSup>
                                <m:r>
                                  <a:rPr lang="fr-CA" sz="1700" b="0" i="1" smtClean="0">
                                    <a:solidFill>
                                      <a:srgbClr val="323232"/>
                                    </a:solidFill>
                                    <a:latin typeface="Cambria Math" charset="0"/>
                                  </a:rPr>
                                  <m:t> </m:t>
                                </m:r>
                                <m:r>
                                  <a:rPr lang="fr-CA" sz="1700" smtClean="0">
                                    <a:solidFill>
                                      <a:srgbClr val="323232"/>
                                    </a:solidFill>
                                    <a:latin typeface="Cambria Math" charset="0"/>
                                  </a:rPr>
                                  <m:t> </m:t>
                                </m:r>
                              </m:oMath>
                              <m:oMath xmlns:m="http://schemas.openxmlformats.org/officeDocument/2006/math">
                                <m:r>
                                  <m:rPr>
                                    <m:nor/>
                                  </m:rPr>
                                  <a:rPr lang="fr-CA" sz="1700" i="0" smtClean="0">
                                    <a:solidFill>
                                      <a:srgbClr val="323232"/>
                                    </a:solidFill>
                                    <a:latin typeface="Cambria Math" panose="02040503050406030204" pitchFamily="18" charset="0"/>
                                  </a:rPr>
                                  <m:t>p</m:t>
                                </m:r>
                                <m:r>
                                  <m:rPr>
                                    <m:nor/>
                                  </m:rPr>
                                  <a:rPr lang="fr-CA" sz="1700" b="0" i="0" smtClean="0">
                                    <a:solidFill>
                                      <a:srgbClr val="323232"/>
                                    </a:solidFill>
                                    <a:latin typeface="Cambria Math" panose="02040503050406030204" pitchFamily="18" charset="0"/>
                                  </a:rPr>
                                  <m:t>our</m:t>
                                </m:r>
                                <m:r>
                                  <m:rPr>
                                    <m:nor/>
                                  </m:rPr>
                                  <a:rPr lang="fr-CA" sz="1700" b="0" i="0" smtClean="0">
                                    <a:solidFill>
                                      <a:srgbClr val="323232"/>
                                    </a:solidFill>
                                    <a:latin typeface="Dagny OT" panose="020B0504020201020104" pitchFamily="34" charset="0"/>
                                  </a:rPr>
                                  <m:t> </m:t>
                                </m:r>
                                <m:r>
                                  <a:rPr lang="fr-CA" sz="1700" b="0" i="0" smtClean="0">
                                    <a:solidFill>
                                      <a:srgbClr val="323232"/>
                                    </a:solidFill>
                                    <a:latin typeface="Cambria Math" charset="0"/>
                                  </a:rPr>
                                  <m:t> </m:t>
                                </m:r>
                                <m:r>
                                  <a:rPr lang="fr-CA" sz="1700" b="0" i="1" smtClean="0">
                                    <a:solidFill>
                                      <a:srgbClr val="323232"/>
                                    </a:solidFill>
                                    <a:latin typeface="Cambria Math" charset="0"/>
                                    <a:sym typeface="Wingdings" pitchFamily="2" charset="2"/>
                                  </a:rPr>
                                  <m:t>𝑥</m:t>
                                </m:r>
                                <m:r>
                                  <a:rPr lang="fr-CA" sz="1700" b="0" i="1" smtClean="0">
                                    <a:solidFill>
                                      <a:srgbClr val="323232"/>
                                    </a:solidFill>
                                    <a:latin typeface="Cambria Math" panose="02040503050406030204" pitchFamily="18" charset="0"/>
                                    <a:ea typeface="Cambria Math" charset="0"/>
                                    <a:cs typeface="Cambria Math" charset="0"/>
                                    <a:sym typeface="Wingdings" pitchFamily="2" charset="2"/>
                                  </a:rPr>
                                  <m:t>&gt;0</m:t>
                                </m:r>
                              </m:oMath>
                            </m:oMathPara>
                          </a14:m>
                          <a:endParaRPr lang="fr-CA" sz="1700" dirty="0"/>
                        </a:p>
                      </a:txBody>
                      <a:tcPr anchor="ctr"/>
                    </a:tc>
                    <a:tc>
                      <a:txBody>
                        <a:bodyPr/>
                        <a:lstStyle/>
                        <a:p>
                          <a:pPr algn="ctr"/>
                          <a14:m>
                            <m:oMath xmlns:m="http://schemas.openxmlformats.org/officeDocument/2006/math">
                              <m:sSup>
                                <m:sSupPr>
                                  <m:ctrlPr>
                                    <a:rPr lang="fr-CA" sz="1700" i="1" smtClean="0">
                                      <a:solidFill>
                                        <a:srgbClr val="323232"/>
                                      </a:solidFill>
                                      <a:latin typeface="Cambria Math" panose="02040503050406030204" pitchFamily="18" charset="0"/>
                                      <a:ea typeface="Cambria Math"/>
                                    </a:rPr>
                                  </m:ctrlPr>
                                </m:sSupPr>
                                <m:e>
                                  <m:r>
                                    <a:rPr lang="fr-CA" sz="1700" i="1">
                                      <a:solidFill>
                                        <a:srgbClr val="323232"/>
                                      </a:solidFill>
                                      <a:latin typeface="Cambria Math"/>
                                      <a:ea typeface="Cambria Math"/>
                                    </a:rPr>
                                    <m:t>𝑒</m:t>
                                  </m:r>
                                </m:e>
                                <m:sup>
                                  <m:r>
                                    <a:rPr lang="fr-CA" sz="1700" i="1">
                                      <a:solidFill>
                                        <a:srgbClr val="323232"/>
                                      </a:solidFill>
                                      <a:latin typeface="Cambria Math"/>
                                      <a:ea typeface="Cambria Math"/>
                                    </a:rPr>
                                    <m:t>(</m:t>
                                  </m:r>
                                  <m:r>
                                    <a:rPr lang="fr-CA" sz="1700" i="1">
                                      <a:solidFill>
                                        <a:srgbClr val="323232"/>
                                      </a:solidFill>
                                      <a:latin typeface="Cambria Math"/>
                                      <a:ea typeface="Cambria Math"/>
                                    </a:rPr>
                                    <m:t>𝜇</m:t>
                                  </m:r>
                                  <m:r>
                                    <a:rPr lang="fr-CA" sz="1700" i="1">
                                      <a:solidFill>
                                        <a:srgbClr val="323232"/>
                                      </a:solidFill>
                                      <a:latin typeface="Cambria Math"/>
                                      <a:ea typeface="Cambria Math"/>
                                    </a:rPr>
                                    <m:t>+</m:t>
                                  </m:r>
                                  <m:sSup>
                                    <m:sSupPr>
                                      <m:ctrlPr>
                                        <a:rPr lang="fr-CA" sz="1700" i="1">
                                          <a:solidFill>
                                            <a:srgbClr val="323232"/>
                                          </a:solidFill>
                                          <a:latin typeface="Cambria Math" panose="02040503050406030204" pitchFamily="18" charset="0"/>
                                          <a:ea typeface="Cambria Math"/>
                                        </a:rPr>
                                      </m:ctrlPr>
                                    </m:sSupPr>
                                    <m:e>
                                      <m:r>
                                        <m:rPr>
                                          <m:sty m:val="p"/>
                                        </m:rPr>
                                        <a:rPr lang="fr-CA" sz="1700">
                                          <a:solidFill>
                                            <a:srgbClr val="323232"/>
                                          </a:solidFill>
                                          <a:latin typeface="Cambria Math"/>
                                          <a:ea typeface="Cambria Math"/>
                                        </a:rPr>
                                        <m:t>σ</m:t>
                                      </m:r>
                                    </m:e>
                                    <m:sup>
                                      <m:r>
                                        <a:rPr lang="fr-CA" sz="1700" i="1">
                                          <a:solidFill>
                                            <a:srgbClr val="323232"/>
                                          </a:solidFill>
                                          <a:latin typeface="Cambria Math"/>
                                          <a:ea typeface="Cambria Math"/>
                                        </a:rPr>
                                        <m:t>2</m:t>
                                      </m:r>
                                    </m:sup>
                                  </m:sSup>
                                  <m:r>
                                    <a:rPr lang="fr-CA" sz="1700" b="0" i="1" smtClean="0">
                                      <a:solidFill>
                                        <a:srgbClr val="323232"/>
                                      </a:solidFill>
                                      <a:latin typeface="Cambria Math" panose="02040503050406030204" pitchFamily="18" charset="0"/>
                                      <a:ea typeface="Cambria Math"/>
                                    </a:rPr>
                                    <m:t>/2</m:t>
                                  </m:r>
                                  <m:r>
                                    <a:rPr lang="fr-CA" sz="1700" i="1">
                                      <a:solidFill>
                                        <a:srgbClr val="323232"/>
                                      </a:solidFill>
                                      <a:latin typeface="Cambria Math"/>
                                      <a:ea typeface="Cambria Math"/>
                                    </a:rPr>
                                    <m:t>)</m:t>
                                  </m:r>
                                </m:sup>
                              </m:sSup>
                            </m:oMath>
                          </a14:m>
                          <a:r>
                            <a:rPr lang="fr-CA" sz="1700" dirty="0">
                              <a:solidFill>
                                <a:srgbClr val="323232"/>
                              </a:solidFill>
                              <a:latin typeface="Dagny OT" panose="020B0504020201020104" pitchFamily="34" charset="0"/>
                            </a:rPr>
                            <a:t> </a:t>
                          </a: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fr-CA" sz="1700" i="1" smtClean="0">
                                        <a:solidFill>
                                          <a:srgbClr val="323232"/>
                                        </a:solidFill>
                                        <a:latin typeface="Cambria Math" panose="02040503050406030204" pitchFamily="18" charset="0"/>
                                      </a:rPr>
                                    </m:ctrlPr>
                                  </m:sSupPr>
                                  <m:e>
                                    <m:r>
                                      <a:rPr lang="fr-CA" sz="1700" i="1">
                                        <a:solidFill>
                                          <a:srgbClr val="323232"/>
                                        </a:solidFill>
                                        <a:latin typeface="Cambria Math"/>
                                      </a:rPr>
                                      <m:t>𝑒</m:t>
                                    </m:r>
                                  </m:e>
                                  <m:sup>
                                    <m:r>
                                      <a:rPr lang="fr-CA" sz="1700" i="1">
                                        <a:solidFill>
                                          <a:srgbClr val="323232"/>
                                        </a:solidFill>
                                        <a:latin typeface="Cambria Math"/>
                                      </a:rPr>
                                      <m:t>(2</m:t>
                                    </m:r>
                                    <m:r>
                                      <a:rPr lang="fr-CA" sz="1700" i="1">
                                        <a:solidFill>
                                          <a:srgbClr val="323232"/>
                                        </a:solidFill>
                                        <a:latin typeface="Cambria Math"/>
                                      </a:rPr>
                                      <m:t>𝜇</m:t>
                                    </m:r>
                                    <m:r>
                                      <a:rPr lang="fr-CA" sz="1700" i="1">
                                        <a:solidFill>
                                          <a:srgbClr val="323232"/>
                                        </a:solidFill>
                                        <a:latin typeface="Cambria Math"/>
                                      </a:rPr>
                                      <m:t>+</m:t>
                                    </m:r>
                                    <m:sSup>
                                      <m:sSupPr>
                                        <m:ctrlPr>
                                          <a:rPr lang="fr-CA" sz="1700" i="1">
                                            <a:solidFill>
                                              <a:srgbClr val="323232"/>
                                            </a:solidFill>
                                            <a:latin typeface="Cambria Math" panose="02040503050406030204" pitchFamily="18" charset="0"/>
                                          </a:rPr>
                                        </m:ctrlPr>
                                      </m:sSupPr>
                                      <m:e>
                                        <m:r>
                                          <a:rPr lang="fr-CA" sz="1700" i="1">
                                            <a:solidFill>
                                              <a:srgbClr val="323232"/>
                                            </a:solidFill>
                                            <a:latin typeface="Cambria Math"/>
                                          </a:rPr>
                                          <m:t>𝜎</m:t>
                                        </m:r>
                                      </m:e>
                                      <m:sup>
                                        <m:r>
                                          <a:rPr lang="fr-CA" sz="1700" i="1">
                                            <a:solidFill>
                                              <a:srgbClr val="323232"/>
                                            </a:solidFill>
                                            <a:latin typeface="Cambria Math"/>
                                          </a:rPr>
                                          <m:t>2</m:t>
                                        </m:r>
                                      </m:sup>
                                    </m:sSup>
                                    <m:r>
                                      <a:rPr lang="fr-CA" sz="1700" i="1">
                                        <a:solidFill>
                                          <a:srgbClr val="323232"/>
                                        </a:solidFill>
                                        <a:latin typeface="Cambria Math"/>
                                      </a:rPr>
                                      <m:t>)</m:t>
                                    </m:r>
                                  </m:sup>
                                </m:sSup>
                                <m:d>
                                  <m:dPr>
                                    <m:begChr m:val="["/>
                                    <m:endChr m:val="]"/>
                                    <m:ctrlPr>
                                      <a:rPr lang="fr-CA" sz="1700" i="1">
                                        <a:solidFill>
                                          <a:srgbClr val="323232"/>
                                        </a:solidFill>
                                        <a:latin typeface="Cambria Math" panose="02040503050406030204" pitchFamily="18" charset="0"/>
                                      </a:rPr>
                                    </m:ctrlPr>
                                  </m:dPr>
                                  <m:e>
                                    <m:sSup>
                                      <m:sSupPr>
                                        <m:ctrlPr>
                                          <a:rPr lang="fr-CA" sz="1700" i="1">
                                            <a:solidFill>
                                              <a:srgbClr val="323232"/>
                                            </a:solidFill>
                                            <a:latin typeface="Cambria Math" panose="02040503050406030204" pitchFamily="18" charset="0"/>
                                          </a:rPr>
                                        </m:ctrlPr>
                                      </m:sSupPr>
                                      <m:e>
                                        <m:r>
                                          <a:rPr lang="fr-CA" sz="1700" i="1">
                                            <a:solidFill>
                                              <a:srgbClr val="323232"/>
                                            </a:solidFill>
                                            <a:latin typeface="Cambria Math"/>
                                          </a:rPr>
                                          <m:t>𝑒</m:t>
                                        </m:r>
                                      </m:e>
                                      <m:sup>
                                        <m:sSup>
                                          <m:sSupPr>
                                            <m:ctrlPr>
                                              <a:rPr lang="fr-CA" sz="1700" i="1">
                                                <a:solidFill>
                                                  <a:srgbClr val="323232"/>
                                                </a:solidFill>
                                                <a:latin typeface="Cambria Math" panose="02040503050406030204" pitchFamily="18" charset="0"/>
                                              </a:rPr>
                                            </m:ctrlPr>
                                          </m:sSupPr>
                                          <m:e>
                                            <m:r>
                                              <a:rPr lang="fr-CA" sz="1700" i="1">
                                                <a:solidFill>
                                                  <a:srgbClr val="323232"/>
                                                </a:solidFill>
                                                <a:latin typeface="Cambria Math"/>
                                              </a:rPr>
                                              <m:t>𝜎</m:t>
                                            </m:r>
                                          </m:e>
                                          <m:sup>
                                            <m:r>
                                              <a:rPr lang="fr-CA" sz="1700" i="1">
                                                <a:solidFill>
                                                  <a:srgbClr val="323232"/>
                                                </a:solidFill>
                                                <a:latin typeface="Cambria Math"/>
                                              </a:rPr>
                                              <m:t>2</m:t>
                                            </m:r>
                                          </m:sup>
                                        </m:sSup>
                                      </m:sup>
                                    </m:sSup>
                                    <m:r>
                                      <a:rPr lang="fr-CA" sz="1700" i="1">
                                        <a:solidFill>
                                          <a:srgbClr val="323232"/>
                                        </a:solidFill>
                                        <a:latin typeface="Cambria Math"/>
                                      </a:rPr>
                                      <m:t>−1</m:t>
                                    </m:r>
                                  </m:e>
                                </m:d>
                              </m:oMath>
                            </m:oMathPara>
                          </a14:m>
                          <a:endParaRPr lang="fr-CA" sz="1700" dirty="0"/>
                        </a:p>
                      </a:txBody>
                      <a:tcPr anchor="ctr"/>
                    </a:tc>
                    <a:tc>
                      <a:txBody>
                        <a:bodyPr/>
                        <a:lstStyle/>
                        <a:p>
                          <a:pPr algn="ctr"/>
                          <a:r>
                            <a:rPr lang="fr-CA" sz="1700" dirty="0">
                              <a:solidFill>
                                <a:srgbClr val="323232"/>
                              </a:solidFill>
                              <a:latin typeface="Dagny OT" panose="020B0504020201020104" pitchFamily="34" charset="0"/>
                            </a:rPr>
                            <a:t>Si </a:t>
                          </a:r>
                          <a14:m>
                            <m:oMath xmlns:m="http://schemas.openxmlformats.org/officeDocument/2006/math">
                              <m:r>
                                <m:rPr>
                                  <m:sty m:val="p"/>
                                </m:rPr>
                                <a:rPr lang="fr-CA" sz="1700" b="0" i="0" smtClean="0">
                                  <a:solidFill>
                                    <a:srgbClr val="323232"/>
                                  </a:solidFill>
                                  <a:latin typeface="Cambria Math" panose="02040503050406030204" pitchFamily="18" charset="0"/>
                                </a:rPr>
                                <m:t>ln</m:t>
                              </m:r>
                              <m:r>
                                <a:rPr lang="fr-CA" sz="1700" b="0" i="0" smtClean="0">
                                  <a:solidFill>
                                    <a:srgbClr val="323232"/>
                                  </a:solidFill>
                                  <a:latin typeface="Cambria Math" panose="02040503050406030204" pitchFamily="18" charset="0"/>
                                </a:rPr>
                                <m:t> </m:t>
                              </m:r>
                              <m:r>
                                <a:rPr lang="fr-CA" sz="1700" b="0" i="1" smtClean="0">
                                  <a:solidFill>
                                    <a:srgbClr val="323232"/>
                                  </a:solidFill>
                                  <a:latin typeface="Cambria Math" charset="0"/>
                                </a:rPr>
                                <m:t>𝑋</m:t>
                              </m:r>
                              <m:r>
                                <a:rPr lang="fr-CA" sz="1700" b="0" i="1" smtClean="0">
                                  <a:solidFill>
                                    <a:srgbClr val="323232"/>
                                  </a:solidFill>
                                  <a:latin typeface="Cambria Math" charset="0"/>
                                  <a:ea typeface="Cambria Math" charset="0"/>
                                  <a:cs typeface="Cambria Math" charset="0"/>
                                </a:rPr>
                                <m:t>~</m:t>
                              </m:r>
                              <m:r>
                                <a:rPr lang="fr-CA" sz="1700" i="1">
                                  <a:solidFill>
                                    <a:srgbClr val="323232"/>
                                  </a:solidFill>
                                  <a:latin typeface="Cambria Math" charset="0"/>
                                </a:rPr>
                                <m:t>𝑁</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a:solidFill>
                                        <a:srgbClr val="323232"/>
                                      </a:solidFill>
                                      <a:latin typeface="Cambria Math" charset="0"/>
                                    </a:rPr>
                                    <m:t>,</m:t>
                                  </m:r>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i="1">
                                          <a:solidFill>
                                            <a:srgbClr val="323232"/>
                                          </a:solidFill>
                                          <a:latin typeface="Cambria Math" charset="0"/>
                                        </a:rPr>
                                        <m:t>2</m:t>
                                      </m:r>
                                    </m:sup>
                                  </m:sSup>
                                </m:e>
                              </m:d>
                            </m:oMath>
                          </a14:m>
                          <a:r>
                            <a:rPr lang="fr-CA" sz="1700" dirty="0">
                              <a:solidFill>
                                <a:srgbClr val="323232"/>
                              </a:solidFill>
                              <a:latin typeface="Dagny OT" panose="020B0504020201020104" pitchFamily="34" charset="0"/>
                            </a:rPr>
                            <a:t>, alors </a:t>
                          </a:r>
                          <a14:m>
                            <m:oMath xmlns:m="http://schemas.openxmlformats.org/officeDocument/2006/math">
                              <m:r>
                                <a:rPr lang="fr-CA" sz="1700" i="1" smtClean="0">
                                  <a:solidFill>
                                    <a:srgbClr val="323232"/>
                                  </a:solidFill>
                                  <a:latin typeface="Cambria Math" panose="02040503050406030204" pitchFamily="18" charset="0"/>
                                </a:rPr>
                                <m:t>𝑋</m:t>
                              </m:r>
                              <m:r>
                                <a:rPr lang="fr-CA" sz="1700" i="1" smtClean="0">
                                  <a:solidFill>
                                    <a:srgbClr val="323232"/>
                                  </a:solidFill>
                                  <a:latin typeface="Cambria Math" charset="0"/>
                                  <a:ea typeface="Cambria Math" charset="0"/>
                                  <a:cs typeface="Cambria Math" charset="0"/>
                                </a:rPr>
                                <m:t>~</m:t>
                              </m:r>
                              <m:r>
                                <a:rPr lang="fr-CA" sz="1700">
                                  <a:solidFill>
                                    <a:srgbClr val="323232"/>
                                  </a:solidFill>
                                  <a:latin typeface="Cambria Math" charset="0"/>
                                </a:rPr>
                                <m:t>𝛬</m:t>
                              </m:r>
                              <m:d>
                                <m:dPr>
                                  <m:ctrlPr>
                                    <a:rPr lang="fr-CA" sz="1700" i="1">
                                      <a:solidFill>
                                        <a:srgbClr val="323232"/>
                                      </a:solidFill>
                                      <a:latin typeface="Cambria Math" panose="02040503050406030204" pitchFamily="18" charset="0"/>
                                    </a:rPr>
                                  </m:ctrlPr>
                                </m:dPr>
                                <m:e>
                                  <m:r>
                                    <a:rPr lang="fr-CA" sz="1700">
                                      <a:solidFill>
                                        <a:srgbClr val="323232"/>
                                      </a:solidFill>
                                      <a:latin typeface="Cambria Math" charset="0"/>
                                    </a:rPr>
                                    <m:t>𝜇</m:t>
                                  </m:r>
                                  <m:r>
                                    <a:rPr lang="fr-CA" sz="1700">
                                      <a:solidFill>
                                        <a:srgbClr val="323232"/>
                                      </a:solidFill>
                                      <a:latin typeface="Cambria Math" charset="0"/>
                                    </a:rPr>
                                    <m:t>,</m:t>
                                  </m:r>
                                  <m:sSup>
                                    <m:sSupPr>
                                      <m:ctrlPr>
                                        <a:rPr lang="fr-CA" sz="1700" i="1">
                                          <a:solidFill>
                                            <a:srgbClr val="323232"/>
                                          </a:solidFill>
                                          <a:latin typeface="Cambria Math" panose="02040503050406030204" pitchFamily="18" charset="0"/>
                                        </a:rPr>
                                      </m:ctrlPr>
                                    </m:sSupPr>
                                    <m:e>
                                      <m:r>
                                        <a:rPr lang="fr-CA" sz="1700">
                                          <a:solidFill>
                                            <a:srgbClr val="323232"/>
                                          </a:solidFill>
                                          <a:latin typeface="Cambria Math" charset="0"/>
                                        </a:rPr>
                                        <m:t>𝜎</m:t>
                                      </m:r>
                                    </m:e>
                                    <m:sup>
                                      <m:r>
                                        <a:rPr lang="fr-CA" sz="1700" i="1">
                                          <a:solidFill>
                                            <a:srgbClr val="323232"/>
                                          </a:solidFill>
                                          <a:latin typeface="Cambria Math" charset="0"/>
                                        </a:rPr>
                                        <m:t>2</m:t>
                                      </m:r>
                                    </m:sup>
                                  </m:sSup>
                                </m:e>
                              </m:d>
                            </m:oMath>
                          </a14:m>
                          <a:r>
                            <a:rPr lang="fr-CA" sz="1700" dirty="0">
                              <a:solidFill>
                                <a:srgbClr val="323232"/>
                              </a:solidFill>
                              <a:latin typeface="Dagny OT" panose="020B0504020201020104" pitchFamily="34" charset="0"/>
                            </a:rPr>
                            <a:t> </a:t>
                          </a:r>
                          <a:br>
                            <a:rPr lang="fr-CA" sz="1700" dirty="0">
                              <a:solidFill>
                                <a:srgbClr val="323232"/>
                              </a:solidFill>
                              <a:latin typeface="Dagny OT" panose="020B0504020201020104" pitchFamily="34" charset="0"/>
                            </a:rPr>
                          </a:br>
                          <a:r>
                            <a:rPr lang="fr-CA" sz="1700" dirty="0">
                              <a:solidFill>
                                <a:srgbClr val="323232"/>
                              </a:solidFill>
                              <a:latin typeface="Dagny OT" panose="020B0504020201020104" pitchFamily="34" charset="0"/>
                            </a:rPr>
                            <a:t>(et </a:t>
                          </a:r>
                          <a:r>
                            <a:rPr lang="fr-CA" sz="1700" i="1" dirty="0">
                              <a:solidFill>
                                <a:srgbClr val="323232"/>
                              </a:solidFill>
                              <a:latin typeface="Dagny OT" panose="020B0504020201020104" pitchFamily="34" charset="0"/>
                            </a:rPr>
                            <a:t>vice-versa</a:t>
                          </a:r>
                          <a:r>
                            <a:rPr lang="fr-CA" sz="1700" dirty="0">
                              <a:solidFill>
                                <a:srgbClr val="323232"/>
                              </a:solidFill>
                              <a:latin typeface="Dagny OT" panose="020B0504020201020104" pitchFamily="34" charset="0"/>
                            </a:rPr>
                            <a:t>); désaxée vers la droite</a:t>
                          </a:r>
                        </a:p>
                      </a:txBody>
                      <a:tcPr anchor="ctr"/>
                    </a:tc>
                    <a:extLst>
                      <a:ext uri="{0D108BD9-81ED-4DB2-BD59-A6C34878D82A}">
                        <a16:rowId xmlns:a16="http://schemas.microsoft.com/office/drawing/2014/main" val="2542585877"/>
                      </a:ext>
                    </a:extLst>
                  </a:tr>
                </a:tbl>
              </a:graphicData>
            </a:graphic>
          </p:graphicFrame>
        </mc:Choice>
        <mc:Fallback xmlns="">
          <p:graphicFrame>
            <p:nvGraphicFramePr>
              <p:cNvPr id="3" name="Table 2">
                <a:extLst>
                  <a:ext uri="{FF2B5EF4-FFF2-40B4-BE49-F238E27FC236}">
                    <a16:creationId xmlns:a16="http://schemas.microsoft.com/office/drawing/2014/main" xmlns:a14="http://schemas.microsoft.com/office/drawing/2010/main" xmlns="" id="{63BF3351-010C-AE4A-950B-478D98C0578A}"/>
                  </a:ext>
                </a:extLst>
              </p:cNvPr>
              <p:cNvGraphicFramePr>
                <a:graphicFrameLocks noGrp="1"/>
              </p:cNvGraphicFramePr>
              <p:nvPr>
                <p:custDataLst>
                  <p:tags r:id="rId4"/>
                </p:custDataLst>
                <p:extLst>
                  <p:ext uri="{D42A27DB-BD31-4B8C-83A1-F6EECF244321}">
                    <p14:modId xmlns:p14="http://schemas.microsoft.com/office/powerpoint/2010/main" val="2752155007"/>
                  </p:ext>
                </p:extLst>
              </p:nvPr>
            </p:nvGraphicFramePr>
            <p:xfrm>
              <a:off x="181155" y="719666"/>
              <a:ext cx="11740550" cy="5691505"/>
            </p:xfrm>
            <a:graphic>
              <a:graphicData uri="http://schemas.openxmlformats.org/drawingml/2006/table">
                <a:tbl>
                  <a:tblPr firstRow="1" bandRow="1">
                    <a:tableStyleId>{5C22544A-7EE6-4342-B048-85BDC9FD1C3A}</a:tableStyleId>
                  </a:tblPr>
                  <a:tblGrid>
                    <a:gridCol w="1682151">
                      <a:extLst>
                        <a:ext uri="{9D8B030D-6E8A-4147-A177-3AD203B41FA5}">
                          <a16:colId xmlns:a16="http://schemas.microsoft.com/office/drawing/2014/main" xmlns:a14="http://schemas.microsoft.com/office/drawing/2010/main" xmlns="" val="826282294"/>
                        </a:ext>
                      </a:extLst>
                    </a:gridCol>
                    <a:gridCol w="2803585">
                      <a:extLst>
                        <a:ext uri="{9D8B030D-6E8A-4147-A177-3AD203B41FA5}">
                          <a16:colId xmlns:a16="http://schemas.microsoft.com/office/drawing/2014/main" xmlns:a14="http://schemas.microsoft.com/office/drawing/2010/main" xmlns="" val="120522595"/>
                        </a:ext>
                      </a:extLst>
                    </a:gridCol>
                    <a:gridCol w="983411">
                      <a:extLst>
                        <a:ext uri="{9D8B030D-6E8A-4147-A177-3AD203B41FA5}">
                          <a16:colId xmlns:a16="http://schemas.microsoft.com/office/drawing/2014/main" xmlns:a14="http://schemas.microsoft.com/office/drawing/2010/main" xmlns="" val="3890814611"/>
                        </a:ext>
                      </a:extLst>
                    </a:gridCol>
                    <a:gridCol w="1932317">
                      <a:extLst>
                        <a:ext uri="{9D8B030D-6E8A-4147-A177-3AD203B41FA5}">
                          <a16:colId xmlns:a16="http://schemas.microsoft.com/office/drawing/2014/main" xmlns:a14="http://schemas.microsoft.com/office/drawing/2010/main" xmlns="" val="9718205"/>
                        </a:ext>
                      </a:extLst>
                    </a:gridCol>
                    <a:gridCol w="4339086">
                      <a:extLst>
                        <a:ext uri="{9D8B030D-6E8A-4147-A177-3AD203B41FA5}">
                          <a16:colId xmlns:a16="http://schemas.microsoft.com/office/drawing/2014/main" xmlns:a14="http://schemas.microsoft.com/office/drawing/2010/main" xmlns="" val="1617996642"/>
                        </a:ext>
                      </a:extLst>
                    </a:gridCol>
                  </a:tblGrid>
                  <a:tr h="370840">
                    <a:tc>
                      <a:txBody>
                        <a:bodyPr/>
                        <a:lstStyle/>
                        <a:p>
                          <a:pPr algn="ctr"/>
                          <a:r>
                            <a:rPr lang="fr-CA" sz="1400" dirty="0">
                              <a:latin typeface="Dagny OT" panose="020B0504020201020104" pitchFamily="34" charset="77"/>
                            </a:rPr>
                            <a:t>Distribution</a:t>
                          </a:r>
                        </a:p>
                      </a:txBody>
                      <a:tcPr anchor="ctr"/>
                    </a:tc>
                    <a:tc>
                      <a:txBody>
                        <a:bodyPr/>
                        <a:lstStyle/>
                        <a:p>
                          <a:endParaRPr lang="fr-FR"/>
                        </a:p>
                      </a:txBody>
                      <a:tcPr anchor="ctr">
                        <a:blipFill rotWithShape="0">
                          <a:blip r:embed="rId5"/>
                          <a:stretch>
                            <a:fillRect l="-60217" t="-1639" r="-259783" b="-1436066"/>
                          </a:stretch>
                        </a:blipFill>
                      </a:tcPr>
                    </a:tc>
                    <a:tc>
                      <a:txBody>
                        <a:bodyPr/>
                        <a:lstStyle/>
                        <a:p>
                          <a:pPr algn="ctr"/>
                          <a:r>
                            <a:rPr lang="fr-CA" sz="1400" dirty="0">
                              <a:latin typeface="Dagny OT" panose="020B0504020201020104" pitchFamily="34" charset="77"/>
                            </a:rPr>
                            <a:t>Moyenne</a:t>
                          </a:r>
                        </a:p>
                      </a:txBody>
                      <a:tcPr anchor="ctr"/>
                    </a:tc>
                    <a:tc>
                      <a:txBody>
                        <a:bodyPr/>
                        <a:lstStyle/>
                        <a:p>
                          <a:pPr algn="ctr"/>
                          <a:r>
                            <a:rPr lang="fr-CA" sz="1400" dirty="0">
                              <a:latin typeface="Dagny OT" panose="020B0504020201020104" pitchFamily="34" charset="77"/>
                            </a:rPr>
                            <a:t>Variance</a:t>
                          </a:r>
                        </a:p>
                      </a:txBody>
                      <a:tcPr anchor="ctr"/>
                    </a:tc>
                    <a:tc>
                      <a:txBody>
                        <a:bodyPr/>
                        <a:lstStyle/>
                        <a:p>
                          <a:pPr algn="ctr"/>
                          <a:r>
                            <a:rPr lang="fr-CA" sz="1400" dirty="0">
                              <a:latin typeface="Dagny OT" panose="020B0504020201020104" pitchFamily="34" charset="77"/>
                            </a:rPr>
                            <a:t>Notes</a:t>
                          </a:r>
                        </a:p>
                      </a:txBody>
                      <a:tcPr anchor="ctr"/>
                    </a:tc>
                    <a:extLst>
                      <a:ext uri="{0D108BD9-81ED-4DB2-BD59-A6C34878D82A}">
                        <a16:rowId xmlns:a16="http://schemas.microsoft.com/office/drawing/2014/main" xmlns:a14="http://schemas.microsoft.com/office/drawing/2010/main" xmlns="" val="1411982743"/>
                      </a:ext>
                    </a:extLst>
                  </a:tr>
                  <a:tr h="1127760">
                    <a:tc>
                      <a:txBody>
                        <a:bodyPr/>
                        <a:lstStyle/>
                        <a:p>
                          <a:endParaRPr lang="fr-FR"/>
                        </a:p>
                      </a:txBody>
                      <a:tcPr anchor="ctr">
                        <a:blipFill rotWithShape="0">
                          <a:blip r:embed="rId5"/>
                          <a:stretch>
                            <a:fillRect l="-362" t="-33514" r="-599638" b="-373514"/>
                          </a:stretch>
                        </a:blipFill>
                      </a:tcPr>
                    </a:tc>
                    <a:tc>
                      <a:txBody>
                        <a:bodyPr/>
                        <a:lstStyle/>
                        <a:p>
                          <a:endParaRPr lang="fr-FR"/>
                        </a:p>
                      </a:txBody>
                      <a:tcPr anchor="ctr">
                        <a:blipFill rotWithShape="0">
                          <a:blip r:embed="rId5"/>
                          <a:stretch>
                            <a:fillRect l="-60217" t="-33514" r="-259783" b="-373514"/>
                          </a:stretch>
                        </a:blipFill>
                      </a:tcPr>
                    </a:tc>
                    <a:tc>
                      <a:txBody>
                        <a:bodyPr/>
                        <a:lstStyle/>
                        <a:p>
                          <a:endParaRPr lang="fr-FR"/>
                        </a:p>
                      </a:txBody>
                      <a:tcPr anchor="ctr">
                        <a:blipFill rotWithShape="0">
                          <a:blip r:embed="rId5"/>
                          <a:stretch>
                            <a:fillRect l="-454938" t="-33514" r="-637654" b="-373514"/>
                          </a:stretch>
                        </a:blipFill>
                      </a:tcPr>
                    </a:tc>
                    <a:tc>
                      <a:txBody>
                        <a:bodyPr/>
                        <a:lstStyle/>
                        <a:p>
                          <a:endParaRPr lang="fr-FR"/>
                        </a:p>
                      </a:txBody>
                      <a:tcPr anchor="ctr">
                        <a:blipFill rotWithShape="0">
                          <a:blip r:embed="rId5"/>
                          <a:stretch>
                            <a:fillRect l="-283596" t="-33514" r="-225868" b="-373514"/>
                          </a:stretch>
                        </a:blipFill>
                      </a:tcPr>
                    </a:tc>
                    <a:tc>
                      <a:txBody>
                        <a:bodyPr/>
                        <a:lstStyle/>
                        <a:p>
                          <a:endParaRPr lang="fr-FR"/>
                        </a:p>
                      </a:txBody>
                      <a:tcPr anchor="ctr">
                        <a:blipFill rotWithShape="0">
                          <a:blip r:embed="rId5"/>
                          <a:stretch>
                            <a:fillRect l="-170787" t="-33514" r="-562" b="-373514"/>
                          </a:stretch>
                        </a:blipFill>
                      </a:tcPr>
                    </a:tc>
                    <a:extLst>
                      <a:ext uri="{0D108BD9-81ED-4DB2-BD59-A6C34878D82A}">
                        <a16:rowId xmlns:a16="http://schemas.microsoft.com/office/drawing/2014/main" xmlns:a14="http://schemas.microsoft.com/office/drawing/2010/main" xmlns="" val="4257045662"/>
                      </a:ext>
                    </a:extLst>
                  </a:tr>
                  <a:tr h="718439">
                    <a:tc>
                      <a:txBody>
                        <a:bodyPr/>
                        <a:lstStyle/>
                        <a:p>
                          <a:endParaRPr lang="fr-FR"/>
                        </a:p>
                      </a:txBody>
                      <a:tcPr anchor="ctr">
                        <a:blipFill rotWithShape="0">
                          <a:blip r:embed="rId5"/>
                          <a:stretch>
                            <a:fillRect l="-362" t="-209322" r="-599638" b="-485593"/>
                          </a:stretch>
                        </a:blipFill>
                      </a:tcPr>
                    </a:tc>
                    <a:tc>
                      <a:txBody>
                        <a:bodyPr/>
                        <a:lstStyle/>
                        <a:p>
                          <a:endParaRPr lang="fr-FR"/>
                        </a:p>
                      </a:txBody>
                      <a:tcPr anchor="ctr">
                        <a:blipFill rotWithShape="0">
                          <a:blip r:embed="rId5"/>
                          <a:stretch>
                            <a:fillRect l="-60217" t="-209322" r="-259783" b="-485593"/>
                          </a:stretch>
                        </a:blipFill>
                      </a:tcPr>
                    </a:tc>
                    <a:tc>
                      <a:txBody>
                        <a:bodyPr/>
                        <a:lstStyle/>
                        <a:p>
                          <a:endParaRPr lang="fr-FR"/>
                        </a:p>
                      </a:txBody>
                      <a:tcPr anchor="ctr">
                        <a:blipFill rotWithShape="0">
                          <a:blip r:embed="rId5"/>
                          <a:stretch>
                            <a:fillRect l="-454938" t="-209322" r="-637654" b="-485593"/>
                          </a:stretch>
                        </a:blipFill>
                      </a:tcPr>
                    </a:tc>
                    <a:tc>
                      <a:txBody>
                        <a:bodyPr/>
                        <a:lstStyle/>
                        <a:p>
                          <a:endParaRPr lang="fr-FR"/>
                        </a:p>
                      </a:txBody>
                      <a:tcPr anchor="ctr">
                        <a:blipFill rotWithShape="0">
                          <a:blip r:embed="rId5"/>
                          <a:stretch>
                            <a:fillRect l="-283596" t="-209322" r="-225868" b="-485593"/>
                          </a:stretch>
                        </a:blipFill>
                      </a:tcPr>
                    </a:tc>
                    <a:tc>
                      <a:txBody>
                        <a:bodyPr/>
                        <a:lstStyle/>
                        <a:p>
                          <a:endParaRPr lang="fr-FR"/>
                        </a:p>
                      </a:txBody>
                      <a:tcPr anchor="ctr">
                        <a:blipFill rotWithShape="0">
                          <a:blip r:embed="rId5"/>
                          <a:stretch>
                            <a:fillRect l="-170787" t="-209322" r="-562" b="-485593"/>
                          </a:stretch>
                        </a:blipFill>
                      </a:tcPr>
                    </a:tc>
                    <a:extLst>
                      <a:ext uri="{0D108BD9-81ED-4DB2-BD59-A6C34878D82A}">
                        <a16:rowId xmlns:a16="http://schemas.microsoft.com/office/drawing/2014/main" xmlns:a14="http://schemas.microsoft.com/office/drawing/2010/main" xmlns="" val="2171147505"/>
                      </a:ext>
                    </a:extLst>
                  </a:tr>
                  <a:tr h="1127760">
                    <a:tc>
                      <a:txBody>
                        <a:bodyPr/>
                        <a:lstStyle/>
                        <a:p>
                          <a:endParaRPr lang="fr-FR"/>
                        </a:p>
                      </a:txBody>
                      <a:tcPr anchor="ctr">
                        <a:blipFill rotWithShape="0">
                          <a:blip r:embed="rId5"/>
                          <a:stretch>
                            <a:fillRect l="-362" t="-197297" r="-599638" b="-209730"/>
                          </a:stretch>
                        </a:blipFill>
                      </a:tcPr>
                    </a:tc>
                    <a:tc>
                      <a:txBody>
                        <a:bodyPr/>
                        <a:lstStyle/>
                        <a:p>
                          <a:endParaRPr lang="fr-FR"/>
                        </a:p>
                      </a:txBody>
                      <a:tcPr anchor="ctr">
                        <a:blipFill rotWithShape="0">
                          <a:blip r:embed="rId5"/>
                          <a:stretch>
                            <a:fillRect l="-60217" t="-197297" r="-259783" b="-209730"/>
                          </a:stretch>
                        </a:blipFill>
                      </a:tcPr>
                    </a:tc>
                    <a:tc>
                      <a:txBody>
                        <a:bodyPr/>
                        <a:lstStyle/>
                        <a:p>
                          <a:endParaRPr lang="fr-FR"/>
                        </a:p>
                      </a:txBody>
                      <a:tcPr anchor="ctr">
                        <a:blipFill rotWithShape="0">
                          <a:blip r:embed="rId5"/>
                          <a:stretch>
                            <a:fillRect l="-454938" t="-197297" r="-637654" b="-209730"/>
                          </a:stretch>
                        </a:blipFill>
                      </a:tcPr>
                    </a:tc>
                    <a:tc>
                      <a:txBody>
                        <a:bodyPr/>
                        <a:lstStyle/>
                        <a:p>
                          <a:endParaRPr lang="fr-FR"/>
                        </a:p>
                      </a:txBody>
                      <a:tcPr anchor="ctr">
                        <a:blipFill rotWithShape="0">
                          <a:blip r:embed="rId5"/>
                          <a:stretch>
                            <a:fillRect l="-283596" t="-197297" r="-225868" b="-209730"/>
                          </a:stretch>
                        </a:blipFill>
                      </a:tcPr>
                    </a:tc>
                    <a:tc>
                      <a:txBody>
                        <a:bodyPr/>
                        <a:lstStyle/>
                        <a:p>
                          <a:pPr marL="0" indent="0" algn="ctr">
                            <a:lnSpc>
                              <a:spcPct val="100000"/>
                            </a:lnSpc>
                            <a:buNone/>
                          </a:pPr>
                          <a:r>
                            <a:rPr lang="fr-CA" sz="1700" dirty="0">
                              <a:solidFill>
                                <a:srgbClr val="323232"/>
                              </a:solidFill>
                              <a:latin typeface="Dagny OT" panose="020B0504020201020104" pitchFamily="34" charset="0"/>
                            </a:rPr>
                            <a:t>Estime le nombre d’événements qui se produisent dans un intervalle de temps continu (nombre d’appels reçus dans des intervalles d’une heure)</a:t>
                          </a:r>
                        </a:p>
                      </a:txBody>
                      <a:tcPr anchor="ctr"/>
                    </a:tc>
                    <a:extLst>
                      <a:ext uri="{0D108BD9-81ED-4DB2-BD59-A6C34878D82A}">
                        <a16:rowId xmlns:a16="http://schemas.microsoft.com/office/drawing/2014/main" xmlns:a14="http://schemas.microsoft.com/office/drawing/2010/main" xmlns="" val="2513319155"/>
                      </a:ext>
                    </a:extLst>
                  </a:tr>
                  <a:tr h="1386840">
                    <a:tc>
                      <a:txBody>
                        <a:bodyPr/>
                        <a:lstStyle/>
                        <a:p>
                          <a:endParaRPr lang="fr-FR"/>
                        </a:p>
                      </a:txBody>
                      <a:tcPr anchor="ctr">
                        <a:blipFill rotWithShape="0">
                          <a:blip r:embed="rId5"/>
                          <a:stretch>
                            <a:fillRect l="-362" t="-242291" r="-599638" b="-70925"/>
                          </a:stretch>
                        </a:blipFill>
                      </a:tcPr>
                    </a:tc>
                    <a:tc>
                      <a:txBody>
                        <a:bodyPr/>
                        <a:lstStyle/>
                        <a:p>
                          <a:endParaRPr lang="fr-FR"/>
                        </a:p>
                      </a:txBody>
                      <a:tcPr anchor="ctr">
                        <a:blipFill rotWithShape="0">
                          <a:blip r:embed="rId5"/>
                          <a:stretch>
                            <a:fillRect l="-60217" t="-242291" r="-259783" b="-70925"/>
                          </a:stretch>
                        </a:blipFill>
                      </a:tcPr>
                    </a:tc>
                    <a:tc>
                      <a:txBody>
                        <a:bodyPr/>
                        <a:lstStyle/>
                        <a:p>
                          <a:endParaRPr lang="fr-FR"/>
                        </a:p>
                      </a:txBody>
                      <a:tcPr anchor="ctr">
                        <a:blipFill rotWithShape="0">
                          <a:blip r:embed="rId5"/>
                          <a:stretch>
                            <a:fillRect l="-454938" t="-242291" r="-637654" b="-70925"/>
                          </a:stretch>
                        </a:blipFill>
                      </a:tcPr>
                    </a:tc>
                    <a:tc>
                      <a:txBody>
                        <a:bodyPr/>
                        <a:lstStyle/>
                        <a:p>
                          <a:endParaRPr lang="fr-FR"/>
                        </a:p>
                      </a:txBody>
                      <a:tcPr anchor="ctr">
                        <a:blipFill rotWithShape="0">
                          <a:blip r:embed="rId5"/>
                          <a:stretch>
                            <a:fillRect l="-283596" t="-242291" r="-225868" b="-70925"/>
                          </a:stretch>
                        </a:blipFill>
                      </a:tcPr>
                    </a:tc>
                    <a:tc>
                      <a:txBody>
                        <a:bodyPr/>
                        <a:lstStyle/>
                        <a:p>
                          <a:endParaRPr lang="fr-FR"/>
                        </a:p>
                      </a:txBody>
                      <a:tcPr anchor="ctr">
                        <a:blipFill rotWithShape="0">
                          <a:blip r:embed="rId5"/>
                          <a:stretch>
                            <a:fillRect l="-170787" t="-242291" r="-562" b="-70925"/>
                          </a:stretch>
                        </a:blipFill>
                      </a:tcPr>
                    </a:tc>
                    <a:extLst>
                      <a:ext uri="{0D108BD9-81ED-4DB2-BD59-A6C34878D82A}">
                        <a16:rowId xmlns:a16="http://schemas.microsoft.com/office/drawing/2014/main" xmlns:a14="http://schemas.microsoft.com/office/drawing/2010/main" xmlns="" val="2069683833"/>
                      </a:ext>
                    </a:extLst>
                  </a:tr>
                  <a:tr h="959866">
                    <a:tc>
                      <a:txBody>
                        <a:bodyPr/>
                        <a:lstStyle/>
                        <a:p>
                          <a:endParaRPr lang="fr-FR"/>
                        </a:p>
                      </a:txBody>
                      <a:tcPr anchor="ctr">
                        <a:blipFill rotWithShape="0">
                          <a:blip r:embed="rId5"/>
                          <a:stretch>
                            <a:fillRect l="-362" t="-491772" r="-599638" b="-1899"/>
                          </a:stretch>
                        </a:blipFill>
                      </a:tcPr>
                    </a:tc>
                    <a:tc>
                      <a:txBody>
                        <a:bodyPr/>
                        <a:lstStyle/>
                        <a:p>
                          <a:endParaRPr lang="fr-FR"/>
                        </a:p>
                      </a:txBody>
                      <a:tcPr anchor="ctr">
                        <a:blipFill rotWithShape="0">
                          <a:blip r:embed="rId5"/>
                          <a:stretch>
                            <a:fillRect l="-60217" t="-491772" r="-259783" b="-1899"/>
                          </a:stretch>
                        </a:blipFill>
                      </a:tcPr>
                    </a:tc>
                    <a:tc>
                      <a:txBody>
                        <a:bodyPr/>
                        <a:lstStyle/>
                        <a:p>
                          <a:endParaRPr lang="fr-FR"/>
                        </a:p>
                      </a:txBody>
                      <a:tcPr anchor="ctr">
                        <a:blipFill rotWithShape="0">
                          <a:blip r:embed="rId5"/>
                          <a:stretch>
                            <a:fillRect l="-454938" t="-491772" r="-637654" b="-1899"/>
                          </a:stretch>
                        </a:blipFill>
                      </a:tcPr>
                    </a:tc>
                    <a:tc>
                      <a:txBody>
                        <a:bodyPr/>
                        <a:lstStyle/>
                        <a:p>
                          <a:endParaRPr lang="fr-FR"/>
                        </a:p>
                      </a:txBody>
                      <a:tcPr anchor="ctr">
                        <a:blipFill rotWithShape="0">
                          <a:blip r:embed="rId5"/>
                          <a:stretch>
                            <a:fillRect l="-283596" t="-491772" r="-225868" b="-1899"/>
                          </a:stretch>
                        </a:blipFill>
                      </a:tcPr>
                    </a:tc>
                    <a:tc>
                      <a:txBody>
                        <a:bodyPr/>
                        <a:lstStyle/>
                        <a:p>
                          <a:endParaRPr lang="fr-FR"/>
                        </a:p>
                      </a:txBody>
                      <a:tcPr anchor="ctr">
                        <a:blipFill rotWithShape="0">
                          <a:blip r:embed="rId5"/>
                          <a:stretch>
                            <a:fillRect l="-170787" t="-491772" r="-562" b="-1899"/>
                          </a:stretch>
                        </a:blipFill>
                      </a:tcPr>
                    </a:tc>
                    <a:extLst>
                      <a:ext uri="{0D108BD9-81ED-4DB2-BD59-A6C34878D82A}">
                        <a16:rowId xmlns:a16="http://schemas.microsoft.com/office/drawing/2014/main" xmlns:a14="http://schemas.microsoft.com/office/drawing/2010/main" xmlns="" val="2542585877"/>
                      </a:ext>
                    </a:extLst>
                  </a:tr>
                </a:tbl>
              </a:graphicData>
            </a:graphic>
          </p:graphicFrame>
        </mc:Fallback>
      </mc:AlternateContent>
    </p:spTree>
    <p:extLst>
      <p:ext uri="{BB962C8B-B14F-4D97-AF65-F5344CB8AC3E}">
        <p14:creationId xmlns:p14="http://schemas.microsoft.com/office/powerpoint/2010/main" val="338157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9AA8-00C0-470E-B43B-61891884149E}"/>
              </a:ext>
            </a:extLst>
          </p:cNvPr>
          <p:cNvSpPr>
            <a:spLocks noGrp="1"/>
          </p:cNvSpPr>
          <p:nvPr>
            <p:ph type="title"/>
            <p:custDataLst>
              <p:tags r:id="rId1"/>
            </p:custDataLst>
          </p:nvPr>
        </p:nvSpPr>
        <p:spPr/>
        <p:txBody>
          <a:bodyPr/>
          <a:lstStyle/>
          <a:p>
            <a:r>
              <a:rPr lang="fr-CA" dirty="0"/>
              <a:t>Distributions à plusieurs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8FFA95-94BF-463F-B3F9-FD9874522088}"/>
                  </a:ext>
                </a:extLst>
              </p:cNvPr>
              <p:cNvSpPr>
                <a:spLocks noGrp="1"/>
              </p:cNvSpPr>
              <p:nvPr>
                <p:ph idx="1"/>
                <p:custDataLst>
                  <p:tags r:id="rId2"/>
                </p:custDataLst>
              </p:nvPr>
            </p:nvSpPr>
            <p:spPr/>
            <p:txBody>
              <a:bodyPr/>
              <a:lstStyle/>
              <a:p>
                <a:pPr marL="0" indent="0" algn="just">
                  <a:lnSpc>
                    <a:spcPct val="100000"/>
                  </a:lnSpc>
                  <a:buNone/>
                </a:pPr>
                <a:r>
                  <a:rPr lang="fr-CA" dirty="0">
                    <a:solidFill>
                      <a:srgbClr val="323232"/>
                    </a:solidFill>
                    <a:latin typeface="Dagny OT" panose="020B0504020201020104" pitchFamily="34" charset="0"/>
                  </a:rPr>
                  <a:t>Les distributions </a:t>
                </a:r>
                <a:r>
                  <a:rPr lang="fr-CA" dirty="0" err="1">
                    <a:solidFill>
                      <a:srgbClr val="323232"/>
                    </a:solidFill>
                    <a:latin typeface="Dagny OT" panose="020B0504020201020104" pitchFamily="34" charset="0"/>
                  </a:rPr>
                  <a:t>univariées</a:t>
                </a:r>
                <a:r>
                  <a:rPr lang="fr-CA" dirty="0">
                    <a:solidFill>
                      <a:srgbClr val="323232"/>
                    </a:solidFill>
                    <a:latin typeface="Dagny OT" panose="020B0504020201020104" pitchFamily="34" charset="0"/>
                  </a:rPr>
                  <a:t> sont des outils de modélisation utiles, surtout lorsque les variables considérées sont </a:t>
                </a:r>
                <a:r>
                  <a:rPr lang="fr-CA" b="1" dirty="0">
                    <a:solidFill>
                      <a:srgbClr val="323232"/>
                    </a:solidFill>
                    <a:latin typeface="Dagny OT" panose="020B0504020201020104" pitchFamily="34" charset="0"/>
                  </a:rPr>
                  <a:t>indépendantes</a:t>
                </a:r>
                <a:r>
                  <a:rPr lang="fr-CA" dirty="0">
                    <a:solidFill>
                      <a:srgbClr val="323232"/>
                    </a:solidFill>
                    <a:latin typeface="Dagny OT" panose="020B0504020201020104" pitchFamily="34" charset="0"/>
                  </a:rPr>
                  <a:t>. </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Dans la pratique, ce n’est généralement pas le cas. Une </a:t>
                </a:r>
                <a:r>
                  <a:rPr lang="fr-CA" b="1" dirty="0">
                    <a:solidFill>
                      <a:srgbClr val="323232"/>
                    </a:solidFill>
                    <a:latin typeface="Dagny OT" panose="020B0504020201020104" pitchFamily="34" charset="0"/>
                  </a:rPr>
                  <a:t>distribution à plusieurs variables</a:t>
                </a:r>
                <a:r>
                  <a:rPr lang="fr-CA" dirty="0">
                    <a:solidFill>
                      <a:srgbClr val="323232"/>
                    </a:solidFill>
                    <a:latin typeface="Dagny OT" panose="020B0504020201020104" pitchFamily="34" charset="0"/>
                  </a:rPr>
                  <a:t> </a:t>
                </a:r>
                <a14:m>
                  <m:oMath xmlns:m="http://schemas.openxmlformats.org/officeDocument/2006/math">
                    <m:r>
                      <a:rPr lang="fr-CA" b="0" i="1" smtClean="0">
                        <a:solidFill>
                          <a:srgbClr val="323232"/>
                        </a:solidFill>
                        <a:latin typeface="Cambria Math" panose="02040503050406030204" pitchFamily="18" charset="0"/>
                      </a:rPr>
                      <m:t>𝑃</m:t>
                    </m:r>
                    <m:r>
                      <a:rPr lang="fr-CA" b="0" i="0" smtClean="0">
                        <a:solidFill>
                          <a:srgbClr val="323232"/>
                        </a:solidFill>
                        <a:latin typeface="Cambria Math" panose="02040503050406030204" pitchFamily="18" charset="0"/>
                      </a:rPr>
                      <m:t>(</m:t>
                    </m:r>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𝑋</m:t>
                        </m:r>
                      </m:e>
                      <m:sub>
                        <m:r>
                          <a:rPr lang="fr-CA" b="0" i="1"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 </m:t>
                    </m:r>
                    <m:sSub>
                      <m:sSubPr>
                        <m:ctrlPr>
                          <a:rPr lang="fr-CA" b="0"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𝑋</m:t>
                        </m:r>
                      </m:e>
                      <m:sub>
                        <m:r>
                          <a:rPr lang="fr-CA" b="0" i="1" smtClean="0">
                            <a:solidFill>
                              <a:srgbClr val="323232"/>
                            </a:solidFill>
                            <a:latin typeface="Cambria Math" panose="02040503050406030204" pitchFamily="18" charset="0"/>
                          </a:rPr>
                          <m:t>𝑛</m:t>
                        </m:r>
                      </m:sub>
                    </m:sSub>
                    <m:r>
                      <a:rPr lang="fr-CA" b="0" i="1" smtClean="0">
                        <a:solidFill>
                          <a:srgbClr val="323232"/>
                        </a:solidFill>
                        <a:latin typeface="Cambria Math" panose="02040503050406030204" pitchFamily="18" charset="0"/>
                      </a:rPr>
                      <m:t>)</m:t>
                    </m:r>
                  </m:oMath>
                </a14:m>
                <a:r>
                  <a:rPr lang="fr-CA" dirty="0"/>
                  <a:t> </a:t>
                </a:r>
                <a:r>
                  <a:rPr lang="fr-CA" dirty="0">
                    <a:solidFill>
                      <a:srgbClr val="323232"/>
                    </a:solidFill>
                    <a:latin typeface="Dagny OT" panose="020B0504020201020104" pitchFamily="34" charset="0"/>
                  </a:rPr>
                  <a:t>donne la probabilité que chaque valeur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𝑋</m:t>
                        </m:r>
                      </m:e>
                      <m:sub>
                        <m:r>
                          <a:rPr lang="fr-CA" i="1" smtClean="0">
                            <a:solidFill>
                              <a:srgbClr val="323232"/>
                            </a:solidFill>
                            <a:latin typeface="Cambria Math" panose="02040503050406030204" pitchFamily="18" charset="0"/>
                          </a:rPr>
                          <m:t>1</m:t>
                        </m:r>
                      </m:sub>
                    </m:sSub>
                    <m:r>
                      <a:rPr lang="fr-CA" i="1" smtClean="0">
                        <a:solidFill>
                          <a:srgbClr val="323232"/>
                        </a:solidFill>
                        <a:latin typeface="Cambria Math" panose="02040503050406030204" pitchFamily="18" charset="0"/>
                      </a:rPr>
                      <m:t>,…, </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𝑋</m:t>
                        </m:r>
                      </m:e>
                      <m:sub>
                        <m:r>
                          <a:rPr lang="fr-CA" i="1" smtClean="0">
                            <a:solidFill>
                              <a:srgbClr val="323232"/>
                            </a:solidFill>
                            <a:latin typeface="Cambria Math" panose="02040503050406030204" pitchFamily="18" charset="0"/>
                          </a:rPr>
                          <m:t>𝑛</m:t>
                        </m:r>
                      </m:sub>
                    </m:sSub>
                    <m:r>
                      <a:rPr lang="fr-CA" i="1" smtClean="0">
                        <a:solidFill>
                          <a:srgbClr val="323232"/>
                        </a:solidFill>
                        <a:latin typeface="Cambria Math" panose="02040503050406030204" pitchFamily="18" charset="0"/>
                      </a:rPr>
                      <m:t> </m:t>
                    </m:r>
                  </m:oMath>
                </a14:m>
                <a:r>
                  <a:rPr lang="fr-CA" dirty="0"/>
                  <a:t> se </a:t>
                </a:r>
                <a:r>
                  <a:rPr lang="fr-CA" dirty="0">
                    <a:solidFill>
                      <a:srgbClr val="323232"/>
                    </a:solidFill>
                    <a:latin typeface="Dagny OT" panose="020B0504020201020104" pitchFamily="34" charset="0"/>
                  </a:rPr>
                  <a:t>situe dans une aire de distribution donnée. La </a:t>
                </a:r>
                <a:r>
                  <a:rPr lang="fr-CA" b="1" dirty="0">
                    <a:solidFill>
                      <a:srgbClr val="323232"/>
                    </a:solidFill>
                    <a:latin typeface="Dagny OT" panose="020B0504020201020104" pitchFamily="34" charset="0"/>
                  </a:rPr>
                  <a:t>distribution normale à plusieurs variables</a:t>
                </a:r>
                <a:r>
                  <a:rPr lang="fr-CA" dirty="0">
                    <a:solidFill>
                      <a:srgbClr val="323232"/>
                    </a:solidFill>
                    <a:latin typeface="Dagny OT" panose="020B0504020201020104" pitchFamily="34" charset="0"/>
                  </a:rPr>
                  <a:t> </a:t>
                </a:r>
                <a14:m>
                  <m:oMath xmlns:m="http://schemas.openxmlformats.org/officeDocument/2006/math">
                    <m:r>
                      <a:rPr lang="fr-CA" b="0" i="1" smtClean="0">
                        <a:solidFill>
                          <a:srgbClr val="323232"/>
                        </a:solidFill>
                        <a:latin typeface="Cambria Math" panose="02040503050406030204" pitchFamily="18" charset="0"/>
                      </a:rPr>
                      <m:t>𝑁</m:t>
                    </m:r>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ea typeface="Cambria Math" panose="02040503050406030204" pitchFamily="18" charset="0"/>
                          </a:rPr>
                          <m:t>𝝁</m:t>
                        </m:r>
                        <m:r>
                          <a:rPr lang="fr-CA" b="0" i="1" smtClean="0">
                            <a:solidFill>
                              <a:srgbClr val="323232"/>
                            </a:solidFill>
                            <a:latin typeface="Cambria Math" panose="02040503050406030204" pitchFamily="18" charset="0"/>
                            <a:ea typeface="Cambria Math" panose="02040503050406030204" pitchFamily="18" charset="0"/>
                          </a:rPr>
                          <m:t>,</m:t>
                        </m:r>
                        <m:r>
                          <a:rPr lang="fr-CA" b="1" i="0" smtClean="0">
                            <a:solidFill>
                              <a:srgbClr val="323232"/>
                            </a:solidFill>
                            <a:latin typeface="Cambria Math" panose="02040503050406030204" pitchFamily="18" charset="0"/>
                            <a:ea typeface="Cambria Math" panose="02040503050406030204" pitchFamily="18" charset="0"/>
                          </a:rPr>
                          <m:t>𝚺</m:t>
                        </m:r>
                      </m:e>
                    </m:d>
                  </m:oMath>
                </a14:m>
                <a:r>
                  <a:rPr lang="fr-CA" dirty="0">
                    <a:solidFill>
                      <a:srgbClr val="323232"/>
                    </a:solidFill>
                    <a:latin typeface="Dagny OT" panose="020B0504020201020104" pitchFamily="34" charset="0"/>
                  </a:rPr>
                  <a:t> comprend une fonction de densité </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fr-CA" b="0" i="1" smtClean="0">
                          <a:solidFill>
                            <a:srgbClr val="323232"/>
                          </a:solidFill>
                          <a:latin typeface="Cambria Math" panose="02040503050406030204" pitchFamily="18" charset="0"/>
                        </a:rPr>
                        <m:t>𝑓</m:t>
                      </m:r>
                      <m:d>
                        <m:dPr>
                          <m:ctrlPr>
                            <a:rPr lang="fr-CA" b="0" i="1" smtClean="0">
                              <a:solidFill>
                                <a:srgbClr val="323232"/>
                              </a:solidFill>
                              <a:latin typeface="Cambria Math" panose="02040503050406030204" pitchFamily="18" charset="0"/>
                            </a:rPr>
                          </m:ctrlPr>
                        </m:dPr>
                        <m:e>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𝑥</m:t>
                              </m:r>
                            </m:e>
                            <m:sub>
                              <m:r>
                                <a:rPr lang="fr-CA" i="1" smtClean="0">
                                  <a:solidFill>
                                    <a:srgbClr val="323232"/>
                                  </a:solidFill>
                                  <a:latin typeface="Cambria Math" panose="02040503050406030204" pitchFamily="18" charset="0"/>
                                </a:rPr>
                                <m:t>1</m:t>
                              </m:r>
                            </m:sub>
                          </m:sSub>
                          <m:r>
                            <a:rPr lang="fr-CA" i="1" smtClean="0">
                              <a:solidFill>
                                <a:srgbClr val="323232"/>
                              </a:solidFill>
                              <a:latin typeface="Cambria Math" panose="02040503050406030204" pitchFamily="18" charset="0"/>
                            </a:rPr>
                            <m:t>,…, </m:t>
                          </m:r>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𝑥</m:t>
                              </m:r>
                            </m:e>
                            <m:sub>
                              <m:r>
                                <a:rPr lang="fr-CA" i="1" smtClean="0">
                                  <a:solidFill>
                                    <a:srgbClr val="323232"/>
                                  </a:solidFill>
                                  <a:latin typeface="Cambria Math" panose="02040503050406030204" pitchFamily="18" charset="0"/>
                                </a:rPr>
                                <m:t>𝑛</m:t>
                              </m:r>
                            </m:sub>
                          </m:sSub>
                        </m:e>
                      </m:d>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𝑓</m:t>
                      </m:r>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rPr>
                            <m:t>𝒙</m:t>
                          </m:r>
                        </m:e>
                      </m:d>
                      <m:r>
                        <a:rPr lang="fr-CA" b="0" i="1" smtClean="0">
                          <a:solidFill>
                            <a:srgbClr val="323232"/>
                          </a:solidFill>
                          <a:latin typeface="Cambria Math" panose="02040503050406030204" pitchFamily="18" charset="0"/>
                        </a:rPr>
                        <m:t>=</m:t>
                      </m:r>
                      <m:f>
                        <m:fPr>
                          <m:ctrlPr>
                            <a:rPr lang="fr-CA" b="0"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ad>
                            <m:radPr>
                              <m:degHide m:val="on"/>
                              <m:ctrlPr>
                                <a:rPr lang="fr-CA" b="0" i="1" smtClean="0">
                                  <a:solidFill>
                                    <a:srgbClr val="323232"/>
                                  </a:solidFill>
                                  <a:latin typeface="Cambria Math" panose="02040503050406030204" pitchFamily="18" charset="0"/>
                                </a:rPr>
                              </m:ctrlPr>
                            </m:radPr>
                            <m:deg/>
                            <m:e>
                              <m:sSup>
                                <m:sSupPr>
                                  <m:ctrlPr>
                                    <a:rPr lang="fr-CA" b="0" i="1" smtClean="0">
                                      <a:solidFill>
                                        <a:srgbClr val="323232"/>
                                      </a:solidFill>
                                      <a:latin typeface="Cambria Math" panose="02040503050406030204" pitchFamily="18" charset="0"/>
                                    </a:rPr>
                                  </m:ctrlPr>
                                </m:sSupPr>
                                <m:e>
                                  <m:d>
                                    <m:dPr>
                                      <m:ctrlPr>
                                        <a:rPr lang="fr-CA" b="0" i="1" smtClean="0">
                                          <a:solidFill>
                                            <a:srgbClr val="323232"/>
                                          </a:solidFill>
                                          <a:latin typeface="Cambria Math" panose="02040503050406030204" pitchFamily="18" charset="0"/>
                                        </a:rPr>
                                      </m:ctrlPr>
                                    </m:dPr>
                                    <m:e>
                                      <m:r>
                                        <a:rPr lang="fr-CA" b="0" i="1" smtClean="0">
                                          <a:solidFill>
                                            <a:srgbClr val="323232"/>
                                          </a:solidFill>
                                          <a:latin typeface="Cambria Math" panose="02040503050406030204" pitchFamily="18" charset="0"/>
                                        </a:rPr>
                                        <m:t>2</m:t>
                                      </m:r>
                                      <m:r>
                                        <a:rPr lang="fr-CA" b="0" i="1" smtClean="0">
                                          <a:solidFill>
                                            <a:srgbClr val="323232"/>
                                          </a:solidFill>
                                          <a:latin typeface="Cambria Math" panose="02040503050406030204" pitchFamily="18" charset="0"/>
                                          <a:ea typeface="Cambria Math" panose="02040503050406030204" pitchFamily="18" charset="0"/>
                                        </a:rPr>
                                        <m:t>𝜋</m:t>
                                      </m:r>
                                    </m:e>
                                  </m:d>
                                </m:e>
                                <m:sup>
                                  <m:r>
                                    <a:rPr lang="fr-CA" b="0" i="1" smtClean="0">
                                      <a:solidFill>
                                        <a:srgbClr val="323232"/>
                                      </a:solidFill>
                                      <a:latin typeface="Cambria Math" panose="02040503050406030204" pitchFamily="18" charset="0"/>
                                    </a:rPr>
                                    <m:t>𝑛</m:t>
                                  </m:r>
                                </m:sup>
                              </m:sSup>
                              <m:r>
                                <m:rPr>
                                  <m:nor/>
                                </m:rPr>
                                <a:rPr lang="fr-CA" b="0" i="0" smtClean="0">
                                  <a:solidFill>
                                    <a:srgbClr val="323232"/>
                                  </a:solidFill>
                                  <a:latin typeface="Dagny OT" panose="020B0504020201020104" pitchFamily="34" charset="0"/>
                                </a:rPr>
                                <m:t>det</m:t>
                              </m:r>
                              <m:d>
                                <m:dPr>
                                  <m:ctrlPr>
                                    <a:rPr lang="fr-CA" b="0" i="1" smtClean="0">
                                      <a:solidFill>
                                        <a:srgbClr val="323232"/>
                                      </a:solidFill>
                                      <a:latin typeface="Cambria Math" panose="02040503050406030204" pitchFamily="18" charset="0"/>
                                    </a:rPr>
                                  </m:ctrlPr>
                                </m:dPr>
                                <m:e>
                                  <m:r>
                                    <a:rPr lang="fr-CA" b="1" smtClean="0">
                                      <a:solidFill>
                                        <a:srgbClr val="323232"/>
                                      </a:solidFill>
                                      <a:latin typeface="Cambria Math" panose="02040503050406030204" pitchFamily="18" charset="0"/>
                                      <a:ea typeface="Cambria Math" panose="02040503050406030204" pitchFamily="18" charset="0"/>
                                    </a:rPr>
                                    <m:t>𝚺</m:t>
                                  </m:r>
                                </m:e>
                              </m:d>
                            </m:e>
                          </m:rad>
                        </m:den>
                      </m:f>
                      <m:r>
                        <m:rPr>
                          <m:nor/>
                        </m:rPr>
                        <a:rPr lang="fr-CA" b="0" i="0" smtClean="0">
                          <a:solidFill>
                            <a:srgbClr val="323232"/>
                          </a:solidFill>
                          <a:latin typeface="Dagny OT" panose="020B0504020201020104" pitchFamily="34" charset="0"/>
                        </a:rPr>
                        <m:t>exp</m:t>
                      </m:r>
                      <m:d>
                        <m:dPr>
                          <m:begChr m:val="{"/>
                          <m:endChr m:val="}"/>
                          <m:ctrlPr>
                            <a:rPr lang="fr-CA" b="0" i="1" smtClean="0">
                              <a:solidFill>
                                <a:srgbClr val="323232"/>
                              </a:solidFill>
                              <a:latin typeface="Cambria Math" panose="02040503050406030204" pitchFamily="18" charset="0"/>
                            </a:rPr>
                          </m:ctrlPr>
                        </m:dPr>
                        <m:e>
                          <m:r>
                            <a:rPr lang="fr-CA" b="0" i="1" smtClean="0">
                              <a:solidFill>
                                <a:srgbClr val="323232"/>
                              </a:solidFill>
                              <a:latin typeface="Cambria Math" panose="02040503050406030204" pitchFamily="18" charset="0"/>
                            </a:rPr>
                            <m:t>−</m:t>
                          </m:r>
                          <m:f>
                            <m:fPr>
                              <m:ctrlPr>
                                <a:rPr lang="fr-CA" b="0"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2</m:t>
                              </m:r>
                            </m:den>
                          </m:f>
                          <m:sSup>
                            <m:sSupPr>
                              <m:ctrlPr>
                                <a:rPr lang="fr-CA" b="0" i="1" smtClean="0">
                                  <a:solidFill>
                                    <a:srgbClr val="323232"/>
                                  </a:solidFill>
                                  <a:latin typeface="Cambria Math" panose="02040503050406030204" pitchFamily="18" charset="0"/>
                                </a:rPr>
                              </m:ctrlPr>
                            </m:sSupPr>
                            <m:e>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rPr>
                                    <m:t>𝒙</m:t>
                                  </m:r>
                                  <m:r>
                                    <a:rPr lang="fr-CA" b="0" i="1" smtClean="0">
                                      <a:solidFill>
                                        <a:srgbClr val="323232"/>
                                      </a:solidFill>
                                      <a:latin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𝝁</m:t>
                                  </m:r>
                                </m:e>
                              </m:d>
                            </m:e>
                            <m:sup>
                              <m:r>
                                <a:rPr lang="fr-CA" b="0" i="1" smtClean="0">
                                  <a:solidFill>
                                    <a:srgbClr val="323232"/>
                                  </a:solidFill>
                                  <a:latin typeface="Cambria Math" panose="02040503050406030204" pitchFamily="18" charset="0"/>
                                </a:rPr>
                                <m:t>𝑇</m:t>
                              </m:r>
                            </m:sup>
                          </m:sSup>
                          <m:sSup>
                            <m:sSupPr>
                              <m:ctrlPr>
                                <a:rPr lang="fr-CA" b="0" i="1" smtClean="0">
                                  <a:solidFill>
                                    <a:srgbClr val="323232"/>
                                  </a:solidFill>
                                  <a:latin typeface="Cambria Math" panose="02040503050406030204" pitchFamily="18" charset="0"/>
                                </a:rPr>
                              </m:ctrlPr>
                            </m:sSupPr>
                            <m:e>
                              <m:r>
                                <a:rPr lang="fr-CA" b="1" smtClean="0">
                                  <a:solidFill>
                                    <a:srgbClr val="323232"/>
                                  </a:solidFill>
                                  <a:latin typeface="Cambria Math" panose="02040503050406030204" pitchFamily="18" charset="0"/>
                                  <a:ea typeface="Cambria Math" panose="02040503050406030204" pitchFamily="18" charset="0"/>
                                </a:rPr>
                                <m:t>𝚺</m:t>
                              </m:r>
                            </m:e>
                            <m:sup>
                              <m:r>
                                <a:rPr lang="fr-CA" b="0" i="1" smtClean="0">
                                  <a:solidFill>
                                    <a:srgbClr val="323232"/>
                                  </a:solidFill>
                                  <a:latin typeface="Cambria Math" panose="02040503050406030204" pitchFamily="18" charset="0"/>
                                </a:rPr>
                                <m:t>−1</m:t>
                              </m:r>
                            </m:sup>
                          </m:sSup>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rPr>
                                <m:t>𝒙</m:t>
                              </m:r>
                              <m:r>
                                <a:rPr lang="fr-CA" i="1" smtClean="0">
                                  <a:solidFill>
                                    <a:srgbClr val="323232"/>
                                  </a:solidFill>
                                  <a:latin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𝝁</m:t>
                              </m:r>
                            </m:e>
                          </m:d>
                        </m:e>
                      </m:d>
                    </m:oMath>
                  </m:oMathPara>
                </a14:m>
                <a:endParaRPr lang="fr-CA" dirty="0">
                  <a:solidFill>
                    <a:srgbClr val="323232"/>
                  </a:solidFill>
                  <a:latin typeface="Dagny OT" panose="020B0504020201020104" pitchFamily="34" charset="0"/>
                </a:endParaRPr>
              </a:p>
              <a:p>
                <a:pPr algn="just">
                  <a:lnSpc>
                    <a:spcPct val="100000"/>
                  </a:lnSpc>
                </a:pPr>
                <a:endParaRPr lang="fr-CA" sz="1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où </a:t>
                </a:r>
                <a14:m>
                  <m:oMath xmlns:m="http://schemas.openxmlformats.org/officeDocument/2006/math">
                    <m:r>
                      <a:rPr lang="fr-CA" b="1" i="1" smtClean="0">
                        <a:solidFill>
                          <a:srgbClr val="323232"/>
                        </a:solidFill>
                        <a:latin typeface="Cambria Math" panose="02040503050406030204" pitchFamily="18" charset="0"/>
                        <a:ea typeface="Cambria Math" panose="02040503050406030204" pitchFamily="18" charset="0"/>
                      </a:rPr>
                      <m:t>𝝁</m:t>
                    </m:r>
                  </m:oMath>
                </a14:m>
                <a:r>
                  <a:rPr lang="fr-CA" dirty="0">
                    <a:solidFill>
                      <a:srgbClr val="323232"/>
                    </a:solidFill>
                    <a:latin typeface="Dagny OT" panose="020B0504020201020104" pitchFamily="34" charset="0"/>
                  </a:rPr>
                  <a:t> est le vecteur moyen et </a:t>
                </a:r>
                <a14:m>
                  <m:oMath xmlns:m="http://schemas.openxmlformats.org/officeDocument/2006/math">
                    <m:r>
                      <a:rPr lang="fr-CA" b="1" smtClean="0">
                        <a:solidFill>
                          <a:srgbClr val="323232"/>
                        </a:solidFill>
                        <a:latin typeface="Cambria Math" panose="02040503050406030204" pitchFamily="18" charset="0"/>
                        <a:ea typeface="Cambria Math" panose="02040503050406030204" pitchFamily="18" charset="0"/>
                      </a:rPr>
                      <m:t>𝚺</m:t>
                    </m:r>
                  </m:oMath>
                </a14:m>
                <a:r>
                  <a:rPr lang="fr-CA" dirty="0">
                    <a:solidFill>
                      <a:srgbClr val="323232"/>
                    </a:solidFill>
                    <a:latin typeface="Dagny OT" panose="020B0504020201020104" pitchFamily="34" charset="0"/>
                  </a:rPr>
                  <a:t> la matrice de covariance.</a:t>
                </a:r>
              </a:p>
            </p:txBody>
          </p:sp>
        </mc:Choice>
        <mc:Fallback xmlns="">
          <p:sp>
            <p:nvSpPr>
              <p:cNvPr id="3" name="Content Placeholder 2">
                <a:extLst>
                  <a:ext uri="{FF2B5EF4-FFF2-40B4-BE49-F238E27FC236}">
                    <a16:creationId xmlns:a16="http://schemas.microsoft.com/office/drawing/2014/main" xmlns:a14="http://schemas.microsoft.com/office/drawing/2010/main" xmlns="" id="{588FFA95-94BF-463F-B3F9-FD9874522088}"/>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t="-884" r="-829" b="-3387"/>
                </a:stretch>
              </a:blipFill>
            </p:spPr>
            <p:txBody>
              <a:bodyPr/>
              <a:lstStyle/>
              <a:p>
                <a:r>
                  <a:rPr lang="fr-CA">
                    <a:noFill/>
                  </a:rPr>
                  <a:t> </a:t>
                </a:r>
              </a:p>
            </p:txBody>
          </p:sp>
        </mc:Fallback>
      </mc:AlternateContent>
    </p:spTree>
    <p:extLst>
      <p:ext uri="{BB962C8B-B14F-4D97-AF65-F5344CB8AC3E}">
        <p14:creationId xmlns:p14="http://schemas.microsoft.com/office/powerpoint/2010/main" val="201837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79AA8-00C0-470E-B43B-61891884149E}"/>
              </a:ext>
            </a:extLst>
          </p:cNvPr>
          <p:cNvSpPr>
            <a:spLocks noGrp="1"/>
          </p:cNvSpPr>
          <p:nvPr>
            <p:ph type="title"/>
            <p:custDataLst>
              <p:tags r:id="rId1"/>
            </p:custDataLst>
          </p:nvPr>
        </p:nvSpPr>
        <p:spPr/>
        <p:txBody>
          <a:bodyPr/>
          <a:lstStyle/>
          <a:p>
            <a:r>
              <a:rPr lang="fr-CA" dirty="0"/>
              <a:t>Distributions à plusieurs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8FFA95-94BF-463F-B3F9-FD9874522088}"/>
                  </a:ext>
                </a:extLst>
              </p:cNvPr>
              <p:cNvSpPr>
                <a:spLocks noGrp="1"/>
              </p:cNvSpPr>
              <p:nvPr>
                <p:ph idx="1"/>
                <p:custDataLst>
                  <p:tags r:id="rId2"/>
                </p:custDataLst>
              </p:nvPr>
            </p:nvSpPr>
            <p:spPr>
              <a:xfrm>
                <a:off x="581192" y="2180496"/>
                <a:ext cx="5396497" cy="4140767"/>
              </a:xfrm>
            </p:spPr>
            <p:txBody>
              <a:bodyPr>
                <a:normAutofit/>
              </a:bodyPr>
              <a:lstStyle/>
              <a:p>
                <a:pPr marL="0" indent="0" algn="just">
                  <a:lnSpc>
                    <a:spcPct val="100000"/>
                  </a:lnSpc>
                  <a:buNone/>
                </a:pPr>
                <a:r>
                  <a:rPr lang="fr-CA" sz="2000" dirty="0">
                    <a:solidFill>
                      <a:srgbClr val="323232"/>
                    </a:solidFill>
                    <a:latin typeface="Dagny OT" panose="020B0504020201020104" pitchFamily="34" charset="0"/>
                    <a:ea typeface="Cambria Math" panose="02040503050406030204" pitchFamily="18" charset="0"/>
                  </a:rPr>
                  <a:t>Si </a:t>
                </a:r>
                <a14:m>
                  <m:oMath xmlns:m="http://schemas.openxmlformats.org/officeDocument/2006/math">
                    <m:r>
                      <a:rPr lang="fr-CA" sz="2000" b="1">
                        <a:solidFill>
                          <a:srgbClr val="323232"/>
                        </a:solidFill>
                        <a:latin typeface="Cambria Math" panose="02040503050406030204" pitchFamily="18" charset="0"/>
                        <a:ea typeface="Cambria Math" panose="02040503050406030204" pitchFamily="18" charset="0"/>
                      </a:rPr>
                      <m:t>𝚺</m:t>
                    </m:r>
                  </m:oMath>
                </a14:m>
                <a:r>
                  <a:rPr lang="fr-CA" sz="2000" dirty="0">
                    <a:solidFill>
                      <a:srgbClr val="323232"/>
                    </a:solidFill>
                    <a:latin typeface="Dagny OT" panose="020B0504020201020104" pitchFamily="34" charset="0"/>
                  </a:rPr>
                  <a:t> est définie positive, la distribution normale à plusieurs variables est </a:t>
                </a:r>
                <a:r>
                  <a:rPr lang="fr-CA" sz="2000" b="1" dirty="0"/>
                  <a:t>non décomposable</a:t>
                </a:r>
                <a:r>
                  <a:rPr lang="fr-CA" sz="2000" dirty="0"/>
                  <a:t>.</a:t>
                </a:r>
              </a:p>
              <a:p>
                <a:pPr algn="just">
                  <a:lnSpc>
                    <a:spcPct val="100000"/>
                  </a:lnSpc>
                </a:pPr>
                <a:endParaRPr lang="fr-CA" sz="1000" dirty="0">
                  <a:solidFill>
                    <a:srgbClr val="323232"/>
                  </a:solidFill>
                  <a:latin typeface="Dagny OT" panose="020B0504020201020104" pitchFamily="34" charset="0"/>
                </a:endParaRPr>
              </a:p>
              <a:p>
                <a:pPr marL="0" indent="0">
                  <a:lnSpc>
                    <a:spcPct val="100000"/>
                  </a:lnSpc>
                  <a:buNone/>
                </a:pPr>
                <a14:m>
                  <m:oMath xmlns:m="http://schemas.openxmlformats.org/officeDocument/2006/math">
                    <m:r>
                      <a:rPr lang="fr-CA" sz="2200" b="0" i="1" smtClean="0">
                        <a:solidFill>
                          <a:srgbClr val="323232"/>
                        </a:solidFill>
                        <a:latin typeface="Cambria Math" panose="02040503050406030204" pitchFamily="18" charset="0"/>
                      </a:rPr>
                      <m:t>𝐷</m:t>
                    </m:r>
                    <m:r>
                      <a:rPr lang="fr-CA" sz="2200" b="0" i="1" smtClean="0">
                        <a:solidFill>
                          <a:srgbClr val="323232"/>
                        </a:solidFill>
                        <a:latin typeface="Cambria Math" panose="02040503050406030204" pitchFamily="18" charset="0"/>
                      </a:rPr>
                      <m:t>=</m:t>
                    </m:r>
                    <m:rad>
                      <m:radPr>
                        <m:degHide m:val="on"/>
                        <m:ctrlPr>
                          <a:rPr lang="fr-CA" sz="2200" i="1" smtClean="0">
                            <a:solidFill>
                              <a:srgbClr val="323232"/>
                            </a:solidFill>
                            <a:latin typeface="Cambria Math" panose="02040503050406030204" pitchFamily="18" charset="0"/>
                          </a:rPr>
                        </m:ctrlPr>
                      </m:radPr>
                      <m:deg/>
                      <m:e>
                        <m:sSup>
                          <m:sSupPr>
                            <m:ctrlPr>
                              <a:rPr lang="fr-CA" sz="2200" i="1">
                                <a:solidFill>
                                  <a:srgbClr val="323232"/>
                                </a:solidFill>
                                <a:latin typeface="Cambria Math" panose="02040503050406030204" pitchFamily="18" charset="0"/>
                              </a:rPr>
                            </m:ctrlPr>
                          </m:sSupPr>
                          <m:e>
                            <m:d>
                              <m:dPr>
                                <m:ctrlPr>
                                  <a:rPr lang="fr-CA" sz="2200" i="1">
                                    <a:solidFill>
                                      <a:srgbClr val="323232"/>
                                    </a:solidFill>
                                    <a:latin typeface="Cambria Math" panose="02040503050406030204" pitchFamily="18" charset="0"/>
                                  </a:rPr>
                                </m:ctrlPr>
                              </m:dPr>
                              <m:e>
                                <m:r>
                                  <a:rPr lang="fr-CA" sz="2200" b="1" i="1">
                                    <a:solidFill>
                                      <a:srgbClr val="323232"/>
                                    </a:solidFill>
                                    <a:latin typeface="Cambria Math" panose="02040503050406030204" pitchFamily="18" charset="0"/>
                                  </a:rPr>
                                  <m:t>𝒙</m:t>
                                </m:r>
                                <m:r>
                                  <a:rPr lang="fr-CA" sz="2200" i="1">
                                    <a:solidFill>
                                      <a:srgbClr val="323232"/>
                                    </a:solidFill>
                                    <a:latin typeface="Cambria Math" panose="02040503050406030204" pitchFamily="18" charset="0"/>
                                  </a:rPr>
                                  <m:t>−</m:t>
                                </m:r>
                                <m:r>
                                  <a:rPr lang="fr-CA" sz="2200" b="1" i="1">
                                    <a:solidFill>
                                      <a:srgbClr val="323232"/>
                                    </a:solidFill>
                                    <a:latin typeface="Cambria Math" panose="02040503050406030204" pitchFamily="18" charset="0"/>
                                    <a:ea typeface="Cambria Math" panose="02040503050406030204" pitchFamily="18" charset="0"/>
                                  </a:rPr>
                                  <m:t>𝝁</m:t>
                                </m:r>
                              </m:e>
                            </m:d>
                          </m:e>
                          <m:sup>
                            <m:r>
                              <a:rPr lang="fr-CA" sz="2200" i="1">
                                <a:solidFill>
                                  <a:srgbClr val="323232"/>
                                </a:solidFill>
                                <a:latin typeface="Cambria Math" panose="02040503050406030204" pitchFamily="18" charset="0"/>
                              </a:rPr>
                              <m:t>𝑇</m:t>
                            </m:r>
                          </m:sup>
                        </m:sSup>
                        <m:sSup>
                          <m:sSupPr>
                            <m:ctrlPr>
                              <a:rPr lang="fr-CA" sz="2200" i="1">
                                <a:solidFill>
                                  <a:srgbClr val="323232"/>
                                </a:solidFill>
                                <a:latin typeface="Cambria Math" panose="02040503050406030204" pitchFamily="18" charset="0"/>
                              </a:rPr>
                            </m:ctrlPr>
                          </m:sSupPr>
                          <m:e>
                            <m:r>
                              <a:rPr lang="fr-CA" sz="2200" b="1">
                                <a:solidFill>
                                  <a:srgbClr val="323232"/>
                                </a:solidFill>
                                <a:latin typeface="Cambria Math" panose="02040503050406030204" pitchFamily="18" charset="0"/>
                                <a:ea typeface="Cambria Math" panose="02040503050406030204" pitchFamily="18" charset="0"/>
                              </a:rPr>
                              <m:t>𝚺</m:t>
                            </m:r>
                          </m:e>
                          <m:sup>
                            <m:r>
                              <a:rPr lang="fr-CA" sz="2200" i="1">
                                <a:solidFill>
                                  <a:srgbClr val="323232"/>
                                </a:solidFill>
                                <a:latin typeface="Cambria Math" panose="02040503050406030204" pitchFamily="18" charset="0"/>
                              </a:rPr>
                              <m:t>−1</m:t>
                            </m:r>
                          </m:sup>
                        </m:sSup>
                        <m:d>
                          <m:dPr>
                            <m:ctrlPr>
                              <a:rPr lang="fr-CA" sz="2200" i="1">
                                <a:solidFill>
                                  <a:srgbClr val="323232"/>
                                </a:solidFill>
                                <a:latin typeface="Cambria Math" panose="02040503050406030204" pitchFamily="18" charset="0"/>
                              </a:rPr>
                            </m:ctrlPr>
                          </m:dPr>
                          <m:e>
                            <m:r>
                              <a:rPr lang="fr-CA" sz="2200" b="1" i="1">
                                <a:solidFill>
                                  <a:srgbClr val="323232"/>
                                </a:solidFill>
                                <a:latin typeface="Cambria Math" panose="02040503050406030204" pitchFamily="18" charset="0"/>
                              </a:rPr>
                              <m:t>𝒙</m:t>
                            </m:r>
                            <m:r>
                              <a:rPr lang="fr-CA" sz="2200" i="1">
                                <a:solidFill>
                                  <a:srgbClr val="323232"/>
                                </a:solidFill>
                                <a:latin typeface="Cambria Math" panose="02040503050406030204" pitchFamily="18" charset="0"/>
                              </a:rPr>
                              <m:t>−</m:t>
                            </m:r>
                            <m:r>
                              <a:rPr lang="fr-CA" sz="2200" b="1" i="1">
                                <a:solidFill>
                                  <a:srgbClr val="323232"/>
                                </a:solidFill>
                                <a:latin typeface="Cambria Math" panose="02040503050406030204" pitchFamily="18" charset="0"/>
                                <a:ea typeface="Cambria Math" panose="02040503050406030204" pitchFamily="18" charset="0"/>
                              </a:rPr>
                              <m:t>𝝁</m:t>
                            </m:r>
                          </m:e>
                        </m:d>
                      </m:e>
                    </m:rad>
                  </m:oMath>
                </a14:m>
                <a:r>
                  <a:rPr lang="fr-CA" sz="2200" dirty="0"/>
                  <a:t> </a:t>
                </a:r>
                <a:r>
                  <a:rPr lang="fr-CA" sz="2200" dirty="0">
                    <a:solidFill>
                      <a:srgbClr val="323232"/>
                    </a:solidFill>
                    <a:latin typeface="Dagny OT" panose="020B0504020201020104" pitchFamily="34" charset="0"/>
                  </a:rPr>
                  <a:t>est la distance de </a:t>
                </a:r>
                <a:r>
                  <a:rPr lang="fr-CA" sz="2200" b="1" dirty="0" err="1">
                    <a:solidFill>
                      <a:srgbClr val="323232"/>
                    </a:solidFill>
                    <a:latin typeface="Dagny OT" panose="020B0504020201020104" pitchFamily="34" charset="0"/>
                  </a:rPr>
                  <a:t>Mahalanobis</a:t>
                </a:r>
                <a:r>
                  <a:rPr lang="fr-CA" sz="2200" dirty="0">
                    <a:solidFill>
                      <a:srgbClr val="323232"/>
                    </a:solidFill>
                    <a:latin typeface="Dagny OT" panose="020B0504020201020104" pitchFamily="34" charset="0"/>
                  </a:rPr>
                  <a:t>.</a:t>
                </a:r>
              </a:p>
              <a:p>
                <a:pPr algn="just">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sz="2200" dirty="0">
                    <a:solidFill>
                      <a:srgbClr val="323232"/>
                    </a:solidFill>
                    <a:latin typeface="Dagny OT" panose="020B0504020201020104" pitchFamily="34" charset="0"/>
                  </a:rPr>
                  <a:t>Pour générer un échantillon </a:t>
                </a:r>
                <a14:m>
                  <m:oMath xmlns:m="http://schemas.openxmlformats.org/officeDocument/2006/math">
                    <m:r>
                      <a:rPr lang="fr-CA" sz="2200" b="1" i="1" dirty="0" smtClean="0">
                        <a:solidFill>
                          <a:srgbClr val="323232"/>
                        </a:solidFill>
                        <a:latin typeface="Cambria Math" panose="02040503050406030204" pitchFamily="18" charset="0"/>
                      </a:rPr>
                      <m:t>𝒙</m:t>
                    </m:r>
                  </m:oMath>
                </a14:m>
                <a:r>
                  <a:rPr lang="fr-CA" sz="2200" dirty="0">
                    <a:solidFill>
                      <a:srgbClr val="323232"/>
                    </a:solidFill>
                    <a:latin typeface="Dagny OT" panose="020B0504020201020104" pitchFamily="34" charset="0"/>
                  </a:rPr>
                  <a:t> à partir de </a:t>
                </a:r>
                <a14:m>
                  <m:oMath xmlns:m="http://schemas.openxmlformats.org/officeDocument/2006/math">
                    <m:r>
                      <a:rPr lang="fr-CA" sz="2200" i="1">
                        <a:solidFill>
                          <a:srgbClr val="323232"/>
                        </a:solidFill>
                        <a:latin typeface="Cambria Math" panose="02040503050406030204" pitchFamily="18" charset="0"/>
                      </a:rPr>
                      <m:t>𝑁</m:t>
                    </m:r>
                    <m:d>
                      <m:dPr>
                        <m:ctrlPr>
                          <a:rPr lang="fr-CA" sz="2200" b="1" i="1" smtClean="0">
                            <a:solidFill>
                              <a:srgbClr val="323232"/>
                            </a:solidFill>
                            <a:latin typeface="Cambria Math" panose="02040503050406030204" pitchFamily="18" charset="0"/>
                          </a:rPr>
                        </m:ctrlPr>
                      </m:dPr>
                      <m:e>
                        <m:r>
                          <a:rPr lang="fr-CA" sz="2200" b="1" i="1">
                            <a:solidFill>
                              <a:srgbClr val="323232"/>
                            </a:solidFill>
                            <a:latin typeface="Cambria Math" panose="02040503050406030204" pitchFamily="18" charset="0"/>
                            <a:ea typeface="Cambria Math" panose="02040503050406030204" pitchFamily="18" charset="0"/>
                          </a:rPr>
                          <m:t>𝝁</m:t>
                        </m:r>
                        <m:r>
                          <a:rPr lang="fr-CA" sz="2200" b="1" i="1">
                            <a:solidFill>
                              <a:srgbClr val="323232"/>
                            </a:solidFill>
                            <a:latin typeface="Cambria Math" panose="02040503050406030204" pitchFamily="18" charset="0"/>
                            <a:ea typeface="Cambria Math" panose="02040503050406030204" pitchFamily="18" charset="0"/>
                          </a:rPr>
                          <m:t>,</m:t>
                        </m:r>
                        <m:r>
                          <a:rPr lang="fr-CA" sz="2200" b="1">
                            <a:solidFill>
                              <a:srgbClr val="323232"/>
                            </a:solidFill>
                            <a:latin typeface="Cambria Math" panose="02040503050406030204" pitchFamily="18" charset="0"/>
                            <a:ea typeface="Cambria Math" panose="02040503050406030204" pitchFamily="18" charset="0"/>
                          </a:rPr>
                          <m:t>𝚺</m:t>
                        </m:r>
                      </m:e>
                    </m:d>
                  </m:oMath>
                </a14:m>
                <a:r>
                  <a:rPr lang="fr-CA" sz="2200" dirty="0">
                    <a:solidFill>
                      <a:srgbClr val="323232"/>
                    </a:solidFill>
                    <a:latin typeface="Dagny OT" panose="020B0504020201020104" pitchFamily="34" charset="0"/>
                  </a:rPr>
                  <a:t>, prenons </a:t>
                </a:r>
                <a14:m>
                  <m:oMath xmlns:m="http://schemas.openxmlformats.org/officeDocument/2006/math">
                    <m:r>
                      <a:rPr lang="fr-CA" sz="2200" b="1" i="1" smtClean="0">
                        <a:solidFill>
                          <a:srgbClr val="323232"/>
                        </a:solidFill>
                        <a:latin typeface="Cambria Math" panose="02040503050406030204" pitchFamily="18" charset="0"/>
                      </a:rPr>
                      <m:t>𝒛</m:t>
                    </m:r>
                    <m:r>
                      <a:rPr lang="fr-CA" sz="2200" b="0" i="1" smtClean="0">
                        <a:solidFill>
                          <a:srgbClr val="323232"/>
                        </a:solidFill>
                        <a:latin typeface="Cambria Math" panose="02040503050406030204" pitchFamily="18" charset="0"/>
                        <a:ea typeface="Cambria Math" panose="02040503050406030204" pitchFamily="18" charset="0"/>
                      </a:rPr>
                      <m:t>~</m:t>
                    </m:r>
                    <m:r>
                      <a:rPr lang="fr-CA" sz="2200" i="1">
                        <a:solidFill>
                          <a:srgbClr val="323232"/>
                        </a:solidFill>
                        <a:latin typeface="Cambria Math" panose="02040503050406030204" pitchFamily="18" charset="0"/>
                      </a:rPr>
                      <m:t>𝑁</m:t>
                    </m:r>
                    <m:d>
                      <m:dPr>
                        <m:ctrlPr>
                          <a:rPr lang="fr-CA" sz="2200" i="1">
                            <a:solidFill>
                              <a:srgbClr val="323232"/>
                            </a:solidFill>
                            <a:latin typeface="Cambria Math" panose="02040503050406030204" pitchFamily="18" charset="0"/>
                          </a:rPr>
                        </m:ctrlPr>
                      </m:dPr>
                      <m:e>
                        <m:r>
                          <a:rPr lang="fr-CA" sz="2200" b="1" i="1" smtClean="0">
                            <a:solidFill>
                              <a:srgbClr val="323232"/>
                            </a:solidFill>
                            <a:latin typeface="Cambria Math" panose="02040503050406030204" pitchFamily="18" charset="0"/>
                          </a:rPr>
                          <m:t>𝟎</m:t>
                        </m:r>
                        <m:r>
                          <a:rPr lang="fr-CA" sz="2200" i="1">
                            <a:solidFill>
                              <a:srgbClr val="323232"/>
                            </a:solidFill>
                            <a:latin typeface="Cambria Math" panose="02040503050406030204" pitchFamily="18" charset="0"/>
                            <a:ea typeface="Cambria Math" panose="02040503050406030204" pitchFamily="18" charset="0"/>
                          </a:rPr>
                          <m:t>,</m:t>
                        </m:r>
                        <m:r>
                          <a:rPr lang="fr-CA" sz="2200" i="1" smtClean="0">
                            <a:solidFill>
                              <a:srgbClr val="323232"/>
                            </a:solidFill>
                            <a:latin typeface="Cambria Math" panose="02040503050406030204" pitchFamily="18" charset="0"/>
                            <a:ea typeface="Cambria Math" panose="02040503050406030204" pitchFamily="18" charset="0"/>
                          </a:rPr>
                          <m:t> </m:t>
                        </m:r>
                        <m:r>
                          <a:rPr lang="fr-CA" sz="2200" b="1" i="0" smtClean="0">
                            <a:solidFill>
                              <a:srgbClr val="323232"/>
                            </a:solidFill>
                            <a:latin typeface="Cambria Math" panose="02040503050406030204" pitchFamily="18" charset="0"/>
                            <a:ea typeface="Cambria Math" panose="02040503050406030204" pitchFamily="18" charset="0"/>
                          </a:rPr>
                          <m:t>𝐈</m:t>
                        </m:r>
                      </m:e>
                    </m:d>
                  </m:oMath>
                </a14:m>
                <a:r>
                  <a:rPr lang="fr-CA" sz="2200" dirty="0">
                    <a:solidFill>
                      <a:srgbClr val="323232"/>
                    </a:solidFill>
                    <a:latin typeface="Dagny OT" panose="020B0504020201020104" pitchFamily="34" charset="0"/>
                  </a:rPr>
                  <a:t> et définissons </a:t>
                </a:r>
                <a14:m>
                  <m:oMath xmlns:m="http://schemas.openxmlformats.org/officeDocument/2006/math">
                    <m:r>
                      <a:rPr lang="fr-CA" sz="2200" b="1" i="1" dirty="0">
                        <a:solidFill>
                          <a:srgbClr val="323232"/>
                        </a:solidFill>
                        <a:latin typeface="Cambria Math" panose="02040503050406030204" pitchFamily="18" charset="0"/>
                      </a:rPr>
                      <m:t>𝒙</m:t>
                    </m:r>
                    <m:r>
                      <a:rPr lang="fr-CA" sz="2200" b="0" i="1" dirty="0" smtClean="0">
                        <a:solidFill>
                          <a:srgbClr val="323232"/>
                        </a:solidFill>
                        <a:latin typeface="Cambria Math" panose="02040503050406030204" pitchFamily="18" charset="0"/>
                      </a:rPr>
                      <m:t>=</m:t>
                    </m:r>
                    <m:r>
                      <a:rPr lang="fr-CA" sz="2200" b="1" i="1">
                        <a:solidFill>
                          <a:srgbClr val="323232"/>
                        </a:solidFill>
                        <a:latin typeface="Cambria Math" panose="02040503050406030204" pitchFamily="18" charset="0"/>
                        <a:ea typeface="Cambria Math" panose="02040503050406030204" pitchFamily="18" charset="0"/>
                      </a:rPr>
                      <m:t>𝝁</m:t>
                    </m:r>
                    <m:r>
                      <a:rPr lang="fr-CA" sz="2200" b="0" i="1" smtClean="0">
                        <a:solidFill>
                          <a:srgbClr val="323232"/>
                        </a:solidFill>
                        <a:latin typeface="Cambria Math" panose="02040503050406030204" pitchFamily="18" charset="0"/>
                        <a:ea typeface="Cambria Math" panose="02040503050406030204" pitchFamily="18" charset="0"/>
                      </a:rPr>
                      <m:t>+</m:t>
                    </m:r>
                    <m:r>
                      <a:rPr lang="fr-CA" sz="2200" b="1" i="1" smtClean="0">
                        <a:solidFill>
                          <a:srgbClr val="323232"/>
                        </a:solidFill>
                        <a:latin typeface="Cambria Math" panose="02040503050406030204" pitchFamily="18" charset="0"/>
                        <a:ea typeface="Cambria Math" panose="02040503050406030204" pitchFamily="18" charset="0"/>
                      </a:rPr>
                      <m:t>𝑨𝒛</m:t>
                    </m:r>
                  </m:oMath>
                </a14:m>
                <a:r>
                  <a:rPr lang="fr-CA" sz="2200" dirty="0">
                    <a:solidFill>
                      <a:srgbClr val="323232"/>
                    </a:solidFill>
                    <a:latin typeface="Dagny OT" panose="020B0504020201020104" pitchFamily="34" charset="0"/>
                  </a:rPr>
                  <a:t>, où </a:t>
                </a:r>
                <a14:m>
                  <m:oMath xmlns:m="http://schemas.openxmlformats.org/officeDocument/2006/math">
                    <m:r>
                      <a:rPr lang="fr-CA" sz="2200" b="1" i="1">
                        <a:solidFill>
                          <a:srgbClr val="323232"/>
                        </a:solidFill>
                        <a:latin typeface="Cambria Math" panose="02040503050406030204" pitchFamily="18" charset="0"/>
                        <a:ea typeface="Cambria Math" panose="02040503050406030204" pitchFamily="18" charset="0"/>
                      </a:rPr>
                      <m:t>𝑨</m:t>
                    </m:r>
                    <m:sSup>
                      <m:sSupPr>
                        <m:ctrlPr>
                          <a:rPr lang="fr-CA" sz="2200" b="1" i="1" smtClean="0">
                            <a:solidFill>
                              <a:srgbClr val="323232"/>
                            </a:solidFill>
                            <a:latin typeface="Cambria Math" panose="02040503050406030204" pitchFamily="18" charset="0"/>
                            <a:ea typeface="Cambria Math" panose="02040503050406030204" pitchFamily="18" charset="0"/>
                          </a:rPr>
                        </m:ctrlPr>
                      </m:sSupPr>
                      <m:e>
                        <m:r>
                          <a:rPr lang="fr-CA" sz="2200" b="1" i="1" smtClean="0">
                            <a:solidFill>
                              <a:srgbClr val="323232"/>
                            </a:solidFill>
                            <a:latin typeface="Cambria Math" panose="02040503050406030204" pitchFamily="18" charset="0"/>
                            <a:ea typeface="Cambria Math" panose="02040503050406030204" pitchFamily="18" charset="0"/>
                          </a:rPr>
                          <m:t>𝑨</m:t>
                        </m:r>
                      </m:e>
                      <m:sup>
                        <m:r>
                          <a:rPr lang="fr-CA" sz="2200" b="0" i="1" smtClean="0">
                            <a:solidFill>
                              <a:srgbClr val="323232"/>
                            </a:solidFill>
                            <a:latin typeface="Cambria Math" panose="02040503050406030204" pitchFamily="18" charset="0"/>
                            <a:ea typeface="Cambria Math" panose="02040503050406030204" pitchFamily="18" charset="0"/>
                          </a:rPr>
                          <m:t>𝑇</m:t>
                        </m:r>
                      </m:sup>
                    </m:sSup>
                    <m:r>
                      <a:rPr lang="fr-CA" sz="2200" b="1" i="1" smtClean="0">
                        <a:solidFill>
                          <a:srgbClr val="323232"/>
                        </a:solidFill>
                        <a:latin typeface="Cambria Math" panose="02040503050406030204" pitchFamily="18" charset="0"/>
                        <a:ea typeface="Cambria Math" panose="02040503050406030204" pitchFamily="18" charset="0"/>
                      </a:rPr>
                      <m:t>=</m:t>
                    </m:r>
                    <m:r>
                      <a:rPr lang="fr-CA" sz="2200" b="1">
                        <a:solidFill>
                          <a:srgbClr val="323232"/>
                        </a:solidFill>
                        <a:latin typeface="Cambria Math" panose="02040503050406030204" pitchFamily="18" charset="0"/>
                        <a:ea typeface="Cambria Math" panose="02040503050406030204" pitchFamily="18" charset="0"/>
                      </a:rPr>
                      <m:t>𝚺</m:t>
                    </m:r>
                  </m:oMath>
                </a14:m>
                <a:r>
                  <a:rPr lang="fr-CA" sz="2200" dirty="0">
                    <a:solidFill>
                      <a:srgbClr val="323232"/>
                    </a:solidFill>
                    <a:latin typeface="Dagny OT" panose="020B0504020201020104" pitchFamily="34" charset="0"/>
                  </a:rPr>
                  <a:t> est la décomposition </a:t>
                </a:r>
                <a:r>
                  <a:rPr lang="fr-CA" sz="2200" dirty="0">
                    <a:solidFill>
                      <a:srgbClr val="323232"/>
                    </a:solidFill>
                  </a:rPr>
                  <a:t>de </a:t>
                </a:r>
                <a:r>
                  <a:rPr lang="fr-CA" sz="2200" dirty="0" err="1">
                    <a:solidFill>
                      <a:srgbClr val="323232"/>
                    </a:solidFill>
                  </a:rPr>
                  <a:t>Cholesky</a:t>
                </a:r>
                <a:r>
                  <a:rPr lang="fr-CA" sz="2200" dirty="0">
                    <a:solidFill>
                      <a:srgbClr val="323232"/>
                    </a:solidFill>
                  </a:rPr>
                  <a:t>.</a:t>
                </a:r>
              </a:p>
            </p:txBody>
          </p:sp>
        </mc:Choice>
        <mc:Fallback xmlns="">
          <p:sp>
            <p:nvSpPr>
              <p:cNvPr id="3" name="Content Placeholder 2">
                <a:extLst>
                  <a:ext uri="{FF2B5EF4-FFF2-40B4-BE49-F238E27FC236}">
                    <a16:creationId xmlns:a16="http://schemas.microsoft.com/office/drawing/2014/main" id="{588FFA95-94BF-463F-B3F9-FD9874522088}"/>
                  </a:ext>
                </a:extLst>
              </p:cNvPr>
              <p:cNvSpPr>
                <a:spLocks noGrp="1" noRot="1" noChangeAspect="1" noMove="1" noResize="1" noEditPoints="1" noAdjustHandles="1" noChangeArrowheads="1" noChangeShapeType="1" noTextEdit="1"/>
              </p:cNvSpPr>
              <p:nvPr>
                <p:ph idx="1"/>
              </p:nvPr>
            </p:nvSpPr>
            <p:spPr>
              <a:xfrm>
                <a:off x="581192" y="2180496"/>
                <a:ext cx="5396497" cy="4140767"/>
              </a:xfrm>
              <a:blipFill>
                <a:blip r:embed="rId7"/>
                <a:stretch>
                  <a:fillRect l="-1467" r="-1129"/>
                </a:stretch>
              </a:blipFill>
            </p:spPr>
            <p:txBody>
              <a:bodyPr/>
              <a:lstStyle/>
              <a:p>
                <a:r>
                  <a:rPr lang="fr-CA">
                    <a:noFill/>
                  </a:rPr>
                  <a:t> </a:t>
                </a:r>
              </a:p>
            </p:txBody>
          </p:sp>
        </mc:Fallback>
      </mc:AlternateContent>
      <p:sp>
        <p:nvSpPr>
          <p:cNvPr id="6" name="Content Placeholder 2">
            <a:extLst>
              <a:ext uri="{FF2B5EF4-FFF2-40B4-BE49-F238E27FC236}">
                <a16:creationId xmlns:a16="http://schemas.microsoft.com/office/drawing/2014/main" id="{FA9FDA99-D4DE-CC4F-93CD-7F051C93E7BD}"/>
              </a:ext>
            </a:extLst>
          </p:cNvPr>
          <p:cNvSpPr txBox="1">
            <a:spLocks/>
          </p:cNvSpPr>
          <p:nvPr>
            <p:custDataLst>
              <p:tags r:id="rId3"/>
            </p:custDataLst>
          </p:nvPr>
        </p:nvSpPr>
        <p:spPr>
          <a:xfrm>
            <a:off x="2875547" y="0"/>
            <a:ext cx="9316453" cy="2959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fr-CA" sz="1400" dirty="0">
                <a:solidFill>
                  <a:srgbClr val="323232"/>
                </a:solidFill>
                <a:latin typeface="Dagny OT" panose="020B0504020201020104" pitchFamily="34" charset="0"/>
              </a:rPr>
              <a:t>[image tirée de Wikipédia]</a:t>
            </a:r>
          </a:p>
        </p:txBody>
      </p:sp>
      <p:grpSp>
        <p:nvGrpSpPr>
          <p:cNvPr id="4" name="Group 3"/>
          <p:cNvGrpSpPr/>
          <p:nvPr>
            <p:custDataLst>
              <p:tags r:id="rId4"/>
            </p:custDataLst>
          </p:nvPr>
        </p:nvGrpSpPr>
        <p:grpSpPr>
          <a:xfrm>
            <a:off x="6392277" y="1828800"/>
            <a:ext cx="5218531" cy="4605018"/>
            <a:chOff x="6487527" y="1364162"/>
            <a:chExt cx="5414211" cy="4804029"/>
          </a:xfrm>
        </p:grpSpPr>
        <p:pic>
          <p:nvPicPr>
            <p:cNvPr id="5" name="Picture 4">
              <a:extLst>
                <a:ext uri="{FF2B5EF4-FFF2-40B4-BE49-F238E27FC236}">
                  <a16:creationId xmlns:a16="http://schemas.microsoft.com/office/drawing/2014/main" id="{D926426F-3BB9-8C46-9DDD-17B25666E57F}"/>
                </a:ext>
              </a:extLst>
            </p:cNvPr>
            <p:cNvPicPr>
              <a:picLocks noChangeAspect="1"/>
            </p:cNvPicPr>
            <p:nvPr/>
          </p:nvPicPr>
          <p:blipFill rotWithShape="1">
            <a:blip r:embed="rId8">
              <a:extLst>
                <a:ext uri="{28A0092B-C50C-407E-A947-70E740481C1C}">
                  <a14:useLocalDpi xmlns:a14="http://schemas.microsoft.com/office/drawing/2010/main" val="0"/>
                </a:ext>
              </a:extLst>
            </a:blip>
            <a:srcRect l="7375" r="7541"/>
            <a:stretch/>
          </p:blipFill>
          <p:spPr>
            <a:xfrm>
              <a:off x="6487527" y="1364162"/>
              <a:ext cx="5414211" cy="4804029"/>
            </a:xfrm>
            <a:prstGeom prst="rect">
              <a:avLst/>
            </a:prstGeom>
          </p:spPr>
        </p:pic>
        <p:sp>
          <p:nvSpPr>
            <p:cNvPr id="7" name="Rectangle 6">
              <a:extLst>
                <a:ext uri="{FF2B5EF4-FFF2-40B4-BE49-F238E27FC236}">
                  <a16:creationId xmlns:a16="http://schemas.microsoft.com/office/drawing/2014/main" id="{7404F106-258E-E549-AC16-18D559955906}"/>
                </a:ext>
              </a:extLst>
            </p:cNvPr>
            <p:cNvSpPr/>
            <p:nvPr/>
          </p:nvSpPr>
          <p:spPr>
            <a:xfrm>
              <a:off x="7586411" y="5327062"/>
              <a:ext cx="300789" cy="385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41E55A-1C10-FD4A-A09E-B475A63E174C}"/>
                </a:ext>
              </a:extLst>
            </p:cNvPr>
            <p:cNvSpPr/>
            <p:nvPr/>
          </p:nvSpPr>
          <p:spPr>
            <a:xfrm>
              <a:off x="10704595" y="5278102"/>
              <a:ext cx="300789" cy="3850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C0D437D-6B19-5649-A9CC-069CA23E7182}"/>
                    </a:ext>
                  </a:extLst>
                </p:cNvPr>
                <p:cNvSpPr txBox="1">
                  <a:spLocks/>
                </p:cNvSpPr>
                <p:nvPr/>
              </p:nvSpPr>
              <p:spPr>
                <a:xfrm>
                  <a:off x="7472111" y="5324057"/>
                  <a:ext cx="529390"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sSub>
                          <m:sSubPr>
                            <m:ctrlPr>
                              <a:rPr lang="fr-CA" sz="1800" i="1" smtClean="0">
                                <a:latin typeface="Cambria Math" panose="02040503050406030204" pitchFamily="18" charset="0"/>
                              </a:rPr>
                            </m:ctrlPr>
                          </m:sSubPr>
                          <m:e>
                            <m:r>
                              <a:rPr lang="fr-CA" sz="1800" b="0" i="1" smtClean="0">
                                <a:latin typeface="Cambria Math" panose="02040503050406030204" pitchFamily="18" charset="0"/>
                              </a:rPr>
                              <m:t>𝑋</m:t>
                            </m:r>
                          </m:e>
                          <m:sub>
                            <m:r>
                              <a:rPr lang="fr-CA" sz="1800" b="0" i="1" smtClean="0">
                                <a:latin typeface="Cambria Math" panose="02040503050406030204" pitchFamily="18" charset="0"/>
                              </a:rPr>
                              <m:t>1</m:t>
                            </m:r>
                          </m:sub>
                        </m:sSub>
                      </m:oMath>
                    </m:oMathPara>
                  </a14:m>
                  <a:endParaRPr lang="fr-CA" dirty="0"/>
                </a:p>
              </p:txBody>
            </p:sp>
          </mc:Choice>
          <mc:Fallback xmlns="">
            <p:sp>
              <p:nvSpPr>
                <p:cNvPr id="9" name="Content Placeholder 2">
                  <a:extLst>
                    <a:ext uri="{FF2B5EF4-FFF2-40B4-BE49-F238E27FC236}">
                      <a16:creationId xmlns:a16="http://schemas.microsoft.com/office/drawing/2014/main" id="{8C0D437D-6B19-5649-A9CC-069CA23E7182}"/>
                    </a:ext>
                  </a:extLst>
                </p:cNvPr>
                <p:cNvSpPr txBox="1">
                  <a:spLocks noRot="1" noChangeAspect="1" noMove="1" noResize="1" noEditPoints="1" noAdjustHandles="1" noChangeArrowheads="1" noChangeShapeType="1" noTextEdit="1"/>
                </p:cNvSpPr>
                <p:nvPr/>
              </p:nvSpPr>
              <p:spPr>
                <a:xfrm>
                  <a:off x="7472111" y="5324057"/>
                  <a:ext cx="529390" cy="552282"/>
                </a:xfrm>
                <a:prstGeom prst="rect">
                  <a:avLst/>
                </a:prstGeom>
                <a:blipFill>
                  <a:blip r:embed="rId9"/>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10AC3F49-1954-6140-9005-B23A5B9EFFE8}"/>
                    </a:ext>
                  </a:extLst>
                </p:cNvPr>
                <p:cNvSpPr txBox="1">
                  <a:spLocks/>
                </p:cNvSpPr>
                <p:nvPr/>
              </p:nvSpPr>
              <p:spPr>
                <a:xfrm>
                  <a:off x="10704595" y="5337843"/>
                  <a:ext cx="529390"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sSub>
                          <m:sSubPr>
                            <m:ctrlPr>
                              <a:rPr lang="fr-CA" sz="1800" i="1" smtClean="0">
                                <a:latin typeface="Cambria Math" panose="02040503050406030204" pitchFamily="18" charset="0"/>
                              </a:rPr>
                            </m:ctrlPr>
                          </m:sSubPr>
                          <m:e>
                            <m:r>
                              <a:rPr lang="fr-CA" sz="1800" b="0" i="1" smtClean="0">
                                <a:latin typeface="Cambria Math" panose="02040503050406030204" pitchFamily="18" charset="0"/>
                              </a:rPr>
                              <m:t>𝑋</m:t>
                            </m:r>
                          </m:e>
                          <m:sub>
                            <m:r>
                              <a:rPr lang="fr-CA" sz="1800" b="0" i="1" smtClean="0">
                                <a:latin typeface="Cambria Math" panose="02040503050406030204" pitchFamily="18" charset="0"/>
                              </a:rPr>
                              <m:t>2</m:t>
                            </m:r>
                          </m:sub>
                        </m:sSub>
                      </m:oMath>
                    </m:oMathPara>
                  </a14:m>
                  <a:endParaRPr lang="fr-CA" dirty="0"/>
                </a:p>
              </p:txBody>
            </p:sp>
          </mc:Choice>
          <mc:Fallback xmlns="">
            <p:sp>
              <p:nvSpPr>
                <p:cNvPr id="10" name="Content Placeholder 2">
                  <a:extLst>
                    <a:ext uri="{FF2B5EF4-FFF2-40B4-BE49-F238E27FC236}">
                      <a16:creationId xmlns:a16="http://schemas.microsoft.com/office/drawing/2014/main" id="{10AC3F49-1954-6140-9005-B23A5B9EFFE8}"/>
                    </a:ext>
                  </a:extLst>
                </p:cNvPr>
                <p:cNvSpPr txBox="1">
                  <a:spLocks noRot="1" noChangeAspect="1" noMove="1" noResize="1" noEditPoints="1" noAdjustHandles="1" noChangeArrowheads="1" noChangeShapeType="1" noTextEdit="1"/>
                </p:cNvSpPr>
                <p:nvPr/>
              </p:nvSpPr>
              <p:spPr>
                <a:xfrm>
                  <a:off x="10704595" y="5337843"/>
                  <a:ext cx="529390" cy="552282"/>
                </a:xfrm>
                <a:prstGeom prst="rect">
                  <a:avLst/>
                </a:prstGeom>
                <a:blipFill>
                  <a:blip r:embed="rId10"/>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8665F77-FFC0-534B-81BB-36B01CAAA893}"/>
                    </a:ext>
                  </a:extLst>
                </p:cNvPr>
                <p:cNvSpPr txBox="1">
                  <a:spLocks/>
                </p:cNvSpPr>
                <p:nvPr/>
              </p:nvSpPr>
              <p:spPr>
                <a:xfrm>
                  <a:off x="10682536" y="2073736"/>
                  <a:ext cx="874297"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r>
                          <a:rPr lang="fr-CA" sz="1800" b="0" i="1" smtClean="0">
                            <a:latin typeface="Cambria Math" panose="02040503050406030204" pitchFamily="18" charset="0"/>
                          </a:rPr>
                          <m:t>𝑃</m:t>
                        </m:r>
                        <m:r>
                          <a:rPr lang="fr-CA" sz="1800" b="0" i="1" smtClean="0">
                            <a:latin typeface="Cambria Math" panose="02040503050406030204" pitchFamily="18" charset="0"/>
                          </a:rPr>
                          <m:t>(</m:t>
                        </m:r>
                        <m:sSub>
                          <m:sSubPr>
                            <m:ctrlPr>
                              <a:rPr lang="fr-CA" sz="1800" i="1" smtClean="0">
                                <a:latin typeface="Cambria Math" panose="02040503050406030204" pitchFamily="18" charset="0"/>
                              </a:rPr>
                            </m:ctrlPr>
                          </m:sSubPr>
                          <m:e>
                            <m:r>
                              <a:rPr lang="fr-CA" sz="1800" b="0" i="1" smtClean="0">
                                <a:latin typeface="Cambria Math" panose="02040503050406030204" pitchFamily="18" charset="0"/>
                              </a:rPr>
                              <m:t>𝑋</m:t>
                            </m:r>
                          </m:e>
                          <m:sub>
                            <m:r>
                              <a:rPr lang="fr-CA" sz="1800" b="0" i="1" smtClean="0">
                                <a:latin typeface="Cambria Math" panose="02040503050406030204" pitchFamily="18" charset="0"/>
                              </a:rPr>
                              <m:t>2</m:t>
                            </m:r>
                          </m:sub>
                        </m:sSub>
                        <m:r>
                          <a:rPr lang="fr-CA" sz="1800" b="0" i="1" smtClean="0">
                            <a:latin typeface="Cambria Math" panose="02040503050406030204" pitchFamily="18" charset="0"/>
                          </a:rPr>
                          <m:t>)</m:t>
                        </m:r>
                      </m:oMath>
                    </m:oMathPara>
                  </a14:m>
                  <a:endParaRPr lang="fr-CA" dirty="0"/>
                </a:p>
              </p:txBody>
            </p:sp>
          </mc:Choice>
          <mc:Fallback xmlns="">
            <p:sp>
              <p:nvSpPr>
                <p:cNvPr id="11" name="Content Placeholder 2">
                  <a:extLst>
                    <a:ext uri="{FF2B5EF4-FFF2-40B4-BE49-F238E27FC236}">
                      <a16:creationId xmlns:a16="http://schemas.microsoft.com/office/drawing/2014/main" id="{98665F77-FFC0-534B-81BB-36B01CAAA893}"/>
                    </a:ext>
                  </a:extLst>
                </p:cNvPr>
                <p:cNvSpPr txBox="1">
                  <a:spLocks noRot="1" noChangeAspect="1" noMove="1" noResize="1" noEditPoints="1" noAdjustHandles="1" noChangeArrowheads="1" noChangeShapeType="1" noTextEdit="1"/>
                </p:cNvSpPr>
                <p:nvPr/>
              </p:nvSpPr>
              <p:spPr>
                <a:xfrm>
                  <a:off x="10682536" y="2073736"/>
                  <a:ext cx="874297" cy="552282"/>
                </a:xfrm>
                <a:prstGeom prst="rect">
                  <a:avLst/>
                </a:prstGeom>
                <a:blipFill>
                  <a:blip r:embed="rId11"/>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016A3FB4-BB20-6040-9F56-A194DD6088E5}"/>
                    </a:ext>
                  </a:extLst>
                </p:cNvPr>
                <p:cNvSpPr txBox="1">
                  <a:spLocks/>
                </p:cNvSpPr>
                <p:nvPr/>
              </p:nvSpPr>
              <p:spPr>
                <a:xfrm>
                  <a:off x="7273586" y="2054390"/>
                  <a:ext cx="874297"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r>
                          <a:rPr lang="fr-CA" sz="1800" b="0" i="1" smtClean="0">
                            <a:latin typeface="Cambria Math" panose="02040503050406030204" pitchFamily="18" charset="0"/>
                          </a:rPr>
                          <m:t>𝑃</m:t>
                        </m:r>
                        <m:r>
                          <a:rPr lang="fr-CA" sz="1800" b="0" i="1" smtClean="0">
                            <a:latin typeface="Cambria Math" panose="02040503050406030204" pitchFamily="18" charset="0"/>
                          </a:rPr>
                          <m:t>(</m:t>
                        </m:r>
                        <m:sSub>
                          <m:sSubPr>
                            <m:ctrlPr>
                              <a:rPr lang="fr-CA" sz="1800" i="1" smtClean="0">
                                <a:latin typeface="Cambria Math" panose="02040503050406030204" pitchFamily="18" charset="0"/>
                              </a:rPr>
                            </m:ctrlPr>
                          </m:sSubPr>
                          <m:e>
                            <m:r>
                              <a:rPr lang="fr-CA" sz="1800" b="0" i="1" smtClean="0">
                                <a:latin typeface="Cambria Math" panose="02040503050406030204" pitchFamily="18" charset="0"/>
                              </a:rPr>
                              <m:t>𝑋</m:t>
                            </m:r>
                          </m:e>
                          <m:sub>
                            <m:r>
                              <a:rPr lang="fr-CA" sz="1800" b="0" i="1" smtClean="0">
                                <a:latin typeface="Cambria Math" panose="02040503050406030204" pitchFamily="18" charset="0"/>
                              </a:rPr>
                              <m:t>1</m:t>
                            </m:r>
                          </m:sub>
                        </m:sSub>
                        <m:r>
                          <a:rPr lang="fr-CA" sz="1800" b="0" i="1" smtClean="0">
                            <a:latin typeface="Cambria Math" panose="02040503050406030204" pitchFamily="18" charset="0"/>
                          </a:rPr>
                          <m:t>)</m:t>
                        </m:r>
                      </m:oMath>
                    </m:oMathPara>
                  </a14:m>
                  <a:endParaRPr lang="fr-CA" dirty="0"/>
                </a:p>
              </p:txBody>
            </p:sp>
          </mc:Choice>
          <mc:Fallback xmlns="">
            <p:sp>
              <p:nvSpPr>
                <p:cNvPr id="12" name="Content Placeholder 2">
                  <a:extLst>
                    <a:ext uri="{FF2B5EF4-FFF2-40B4-BE49-F238E27FC236}">
                      <a16:creationId xmlns:a16="http://schemas.microsoft.com/office/drawing/2014/main" id="{016A3FB4-BB20-6040-9F56-A194DD6088E5}"/>
                    </a:ext>
                  </a:extLst>
                </p:cNvPr>
                <p:cNvSpPr txBox="1">
                  <a:spLocks noRot="1" noChangeAspect="1" noMove="1" noResize="1" noEditPoints="1" noAdjustHandles="1" noChangeArrowheads="1" noChangeShapeType="1" noTextEdit="1"/>
                </p:cNvSpPr>
                <p:nvPr/>
              </p:nvSpPr>
              <p:spPr>
                <a:xfrm>
                  <a:off x="7273586" y="2054390"/>
                  <a:ext cx="874297" cy="552282"/>
                </a:xfrm>
                <a:prstGeom prst="rect">
                  <a:avLst/>
                </a:prstGeom>
                <a:blipFill>
                  <a:blip r:embed="rId12"/>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5027A8A3-603D-3745-BACA-78C36AD3B6A9}"/>
                    </a:ext>
                  </a:extLst>
                </p:cNvPr>
                <p:cNvSpPr txBox="1">
                  <a:spLocks/>
                </p:cNvSpPr>
                <p:nvPr/>
              </p:nvSpPr>
              <p:spPr>
                <a:xfrm>
                  <a:off x="8520863" y="3322804"/>
                  <a:ext cx="1953128" cy="55228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14:m>
                    <m:oMathPara xmlns:m="http://schemas.openxmlformats.org/officeDocument/2006/math">
                      <m:oMathParaPr>
                        <m:jc m:val="centerGroup"/>
                      </m:oMathParaPr>
                      <m:oMath xmlns:m="http://schemas.openxmlformats.org/officeDocument/2006/math">
                        <m:sSup>
                          <m:sSupPr>
                            <m:ctrlPr>
                              <a:rPr lang="fr-CA" sz="1800" i="1" smtClean="0">
                                <a:latin typeface="Cambria Math" panose="02040503050406030204" pitchFamily="18" charset="0"/>
                              </a:rPr>
                            </m:ctrlPr>
                          </m:sSupPr>
                          <m:e>
                            <m:r>
                              <a:rPr lang="fr-CA" sz="1800" b="0" i="1" smtClean="0">
                                <a:latin typeface="Cambria Math" panose="02040503050406030204" pitchFamily="18" charset="0"/>
                              </a:rPr>
                              <m:t>𝐷</m:t>
                            </m:r>
                          </m:e>
                          <m:sup>
                            <m:r>
                              <a:rPr lang="fr-CA" sz="1800" b="0" i="1" smtClean="0">
                                <a:latin typeface="Cambria Math" panose="02040503050406030204" pitchFamily="18" charset="0"/>
                              </a:rPr>
                              <m:t>2</m:t>
                            </m:r>
                          </m:sup>
                        </m:sSup>
                        <m:r>
                          <a:rPr lang="fr-CA" sz="1800" i="1" smtClean="0">
                            <a:latin typeface="Cambria Math" panose="02040503050406030204" pitchFamily="18" charset="0"/>
                            <a:ea typeface="Cambria Math" panose="02040503050406030204" pitchFamily="18" charset="0"/>
                          </a:rPr>
                          <m:t>≤</m:t>
                        </m:r>
                        <m:sSubSup>
                          <m:sSubSupPr>
                            <m:ctrlPr>
                              <a:rPr lang="fr-CA" sz="1800" i="1" smtClean="0">
                                <a:latin typeface="Cambria Math" panose="02040503050406030204" pitchFamily="18" charset="0"/>
                                <a:ea typeface="Cambria Math" panose="02040503050406030204" pitchFamily="18" charset="0"/>
                              </a:rPr>
                            </m:ctrlPr>
                          </m:sSubSupPr>
                          <m:e>
                            <m:r>
                              <a:rPr lang="fr-CA" sz="1800" i="1" smtClean="0">
                                <a:latin typeface="Cambria Math" panose="02040503050406030204" pitchFamily="18" charset="0"/>
                                <a:ea typeface="Cambria Math" panose="02040503050406030204" pitchFamily="18" charset="0"/>
                              </a:rPr>
                              <m:t>𝜒</m:t>
                            </m:r>
                          </m:e>
                          <m:sub>
                            <m:r>
                              <a:rPr lang="fr-CA" sz="1800" b="0" i="1" smtClean="0">
                                <a:latin typeface="Cambria Math" panose="02040503050406030204" pitchFamily="18" charset="0"/>
                                <a:ea typeface="Cambria Math" panose="02040503050406030204" pitchFamily="18" charset="0"/>
                              </a:rPr>
                              <m:t>2</m:t>
                            </m:r>
                          </m:sub>
                          <m:sup>
                            <m:r>
                              <a:rPr lang="fr-CA" sz="1800" b="0" i="1" smtClean="0">
                                <a:latin typeface="Cambria Math" panose="02040503050406030204" pitchFamily="18" charset="0"/>
                                <a:ea typeface="Cambria Math" panose="02040503050406030204" pitchFamily="18" charset="0"/>
                              </a:rPr>
                              <m:t>2</m:t>
                            </m:r>
                          </m:sup>
                        </m:sSubSup>
                        <m:r>
                          <a:rPr lang="fr-CA" sz="1800" b="0" i="1" smtClean="0">
                            <a:latin typeface="Cambria Math" panose="02040503050406030204" pitchFamily="18" charset="0"/>
                            <a:ea typeface="Cambria Math" panose="02040503050406030204" pitchFamily="18" charset="0"/>
                          </a:rPr>
                          <m:t>(0.95)</m:t>
                        </m:r>
                      </m:oMath>
                    </m:oMathPara>
                  </a14:m>
                  <a:endParaRPr lang="fr-CA" dirty="0"/>
                </a:p>
              </p:txBody>
            </p:sp>
          </mc:Choice>
          <mc:Fallback xmlns="">
            <p:sp>
              <p:nvSpPr>
                <p:cNvPr id="13" name="Content Placeholder 2">
                  <a:extLst>
                    <a:ext uri="{FF2B5EF4-FFF2-40B4-BE49-F238E27FC236}">
                      <a16:creationId xmlns:a16="http://schemas.microsoft.com/office/drawing/2014/main" id="{5027A8A3-603D-3745-BACA-78C36AD3B6A9}"/>
                    </a:ext>
                  </a:extLst>
                </p:cNvPr>
                <p:cNvSpPr txBox="1">
                  <a:spLocks noRot="1" noChangeAspect="1" noMove="1" noResize="1" noEditPoints="1" noAdjustHandles="1" noChangeArrowheads="1" noChangeShapeType="1" noTextEdit="1"/>
                </p:cNvSpPr>
                <p:nvPr/>
              </p:nvSpPr>
              <p:spPr>
                <a:xfrm>
                  <a:off x="8520863" y="3322804"/>
                  <a:ext cx="1953128" cy="552282"/>
                </a:xfrm>
                <a:prstGeom prst="rect">
                  <a:avLst/>
                </a:prstGeom>
                <a:blipFill>
                  <a:blip r:embed="rId13"/>
                  <a:stretch>
                    <a:fillRect/>
                  </a:stretch>
                </a:blipFill>
              </p:spPr>
              <p:txBody>
                <a:bodyPr/>
                <a:lstStyle/>
                <a:p>
                  <a:r>
                    <a:rPr lang="fr-CA">
                      <a:noFill/>
                    </a:rPr>
                    <a:t> </a:t>
                  </a:r>
                </a:p>
              </p:txBody>
            </p:sp>
          </mc:Fallback>
        </mc:AlternateContent>
      </p:grpSp>
    </p:spTree>
    <p:extLst>
      <p:ext uri="{BB962C8B-B14F-4D97-AF65-F5344CB8AC3E}">
        <p14:creationId xmlns:p14="http://schemas.microsoft.com/office/powerpoint/2010/main" val="35185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EXERCICES</a:t>
            </a:r>
          </a:p>
        </p:txBody>
      </p:sp>
      <p:sp>
        <p:nvSpPr>
          <p:cNvPr id="3" name="Content Placeholder 2"/>
          <p:cNvSpPr>
            <a:spLocks noGrp="1"/>
          </p:cNvSpPr>
          <p:nvPr>
            <p:ph idx="1"/>
            <p:custDataLst>
              <p:tags r:id="rId2"/>
            </p:custDataLst>
          </p:nvPr>
        </p:nvSpPr>
        <p:spPr/>
        <p:txBody>
          <a:bodyPr/>
          <a:lstStyle/>
          <a:p>
            <a:pPr algn="just"/>
            <a:r>
              <a:rPr lang="fr-CA" dirty="0"/>
              <a:t>Écrivez en langage R ou en Python un script qui vous permet d’extraire des échantillons « aléatoires » des différentes distributions discutées dans cette section.</a:t>
            </a:r>
          </a:p>
        </p:txBody>
      </p:sp>
    </p:spTree>
    <p:extLst>
      <p:ext uri="{BB962C8B-B14F-4D97-AF65-F5344CB8AC3E}">
        <p14:creationId xmlns:p14="http://schemas.microsoft.com/office/powerpoint/2010/main" val="27575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THÉORÈME DE LA LIMITE CENTRALE</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225552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que le théorème de la limite centrale?</a:t>
            </a:r>
          </a:p>
          <a:p>
            <a:endParaRPr lang="fr-CA" sz="500" dirty="0"/>
          </a:p>
          <a:p>
            <a:r>
              <a:rPr lang="fr-CA" dirty="0"/>
              <a:t>Dans quelles conditions le théorème de la limite centrale est-il utile?</a:t>
            </a:r>
          </a:p>
        </p:txBody>
      </p:sp>
    </p:spTree>
    <p:extLst>
      <p:ext uri="{BB962C8B-B14F-4D97-AF65-F5344CB8AC3E}">
        <p14:creationId xmlns:p14="http://schemas.microsoft.com/office/powerpoint/2010/main" val="347886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7D6AC27-02F2-42BB-B19B-A85795450659}"/>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5883776" y="2979694"/>
            <a:ext cx="5727031" cy="3658936"/>
          </a:xfrm>
          <a:prstGeom prst="rect">
            <a:avLst/>
          </a:prstGeom>
          <a:effectLst/>
        </p:spPr>
      </p:pic>
      <p:sp>
        <p:nvSpPr>
          <p:cNvPr id="8" name="Title 1">
            <a:extLst>
              <a:ext uri="{FF2B5EF4-FFF2-40B4-BE49-F238E27FC236}">
                <a16:creationId xmlns:a16="http://schemas.microsoft.com/office/drawing/2014/main" id="{F7BC566C-A735-432B-9E7F-179F5EFE63D3}"/>
              </a:ext>
            </a:extLst>
          </p:cNvPr>
          <p:cNvSpPr>
            <a:spLocks noGrp="1"/>
          </p:cNvSpPr>
          <p:nvPr>
            <p:ph type="title"/>
            <p:custDataLst>
              <p:tags r:id="rId2"/>
            </p:custDataLst>
          </p:nvPr>
        </p:nvSpPr>
        <p:spPr/>
        <p:txBody>
          <a:bodyPr/>
          <a:lstStyle/>
          <a:p>
            <a:r>
              <a:rPr lang="fr-CA" dirty="0"/>
              <a:t>Distribution normale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9D34AB-A91D-4666-A844-1F7E61A7A17C}"/>
                  </a:ext>
                </a:extLst>
              </p:cNvPr>
              <p:cNvSpPr>
                <a:spLocks noGrp="1"/>
              </p:cNvSpPr>
              <p:nvPr>
                <p:ph idx="1"/>
                <p:custDataLst>
                  <p:tags r:id="rId3"/>
                </p:custDataLst>
              </p:nvPr>
            </p:nvSpPr>
            <p:spPr/>
            <p:txBody>
              <a:bodyPr/>
              <a:lstStyle/>
              <a:p>
                <a:pPr marL="0" indent="0">
                  <a:lnSpc>
                    <a:spcPct val="100000"/>
                  </a:lnSpc>
                  <a:buNone/>
                </a:pPr>
                <a:r>
                  <a:rPr lang="fr-CA" dirty="0"/>
                  <a:t>L’équation </a:t>
                </a:r>
                <a14:m>
                  <m:oMath xmlns:m="http://schemas.openxmlformats.org/officeDocument/2006/math">
                    <m:r>
                      <a:rPr lang="fr-CA" i="1" smtClean="0">
                        <a:solidFill>
                          <a:srgbClr val="323232"/>
                        </a:solidFill>
                        <a:latin typeface="Cambria Math" charset="0"/>
                      </a:rPr>
                      <m:t>𝑁</m:t>
                    </m:r>
                    <m:d>
                      <m:dPr>
                        <m:ctrlPr>
                          <a:rPr lang="fr-CA" i="1">
                            <a:solidFill>
                              <a:srgbClr val="323232"/>
                            </a:solidFill>
                            <a:latin typeface="Cambria Math" panose="02040503050406030204" pitchFamily="18" charset="0"/>
                          </a:rPr>
                        </m:ctrlPr>
                      </m:dPr>
                      <m:e>
                        <m:r>
                          <a:rPr lang="fr-CA">
                            <a:solidFill>
                              <a:srgbClr val="323232"/>
                            </a:solidFill>
                            <a:latin typeface="Cambria Math" charset="0"/>
                          </a:rPr>
                          <m:t>𝜇</m:t>
                        </m:r>
                        <m:r>
                          <a:rPr lang="fr-CA">
                            <a:solidFill>
                              <a:srgbClr val="323232"/>
                            </a:solidFill>
                            <a:latin typeface="Cambria Math" charset="0"/>
                          </a:rPr>
                          <m:t>,</m:t>
                        </m:r>
                        <m:sSup>
                          <m:sSupPr>
                            <m:ctrlPr>
                              <a:rPr lang="fr-CA" i="1">
                                <a:solidFill>
                                  <a:srgbClr val="323232"/>
                                </a:solidFill>
                                <a:latin typeface="Cambria Math" panose="02040503050406030204" pitchFamily="18" charset="0"/>
                              </a:rPr>
                            </m:ctrlPr>
                          </m:sSupPr>
                          <m:e>
                            <m:r>
                              <a:rPr lang="fr-CA">
                                <a:solidFill>
                                  <a:srgbClr val="323232"/>
                                </a:solidFill>
                                <a:latin typeface="Cambria Math" charset="0"/>
                              </a:rPr>
                              <m:t>𝜎</m:t>
                            </m:r>
                          </m:e>
                          <m:sup>
                            <m:r>
                              <a:rPr lang="fr-CA" i="1">
                                <a:solidFill>
                                  <a:srgbClr val="323232"/>
                                </a:solidFill>
                                <a:latin typeface="Cambria Math" charset="0"/>
                              </a:rPr>
                              <m:t>2</m:t>
                            </m:r>
                          </m:sup>
                        </m:sSup>
                      </m:e>
                    </m:d>
                    <m:r>
                      <a:rPr lang="fr-CA" i="1">
                        <a:solidFill>
                          <a:srgbClr val="323232"/>
                        </a:solidFill>
                        <a:latin typeface="Cambria Math" charset="0"/>
                      </a:rPr>
                      <m:t> </m:t>
                    </m:r>
                  </m:oMath>
                </a14:m>
                <a:r>
                  <a:rPr lang="fr-CA" dirty="0"/>
                  <a:t> est </a:t>
                </a:r>
                <a:r>
                  <a:rPr lang="fr-CA" b="1" dirty="0"/>
                  <a:t>entièrement caractérisée</a:t>
                </a:r>
                <a:r>
                  <a:rPr lang="fr-CA" dirty="0"/>
                  <a:t> par la moyenne </a:t>
                </a:r>
                <a14:m>
                  <m:oMath xmlns:m="http://schemas.openxmlformats.org/officeDocument/2006/math">
                    <m:r>
                      <a:rPr lang="fr-CA">
                        <a:solidFill>
                          <a:srgbClr val="323232"/>
                        </a:solidFill>
                        <a:latin typeface="Cambria Math" charset="0"/>
                      </a:rPr>
                      <m:t>𝜇</m:t>
                    </m:r>
                    <m:r>
                      <a:rPr lang="fr-CA" i="1">
                        <a:solidFill>
                          <a:srgbClr val="323232"/>
                        </a:solidFill>
                        <a:latin typeface="Cambria Math" charset="0"/>
                      </a:rPr>
                      <m:t> </m:t>
                    </m:r>
                  </m:oMath>
                </a14:m>
                <a:r>
                  <a:rPr lang="fr-CA" dirty="0"/>
                  <a:t> et par l’écart-type </a:t>
                </a:r>
                <a14:m>
                  <m:oMath xmlns:m="http://schemas.openxmlformats.org/officeDocument/2006/math">
                    <m:r>
                      <a:rPr lang="fr-CA">
                        <a:solidFill>
                          <a:srgbClr val="323232"/>
                        </a:solidFill>
                        <a:latin typeface="Cambria Math" charset="0"/>
                      </a:rPr>
                      <m:t>𝜎</m:t>
                    </m:r>
                  </m:oMath>
                </a14:m>
                <a:r>
                  <a:rPr lang="fr-CA" dirty="0"/>
                  <a:t>, ce qui réduit les besoins d’estimation.</a:t>
                </a:r>
              </a:p>
              <a:p>
                <a:pPr marL="0" indent="0">
                  <a:lnSpc>
                    <a:spcPct val="100000"/>
                  </a:lnSpc>
                  <a:buNone/>
                </a:pPr>
                <a:endParaRPr lang="fr-CA" sz="5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La probabilité qu’une valeur soit extraite</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peut être obtenue si nous savons combien </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de multiples de </a:t>
                </a:r>
                <a14:m>
                  <m:oMath xmlns:m="http://schemas.openxmlformats.org/officeDocument/2006/math">
                    <m:r>
                      <a:rPr lang="fr-CA">
                        <a:solidFill>
                          <a:srgbClr val="323232"/>
                        </a:solidFill>
                        <a:latin typeface="Cambria Math" charset="0"/>
                      </a:rPr>
                      <m:t>𝜎</m:t>
                    </m:r>
                  </m:oMath>
                </a14:m>
                <a:r>
                  <a:rPr lang="fr-CA" dirty="0">
                    <a:solidFill>
                      <a:srgbClr val="323232"/>
                    </a:solidFill>
                    <a:latin typeface="Dagny OT" panose="020B0504020201020104" pitchFamily="34" charset="0"/>
                  </a:rPr>
                  <a:t> la séparent de </a:t>
                </a:r>
                <a14:m>
                  <m:oMath xmlns:m="http://schemas.openxmlformats.org/officeDocument/2006/math">
                    <m:r>
                      <a:rPr lang="fr-CA">
                        <a:solidFill>
                          <a:srgbClr val="323232"/>
                        </a:solidFill>
                        <a:latin typeface="Cambria Math" charset="0"/>
                      </a:rPr>
                      <m:t>𝜇</m:t>
                    </m:r>
                  </m:oMath>
                </a14:m>
                <a:endParaRPr lang="fr-CA" dirty="0">
                  <a:solidFill>
                    <a:srgbClr val="323232"/>
                  </a:solidFill>
                  <a:latin typeface="Dagny OT" panose="020B0504020201020104" pitchFamily="34" charset="0"/>
                </a:endParaRPr>
              </a:p>
              <a:p>
                <a:pPr lvl="1" algn="just">
                  <a:lnSpc>
                    <a:spcPct val="100000"/>
                  </a:lnSpc>
                </a:pPr>
                <a:r>
                  <a:rPr lang="fr-CA" dirty="0">
                    <a:solidFill>
                      <a:srgbClr val="323232"/>
                    </a:solidFill>
                    <a:latin typeface="Dagny OT" panose="020B0504020201020104" pitchFamily="34" charset="0"/>
                  </a:rPr>
                  <a:t>à l’intérieur de </a:t>
                </a:r>
                <a14:m>
                  <m:oMath xmlns:m="http://schemas.openxmlformats.org/officeDocument/2006/math">
                    <m:r>
                      <a:rPr lang="fr-CA">
                        <a:solidFill>
                          <a:srgbClr val="323232"/>
                        </a:solidFill>
                        <a:latin typeface="Cambria Math" charset="0"/>
                      </a:rPr>
                      <m:t>𝜎</m:t>
                    </m:r>
                  </m:oMath>
                </a14:m>
                <a:r>
                  <a:rPr lang="fr-CA" dirty="0">
                    <a:solidFill>
                      <a:srgbClr val="323232"/>
                    </a:solidFill>
                    <a:latin typeface="Dagny OT" panose="020B0504020201020104" pitchFamily="34" charset="0"/>
                  </a:rPr>
                  <a:t> par rapport à </a:t>
                </a:r>
                <a14:m>
                  <m:oMath xmlns:m="http://schemas.openxmlformats.org/officeDocument/2006/math">
                    <m:r>
                      <a:rPr lang="fr-CA">
                        <a:solidFill>
                          <a:srgbClr val="323232"/>
                        </a:solidFill>
                        <a:latin typeface="Cambria Math" charset="0"/>
                      </a:rPr>
                      <m:t>𝜇</m:t>
                    </m:r>
                  </m:oMath>
                </a14:m>
                <a:r>
                  <a:rPr lang="fr-CA" dirty="0"/>
                  <a:t> </a:t>
                </a:r>
                <a:r>
                  <a:rPr lang="fr-CA" dirty="0">
                    <a:solidFill>
                      <a:srgbClr val="323232"/>
                    </a:solidFill>
                    <a:latin typeface="Dagny OT" panose="020B0504020201020104" pitchFamily="34" charset="0"/>
                  </a:rPr>
                  <a:t>: </a:t>
                </a:r>
                <a14:m>
                  <m:oMath xmlns:m="http://schemas.openxmlformats.org/officeDocument/2006/math">
                    <m:r>
                      <a:rPr lang="fr-CA" i="1">
                        <a:solidFill>
                          <a:srgbClr val="323232"/>
                        </a:solidFill>
                        <a:latin typeface="Cambria Math" charset="0"/>
                        <a:ea typeface="Cambria Math" charset="0"/>
                        <a:cs typeface="Cambria Math" charset="0"/>
                      </a:rPr>
                      <m:t>≈</m:t>
                    </m:r>
                    <m:r>
                      <a:rPr lang="fr-CA" i="1">
                        <a:solidFill>
                          <a:srgbClr val="323232"/>
                        </a:solidFill>
                        <a:latin typeface="Cambria Math" charset="0"/>
                      </a:rPr>
                      <m:t>68%</m:t>
                    </m:r>
                  </m:oMath>
                </a14:m>
                <a:endParaRPr lang="fr-CA" dirty="0">
                  <a:solidFill>
                    <a:srgbClr val="323232"/>
                  </a:solidFill>
                  <a:latin typeface="Dagny OT" panose="020B0504020201020104" pitchFamily="34" charset="0"/>
                </a:endParaRPr>
              </a:p>
              <a:p>
                <a:pPr lvl="1" algn="just">
                  <a:lnSpc>
                    <a:spcPct val="100000"/>
                  </a:lnSpc>
                </a:pPr>
                <a:r>
                  <a:rPr lang="fr-CA" dirty="0">
                    <a:solidFill>
                      <a:srgbClr val="323232"/>
                    </a:solidFill>
                    <a:latin typeface="Dagny OT" panose="020B0504020201020104" pitchFamily="34" charset="0"/>
                  </a:rPr>
                  <a:t>à l’intérieur de </a:t>
                </a:r>
                <a14:m>
                  <m:oMath xmlns:m="http://schemas.openxmlformats.org/officeDocument/2006/math">
                    <m:r>
                      <a:rPr lang="fr-CA">
                        <a:solidFill>
                          <a:srgbClr val="323232"/>
                        </a:solidFill>
                        <a:latin typeface="Cambria Math" charset="0"/>
                      </a:rPr>
                      <m:t>2</m:t>
                    </m:r>
                    <m:r>
                      <a:rPr lang="fr-CA">
                        <a:solidFill>
                          <a:srgbClr val="323232"/>
                        </a:solidFill>
                        <a:latin typeface="Cambria Math" charset="0"/>
                      </a:rPr>
                      <m:t>𝜎</m:t>
                    </m:r>
                  </m:oMath>
                </a14:m>
                <a:r>
                  <a:rPr lang="fr-CA" dirty="0">
                    <a:solidFill>
                      <a:srgbClr val="323232"/>
                    </a:solidFill>
                    <a:latin typeface="Dagny OT" panose="020B0504020201020104" pitchFamily="34" charset="0"/>
                  </a:rPr>
                  <a:t> par rapport à </a:t>
                </a:r>
                <a14:m>
                  <m:oMath xmlns:m="http://schemas.openxmlformats.org/officeDocument/2006/math">
                    <m:r>
                      <a:rPr lang="fr-CA">
                        <a:solidFill>
                          <a:srgbClr val="323232"/>
                        </a:solidFill>
                        <a:latin typeface="Cambria Math" charset="0"/>
                      </a:rPr>
                      <m:t>𝜇</m:t>
                    </m:r>
                  </m:oMath>
                </a14:m>
                <a:r>
                  <a:rPr lang="fr-CA" dirty="0"/>
                  <a:t> </a:t>
                </a:r>
                <a:r>
                  <a:rPr lang="fr-CA" dirty="0">
                    <a:solidFill>
                      <a:srgbClr val="323232"/>
                    </a:solidFill>
                    <a:latin typeface="Dagny OT" panose="020B0504020201020104" pitchFamily="34" charset="0"/>
                  </a:rPr>
                  <a:t>: </a:t>
                </a:r>
                <a14:m>
                  <m:oMath xmlns:m="http://schemas.openxmlformats.org/officeDocument/2006/math">
                    <m:r>
                      <a:rPr lang="fr-CA" i="1">
                        <a:solidFill>
                          <a:srgbClr val="323232"/>
                        </a:solidFill>
                        <a:latin typeface="Cambria Math" charset="0"/>
                        <a:ea typeface="Cambria Math" charset="0"/>
                        <a:cs typeface="Cambria Math" charset="0"/>
                      </a:rPr>
                      <m:t>≈</m:t>
                    </m:r>
                    <m:r>
                      <a:rPr lang="fr-CA" i="1">
                        <a:solidFill>
                          <a:srgbClr val="323232"/>
                        </a:solidFill>
                        <a:latin typeface="Cambria Math" charset="0"/>
                      </a:rPr>
                      <m:t>95%</m:t>
                    </m:r>
                  </m:oMath>
                </a14:m>
                <a:endParaRPr lang="fr-CA" dirty="0">
                  <a:solidFill>
                    <a:srgbClr val="323232"/>
                  </a:solidFill>
                  <a:latin typeface="Dagny OT" panose="020B0504020201020104" pitchFamily="34" charset="0"/>
                </a:endParaRPr>
              </a:p>
              <a:p>
                <a:pPr lvl="1" algn="just">
                  <a:lnSpc>
                    <a:spcPct val="100000"/>
                  </a:lnSpc>
                </a:pPr>
                <a:r>
                  <a:rPr lang="fr-CA" dirty="0">
                    <a:solidFill>
                      <a:srgbClr val="323232"/>
                    </a:solidFill>
                    <a:latin typeface="Dagny OT" panose="020B0504020201020104" pitchFamily="34" charset="0"/>
                  </a:rPr>
                  <a:t>à l’intérieur de </a:t>
                </a:r>
                <a14:m>
                  <m:oMath xmlns:m="http://schemas.openxmlformats.org/officeDocument/2006/math">
                    <m:r>
                      <a:rPr lang="fr-CA">
                        <a:solidFill>
                          <a:srgbClr val="323232"/>
                        </a:solidFill>
                        <a:latin typeface="Cambria Math" charset="0"/>
                      </a:rPr>
                      <m:t>3</m:t>
                    </m:r>
                    <m:r>
                      <a:rPr lang="fr-CA">
                        <a:solidFill>
                          <a:srgbClr val="323232"/>
                        </a:solidFill>
                        <a:latin typeface="Cambria Math" charset="0"/>
                      </a:rPr>
                      <m:t>𝜎</m:t>
                    </m:r>
                  </m:oMath>
                </a14:m>
                <a:r>
                  <a:rPr lang="fr-CA" dirty="0">
                    <a:solidFill>
                      <a:srgbClr val="323232"/>
                    </a:solidFill>
                    <a:latin typeface="Dagny OT" panose="020B0504020201020104" pitchFamily="34" charset="0"/>
                  </a:rPr>
                  <a:t> par rapport à </a:t>
                </a:r>
                <a14:m>
                  <m:oMath xmlns:m="http://schemas.openxmlformats.org/officeDocument/2006/math">
                    <m:r>
                      <a:rPr lang="fr-CA">
                        <a:solidFill>
                          <a:srgbClr val="323232"/>
                        </a:solidFill>
                        <a:latin typeface="Cambria Math" charset="0"/>
                      </a:rPr>
                      <m:t>𝜇</m:t>
                    </m:r>
                  </m:oMath>
                </a14:m>
                <a:r>
                  <a:rPr lang="fr-CA" dirty="0"/>
                  <a:t> </a:t>
                </a:r>
                <a:r>
                  <a:rPr lang="fr-CA" dirty="0">
                    <a:solidFill>
                      <a:srgbClr val="323232"/>
                    </a:solidFill>
                    <a:latin typeface="Dagny OT" panose="020B0504020201020104" pitchFamily="34" charset="0"/>
                  </a:rPr>
                  <a:t>: </a:t>
                </a:r>
                <a14:m>
                  <m:oMath xmlns:m="http://schemas.openxmlformats.org/officeDocument/2006/math">
                    <m:r>
                      <a:rPr lang="fr-CA" i="1">
                        <a:solidFill>
                          <a:srgbClr val="323232"/>
                        </a:solidFill>
                        <a:latin typeface="Cambria Math" charset="0"/>
                        <a:ea typeface="Cambria Math" charset="0"/>
                        <a:cs typeface="Cambria Math" charset="0"/>
                      </a:rPr>
                      <m:t>≈</m:t>
                    </m:r>
                    <m:r>
                      <a:rPr lang="fr-CA" i="1">
                        <a:solidFill>
                          <a:srgbClr val="323232"/>
                        </a:solidFill>
                        <a:latin typeface="Cambria Math" charset="0"/>
                      </a:rPr>
                      <m:t>99.7%</m:t>
                    </m:r>
                  </m:oMath>
                </a14:m>
                <a:r>
                  <a:rPr lang="fr-CA" dirty="0">
                    <a:solidFill>
                      <a:srgbClr val="323232"/>
                    </a:solidFill>
                    <a:latin typeface="Dagny OT" panose="020B0504020201020104" pitchFamily="34" charset="0"/>
                  </a:rPr>
                  <a:t>    </a:t>
                </a:r>
              </a:p>
              <a:p>
                <a:endParaRPr lang="fr-CA" sz="1000"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id="{BD9D34AB-A91D-4666-A844-1F7E61A7A17C}"/>
                  </a:ext>
                </a:extLst>
              </p:cNvPr>
              <p:cNvSpPr>
                <a:spLocks noGrp="1" noRot="1" noChangeAspect="1" noMove="1" noResize="1" noEditPoints="1" noAdjustHandles="1" noChangeArrowheads="1" noChangeShapeType="1" noTextEdit="1"/>
              </p:cNvSpPr>
              <p:nvPr>
                <p:ph idx="1"/>
              </p:nvPr>
            </p:nvSpPr>
            <p:spPr>
              <a:blipFill>
                <a:blip r:embed="rId9"/>
                <a:stretch>
                  <a:fillRect l="-829" r="-773"/>
                </a:stretch>
              </a:blipFill>
            </p:spPr>
            <p:txBody>
              <a:bodyPr/>
              <a:lstStyle/>
              <a:p>
                <a:r>
                  <a:rPr lang="fr-CA">
                    <a:noFill/>
                  </a:rPr>
                  <a:t> </a:t>
                </a:r>
              </a:p>
            </p:txBody>
          </p:sp>
        </mc:Fallback>
      </mc:AlternateContent>
      <p:sp>
        <p:nvSpPr>
          <p:cNvPr id="5" name="Content Placeholder 2">
            <a:extLst>
              <a:ext uri="{FF2B5EF4-FFF2-40B4-BE49-F238E27FC236}">
                <a16:creationId xmlns:a16="http://schemas.microsoft.com/office/drawing/2014/main" id="{BD9D34AB-A91D-4666-A844-1F7E61A7A17C}"/>
              </a:ext>
            </a:extLst>
          </p:cNvPr>
          <p:cNvSpPr txBox="1">
            <a:spLocks/>
          </p:cNvSpPr>
          <p:nvPr>
            <p:custDataLst>
              <p:tags r:id="rId4"/>
            </p:custDataLst>
          </p:nvPr>
        </p:nvSpPr>
        <p:spPr>
          <a:xfrm>
            <a:off x="658060" y="3318001"/>
            <a:ext cx="5225716" cy="435133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endParaRPr lang="en-CA" sz="2000" dirty="0">
              <a:latin typeface="Dagny OT" panose="020B0504020201020104" pitchFamily="34" charset="0"/>
            </a:endParaRPr>
          </a:p>
        </p:txBody>
      </p:sp>
      <p:sp>
        <p:nvSpPr>
          <p:cNvPr id="6" name="Content Placeholder 2">
            <a:extLst>
              <a:ext uri="{FF2B5EF4-FFF2-40B4-BE49-F238E27FC236}">
                <a16:creationId xmlns:a16="http://schemas.microsoft.com/office/drawing/2014/main" id="{BD9D34AB-A91D-4666-A844-1F7E61A7A17C}"/>
              </a:ext>
            </a:extLst>
          </p:cNvPr>
          <p:cNvSpPr txBox="1">
            <a:spLocks/>
          </p:cNvSpPr>
          <p:nvPr>
            <p:custDataLst>
              <p:tags r:id="rId5"/>
            </p:custDataLst>
          </p:nvPr>
        </p:nvSpPr>
        <p:spPr>
          <a:xfrm>
            <a:off x="8923420" y="0"/>
            <a:ext cx="3268580" cy="29594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fr-CA" sz="1400" dirty="0">
                <a:solidFill>
                  <a:srgbClr val="323232"/>
                </a:solidFill>
                <a:latin typeface="Dagny OT" panose="020B0504020201020104" pitchFamily="34" charset="0"/>
              </a:rPr>
              <a:t>[image tirée de Wikipédia]</a:t>
            </a:r>
          </a:p>
        </p:txBody>
      </p:sp>
    </p:spTree>
    <p:extLst>
      <p:ext uri="{BB962C8B-B14F-4D97-AF65-F5344CB8AC3E}">
        <p14:creationId xmlns:p14="http://schemas.microsoft.com/office/powerpoint/2010/main" val="224859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55344F-080F-4B8D-92C1-D9D3289EC7CD}"/>
              </a:ext>
            </a:extLst>
          </p:cNvPr>
          <p:cNvSpPr>
            <a:spLocks noGrp="1"/>
          </p:cNvSpPr>
          <p:nvPr>
            <p:ph type="title"/>
            <p:custDataLst>
              <p:tags r:id="rId1"/>
            </p:custDataLst>
          </p:nvPr>
        </p:nvSpPr>
        <p:spPr/>
        <p:txBody>
          <a:bodyPr/>
          <a:lstStyle/>
          <a:p>
            <a:r>
              <a:rPr lang="fr-CA" dirty="0"/>
              <a:t>Distribution normale </a:t>
            </a:r>
          </a:p>
        </p:txBody>
      </p:sp>
      <p:sp>
        <p:nvSpPr>
          <p:cNvPr id="3" name="Content Placeholder 2">
            <a:extLst>
              <a:ext uri="{FF2B5EF4-FFF2-40B4-BE49-F238E27FC236}">
                <a16:creationId xmlns:a16="http://schemas.microsoft.com/office/drawing/2014/main" id="{230985C7-CE76-4DE4-921E-5F08999FC5FD}"/>
              </a:ext>
            </a:extLst>
          </p:cNvPr>
          <p:cNvSpPr>
            <a:spLocks noGrp="1"/>
          </p:cNvSpPr>
          <p:nvPr>
            <p:ph idx="1"/>
            <p:custDataLst>
              <p:tags r:id="rId2"/>
            </p:custDataLst>
          </p:nvPr>
        </p:nvSpPr>
        <p:spPr/>
        <p:txBody>
          <a:bodyPr>
            <a:normAutofit lnSpcReduction="10000"/>
          </a:bodyPr>
          <a:lstStyle/>
          <a:p>
            <a:pPr marL="0" indent="0" algn="just">
              <a:lnSpc>
                <a:spcPct val="100000"/>
              </a:lnSpc>
              <a:buNone/>
            </a:pPr>
            <a:r>
              <a:rPr lang="fr-CA" sz="2300" dirty="0">
                <a:latin typeface="Dagny OT" panose="020B0504020201020104" pitchFamily="34" charset="0"/>
              </a:rPr>
              <a:t>La distribution normale est la mieux adaptée aux données répondant aux exigences minimales suivantes :</a:t>
            </a:r>
          </a:p>
          <a:p>
            <a:pPr lvl="1" algn="just">
              <a:lnSpc>
                <a:spcPct val="100000"/>
              </a:lnSpc>
            </a:pPr>
            <a:r>
              <a:rPr lang="fr-CA" sz="2000" dirty="0">
                <a:latin typeface="Dagny OT" panose="020B0504020201020104" pitchFamily="34" charset="0"/>
              </a:rPr>
              <a:t>Forte tendance des données à prendre une valeur centrale</a:t>
            </a:r>
          </a:p>
          <a:p>
            <a:pPr lvl="1" algn="just">
              <a:lnSpc>
                <a:spcPct val="100000"/>
              </a:lnSpc>
            </a:pPr>
            <a:r>
              <a:rPr lang="fr-CA" sz="2000" dirty="0">
                <a:latin typeface="Dagny OT" panose="020B0504020201020104" pitchFamily="34" charset="0"/>
              </a:rPr>
              <a:t>Les écarts positifs et négatifs par rapport à cette valeur centrale sont également probables</a:t>
            </a:r>
          </a:p>
          <a:p>
            <a:pPr lvl="1" algn="just">
              <a:lnSpc>
                <a:spcPct val="100000"/>
              </a:lnSpc>
            </a:pPr>
            <a:r>
              <a:rPr lang="fr-CA" sz="2000" dirty="0">
                <a:latin typeface="Dagny OT" panose="020B0504020201020104" pitchFamily="34" charset="0"/>
              </a:rPr>
              <a:t>La fréquence des écarts diminue rapidement à mesure que l’on s’éloigne de la valeur centrale</a:t>
            </a:r>
          </a:p>
          <a:p>
            <a:pPr algn="just">
              <a:lnSpc>
                <a:spcPct val="100000"/>
              </a:lnSpc>
            </a:pPr>
            <a:endParaRPr lang="fr-CA" sz="500" dirty="0">
              <a:latin typeface="Dagny OT" panose="020B0504020201020104" pitchFamily="34" charset="0"/>
            </a:endParaRPr>
          </a:p>
          <a:p>
            <a:pPr marL="0" indent="0" algn="just">
              <a:lnSpc>
                <a:spcPct val="100000"/>
              </a:lnSpc>
              <a:buNone/>
            </a:pPr>
            <a:r>
              <a:rPr lang="fr-CA" sz="2300" dirty="0">
                <a:latin typeface="Dagny OT" panose="020B0504020201020104" pitchFamily="34" charset="0"/>
              </a:rPr>
              <a:t>La symétrie des écarts conduit à une </a:t>
            </a:r>
            <a:r>
              <a:rPr lang="fr-CA" sz="2300" b="1" dirty="0">
                <a:latin typeface="Dagny OT" panose="020B0504020201020104" pitchFamily="34" charset="0"/>
              </a:rPr>
              <a:t>asymétrie</a:t>
            </a:r>
            <a:r>
              <a:rPr lang="fr-CA" sz="2300" dirty="0">
                <a:latin typeface="Dagny OT" panose="020B0504020201020104" pitchFamily="34" charset="0"/>
              </a:rPr>
              <a:t> égale à zéro; une faible probabilité d’écarts importants par rapport à la valeur centrale n’entraîne aucun </a:t>
            </a:r>
            <a:r>
              <a:rPr lang="fr-CA" sz="2300" b="1" dirty="0">
                <a:latin typeface="Dagny OT" panose="020B0504020201020104" pitchFamily="34" charset="0"/>
              </a:rPr>
              <a:t>aplatissement</a:t>
            </a:r>
            <a:r>
              <a:rPr lang="fr-CA" sz="2300" dirty="0">
                <a:latin typeface="Dagny OT" panose="020B0504020201020104" pitchFamily="34" charset="0"/>
              </a:rPr>
              <a:t>.</a:t>
            </a:r>
          </a:p>
          <a:p>
            <a:pPr marL="0" indent="0" algn="just">
              <a:lnSpc>
                <a:spcPct val="100000"/>
              </a:lnSpc>
              <a:buNone/>
            </a:pPr>
            <a:endParaRPr lang="fr-CA" sz="500" dirty="0">
              <a:latin typeface="Dagny OT" panose="020B0504020201020104" pitchFamily="34" charset="0"/>
            </a:endParaRPr>
          </a:p>
          <a:p>
            <a:pPr algn="just"/>
            <a:r>
              <a:rPr lang="fr-CA" sz="2300" dirty="0">
                <a:latin typeface="Dagny OT" panose="020B0504020201020104" pitchFamily="34" charset="0"/>
              </a:rPr>
              <a:t>Son omniprésence dans les affaires humaines est liée au </a:t>
            </a:r>
            <a:r>
              <a:rPr lang="fr-CA" sz="2300" b="1" dirty="0">
                <a:latin typeface="Dagny OT" panose="020B0504020201020104" pitchFamily="34" charset="0"/>
              </a:rPr>
              <a:t>théorème de la limite centrale</a:t>
            </a:r>
            <a:r>
              <a:rPr lang="fr-CA" sz="2300" dirty="0">
                <a:latin typeface="Dagny OT" panose="020B0504020201020104" pitchFamily="34" charset="0"/>
              </a:rPr>
              <a:t>. </a:t>
            </a:r>
          </a:p>
        </p:txBody>
      </p:sp>
    </p:spTree>
    <p:extLst>
      <p:ext uri="{BB962C8B-B14F-4D97-AF65-F5344CB8AC3E}">
        <p14:creationId xmlns:p14="http://schemas.microsoft.com/office/powerpoint/2010/main" val="156889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90008-BF80-4FF3-AEF6-531B9AFDEFA3}"/>
              </a:ext>
            </a:extLst>
          </p:cNvPr>
          <p:cNvSpPr>
            <a:spLocks noGrp="1"/>
          </p:cNvSpPr>
          <p:nvPr>
            <p:ph type="title"/>
            <p:custDataLst>
              <p:tags r:id="rId1"/>
            </p:custDataLst>
          </p:nvPr>
        </p:nvSpPr>
        <p:spPr/>
        <p:txBody>
          <a:bodyPr/>
          <a:lstStyle/>
          <a:p>
            <a:r>
              <a:rPr lang="fr-CA" dirty="0"/>
              <a:t>Théorème de la limite centrale</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F43F0E1F-4A2A-410F-B1C4-E9028A377881}"/>
                  </a:ext>
                </a:extLst>
              </p:cNvPr>
              <p:cNvSpPr>
                <a:spLocks noGrp="1"/>
              </p:cNvSpPr>
              <p:nvPr>
                <p:ph idx="1"/>
                <p:custDataLst>
                  <p:tags r:id="rId2"/>
                </p:custDataLst>
              </p:nvPr>
            </p:nvSpPr>
            <p:spPr/>
            <p:txBody>
              <a:bodyPr>
                <a:normAutofit fontScale="92500" lnSpcReduction="10000"/>
              </a:bodyPr>
              <a:lstStyle/>
              <a:p>
                <a:pPr marL="0" indent="0" algn="just">
                  <a:lnSpc>
                    <a:spcPct val="100000"/>
                  </a:lnSpc>
                  <a:buNone/>
                </a:pPr>
                <a:r>
                  <a:rPr lang="fr-CA" dirty="0">
                    <a:solidFill>
                      <a:srgbClr val="323232"/>
                    </a:solidFill>
                    <a:latin typeface="Dagny OT" panose="020B0504020201020104" pitchFamily="34" charset="0"/>
                  </a:rPr>
                  <a:t>Soit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1</m:t>
                        </m:r>
                      </m:sub>
                    </m:sSub>
                    <m:r>
                      <a:rPr lang="fr-CA" smtClean="0">
                        <a:solidFill>
                          <a:srgbClr val="323232"/>
                        </a:solidFill>
                        <a:latin typeface="Cambria Math" charset="0"/>
                      </a:rPr>
                      <m:t>,</m:t>
                    </m:r>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2</m:t>
                        </m:r>
                      </m:sub>
                    </m:sSub>
                    <m:r>
                      <a:rPr lang="fr-CA" smtClean="0">
                        <a:solidFill>
                          <a:srgbClr val="323232"/>
                        </a:solidFill>
                        <a:latin typeface="Cambria Math" charset="0"/>
                      </a:rPr>
                      <m:t>,…,</m:t>
                    </m:r>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𝑛</m:t>
                        </m:r>
                      </m:sub>
                    </m:sSub>
                  </m:oMath>
                </a14:m>
                <a:r>
                  <a:rPr lang="fr-CA" dirty="0"/>
                  <a:t> </a:t>
                </a:r>
                <a:r>
                  <a:rPr lang="fr-CA" dirty="0">
                    <a:solidFill>
                      <a:srgbClr val="323232"/>
                    </a:solidFill>
                    <a:latin typeface="Dagny OT" panose="020B0504020201020104" pitchFamily="34" charset="0"/>
                  </a:rPr>
                  <a:t>un </a:t>
                </a:r>
                <a:r>
                  <a:rPr lang="fr-CA" b="1" dirty="0">
                    <a:solidFill>
                      <a:srgbClr val="323232"/>
                    </a:solidFill>
                    <a:latin typeface="Dagny OT" panose="020B0504020201020104" pitchFamily="34" charset="0"/>
                  </a:rPr>
                  <a:t>échantillon aléatoire</a:t>
                </a:r>
                <a:r>
                  <a:rPr lang="fr-CA" dirty="0">
                    <a:solidFill>
                      <a:srgbClr val="323232"/>
                    </a:solidFill>
                    <a:latin typeface="Dagny OT" panose="020B0504020201020104" pitchFamily="34" charset="0"/>
                  </a:rPr>
                  <a:t> de toute (?) distribution avec la moyenne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𝜇</m:t>
                    </m:r>
                  </m:oMath>
                </a14:m>
                <a:r>
                  <a:rPr lang="fr-CA" dirty="0">
                    <a:solidFill>
                      <a:srgbClr val="323232"/>
                    </a:solidFill>
                    <a:latin typeface="Dagny OT" panose="020B0504020201020104" pitchFamily="34" charset="0"/>
                  </a:rPr>
                  <a:t> et la variance </a:t>
                </a:r>
                <a14:m>
                  <m:oMath xmlns:m="http://schemas.openxmlformats.org/officeDocument/2006/math">
                    <m:sSup>
                      <m:sSupPr>
                        <m:ctrlPr>
                          <a:rPr lang="fr-CA" i="1" smtClean="0">
                            <a:solidFill>
                              <a:srgbClr val="323232"/>
                            </a:solidFill>
                            <a:latin typeface="Cambria Math" panose="02040503050406030204" pitchFamily="18" charset="0"/>
                          </a:rPr>
                        </m:ctrlPr>
                      </m:sSupPr>
                      <m:e>
                        <m:r>
                          <a:rPr lang="fr-CA" i="1" smtClean="0">
                            <a:solidFill>
                              <a:srgbClr val="323232"/>
                            </a:solidFill>
                            <a:latin typeface="Cambria Math" panose="02040503050406030204" pitchFamily="18" charset="0"/>
                            <a:ea typeface="Cambria Math" panose="02040503050406030204" pitchFamily="18" charset="0"/>
                          </a:rPr>
                          <m:t>𝜎</m:t>
                        </m:r>
                      </m:e>
                      <m:sup>
                        <m:r>
                          <a:rPr lang="fr-CA" b="0" i="1" smtClean="0">
                            <a:solidFill>
                              <a:srgbClr val="323232"/>
                            </a:solidFill>
                            <a:latin typeface="Cambria Math" panose="02040503050406030204" pitchFamily="18" charset="0"/>
                          </a:rPr>
                          <m:t>2</m:t>
                        </m:r>
                      </m:sup>
                    </m:sSup>
                  </m:oMath>
                </a14:m>
                <a:r>
                  <a:rPr lang="fr-CA" dirty="0">
                    <a:solidFill>
                      <a:srgbClr val="323232"/>
                    </a:solidFill>
                    <a:latin typeface="Dagny OT" panose="020B0504020201020104" pitchFamily="34" charset="0"/>
                  </a:rPr>
                  <a:t>. Si les observations de l’échantillon sont </a:t>
                </a:r>
                <a:r>
                  <a:rPr lang="fr-CA" b="1" dirty="0">
                    <a:solidFill>
                      <a:srgbClr val="323232"/>
                    </a:solidFill>
                    <a:latin typeface="Dagny OT" panose="020B0504020201020104" pitchFamily="34" charset="0"/>
                  </a:rPr>
                  <a:t>indépendantes</a:t>
                </a:r>
                <a:r>
                  <a:rPr lang="fr-CA" dirty="0">
                    <a:solidFill>
                      <a:srgbClr val="323232"/>
                    </a:solidFill>
                    <a:latin typeface="Dagny OT" panose="020B0504020201020104" pitchFamily="34" charset="0"/>
                  </a:rPr>
                  <a:t> les unes des autres, alors la distribution de la moyenne</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fr-CA" b="0" i="1" smtClean="0">
                          <a:solidFill>
                            <a:srgbClr val="323232"/>
                          </a:solidFill>
                          <a:latin typeface="Cambria Math" panose="02040503050406030204" pitchFamily="18" charset="0"/>
                        </a:rPr>
                        <m:t>𝑤</m:t>
                      </m:r>
                      <m:r>
                        <a:rPr lang="fr-CA" b="0" i="1" smtClean="0">
                          <a:solidFill>
                            <a:srgbClr val="323232"/>
                          </a:solidFill>
                          <a:latin typeface="Cambria Math" panose="02040503050406030204" pitchFamily="18" charset="0"/>
                        </a:rPr>
                        <m:t>=</m:t>
                      </m:r>
                      <m:f>
                        <m:fPr>
                          <m:ctrlPr>
                            <a:rPr lang="fr-CA" b="0" i="1" smtClean="0">
                              <a:solidFill>
                                <a:srgbClr val="323232"/>
                              </a:solidFill>
                              <a:latin typeface="Cambria Math" panose="02040503050406030204" pitchFamily="18" charset="0"/>
                            </a:rPr>
                          </m:ctrlPr>
                        </m:fPr>
                        <m:num>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1</m:t>
                              </m:r>
                            </m:sub>
                          </m:sSub>
                          <m:r>
                            <a:rPr lang="fr-CA">
                              <a:solidFill>
                                <a:srgbClr val="323232"/>
                              </a:solidFill>
                              <a:latin typeface="Cambria Math" panose="02040503050406030204" pitchFamily="18"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2</m:t>
                              </m:r>
                            </m:sub>
                          </m:sSub>
                          <m:r>
                            <a:rPr lang="fr-CA">
                              <a:solidFill>
                                <a:srgbClr val="323232"/>
                              </a:solidFill>
                              <a:latin typeface="Cambria Math" panose="02040503050406030204" pitchFamily="18" charset="0"/>
                            </a:rPr>
                            <m:t>+</m:t>
                          </m:r>
                          <m:r>
                            <a:rPr lang="fr-CA">
                              <a:solidFill>
                                <a:srgbClr val="323232"/>
                              </a:solidFill>
                              <a:latin typeface="Cambria Math" charset="0"/>
                            </a:rPr>
                            <m:t>…</m:t>
                          </m:r>
                          <m:r>
                            <a:rPr lang="fr-CA" i="1">
                              <a:solidFill>
                                <a:srgbClr val="323232"/>
                              </a:solidFill>
                              <a:latin typeface="Cambria Math" panose="02040503050406030204" pitchFamily="18"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𝑛</m:t>
                              </m:r>
                            </m:sub>
                          </m:sSub>
                        </m:num>
                        <m:den>
                          <m:r>
                            <a:rPr lang="fr-CA" b="0" i="1" smtClean="0">
                              <a:solidFill>
                                <a:srgbClr val="323232"/>
                              </a:solidFill>
                              <a:latin typeface="Cambria Math" panose="02040503050406030204" pitchFamily="18" charset="0"/>
                            </a:rPr>
                            <m:t>𝑛</m:t>
                          </m:r>
                        </m:den>
                      </m:f>
                    </m:oMath>
                  </m:oMathPara>
                </a14:m>
                <a:endParaRPr lang="fr-CA"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est </a:t>
                </a:r>
                <a:r>
                  <a:rPr lang="fr-CA" b="1" dirty="0"/>
                  <a:t>à peu près normale</a:t>
                </a:r>
                <a:r>
                  <a:rPr lang="fr-CA" dirty="0">
                    <a:solidFill>
                      <a:srgbClr val="323232"/>
                    </a:solidFill>
                    <a:latin typeface="Dagny OT" panose="020B0504020201020104" pitchFamily="34" charset="0"/>
                  </a:rPr>
                  <a:t> (lorsque </a:t>
                </a:r>
                <a14:m>
                  <m:oMath xmlns:m="http://schemas.openxmlformats.org/officeDocument/2006/math">
                    <m:r>
                      <a:rPr lang="fr-CA" b="0" i="1" smtClean="0">
                        <a:solidFill>
                          <a:srgbClr val="323232"/>
                        </a:solidFill>
                        <a:latin typeface="Cambria Math" panose="02040503050406030204" pitchFamily="18" charset="0"/>
                      </a:rPr>
                      <m:t>𝑛</m:t>
                    </m:r>
                    <m:r>
                      <a:rPr lang="fr-CA" b="0" i="1" smtClean="0">
                        <a:solidFill>
                          <a:srgbClr val="323232"/>
                        </a:solidFill>
                        <a:latin typeface="Cambria Math" panose="02040503050406030204" pitchFamily="18" charset="0"/>
                        <a:ea typeface="Cambria Math" panose="02040503050406030204" pitchFamily="18" charset="0"/>
                      </a:rPr>
                      <m:t>→∞</m:t>
                    </m:r>
                  </m:oMath>
                </a14:m>
                <a:r>
                  <a:rPr lang="fr-CA" dirty="0">
                    <a:solidFill>
                      <a:srgbClr val="323232"/>
                    </a:solidFill>
                    <a:latin typeface="Dagny OT" panose="020B0504020201020104" pitchFamily="34" charset="0"/>
                  </a:rPr>
                  <a:t>) avec une moyenne et une variance étant définies par</a:t>
                </a:r>
              </a:p>
              <a:p>
                <a:pPr marL="0" indent="0" algn="ctr">
                  <a:lnSpc>
                    <a:spcPct val="100000"/>
                  </a:lnSpc>
                  <a:buNone/>
                </a:pP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𝜇</m:t>
                        </m:r>
                      </m:e>
                      <m:sub>
                        <m:r>
                          <a:rPr lang="fr-CA" b="0" i="1" smtClean="0">
                            <a:solidFill>
                              <a:srgbClr val="323232"/>
                            </a:solidFill>
                            <a:latin typeface="Cambria Math" panose="02040503050406030204" pitchFamily="18" charset="0"/>
                          </a:rPr>
                          <m:t>𝑤</m:t>
                        </m:r>
                      </m:sub>
                    </m:sSub>
                    <m:r>
                      <a:rPr lang="fr-CA" smtClean="0">
                        <a:solidFill>
                          <a:srgbClr val="323232"/>
                        </a:solidFill>
                        <a:latin typeface="Cambria Math" charset="0"/>
                      </a:rPr>
                      <m:t>=</m:t>
                    </m:r>
                    <m:f>
                      <m:fPr>
                        <m:ctrlPr>
                          <a:rPr lang="fr-CA"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𝑛</m:t>
                        </m:r>
                      </m:den>
                    </m:f>
                    <m:r>
                      <a:rPr lang="fr-CA" smtClean="0">
                        <a:solidFill>
                          <a:srgbClr val="323232"/>
                        </a:solidFill>
                        <a:latin typeface="Cambria Math" charset="0"/>
                      </a:rPr>
                      <m:t>𝐸</m:t>
                    </m:r>
                    <m:d>
                      <m:dPr>
                        <m:ctrlPr>
                          <a:rPr lang="fr-CA" i="1" smtClean="0">
                            <a:solidFill>
                              <a:srgbClr val="323232"/>
                            </a:solidFill>
                            <a:latin typeface="Cambria Math" panose="02040503050406030204" pitchFamily="18" charset="0"/>
                          </a:rPr>
                        </m:ctrlPr>
                      </m:dPr>
                      <m:e>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1</m:t>
                            </m:r>
                          </m:sub>
                        </m:sSub>
                        <m:r>
                          <a:rPr lang="fr-CA" smtClean="0">
                            <a:solidFill>
                              <a:srgbClr val="323232"/>
                            </a:solidFill>
                            <a:latin typeface="Cambria Math" charset="0"/>
                          </a:rPr>
                          <m:t>+…+</m:t>
                        </m:r>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𝑛</m:t>
                            </m:r>
                          </m:sub>
                        </m:sSub>
                      </m:e>
                    </m:d>
                    <m:r>
                      <a:rPr lang="fr-CA" smtClean="0">
                        <a:solidFill>
                          <a:srgbClr val="323232"/>
                        </a:solidFill>
                        <a:latin typeface="Cambria Math" charset="0"/>
                      </a:rPr>
                      <m:t>=</m:t>
                    </m:r>
                    <m:r>
                      <a:rPr lang="fr-CA" smtClean="0">
                        <a:solidFill>
                          <a:srgbClr val="323232"/>
                        </a:solidFill>
                        <a:latin typeface="Cambria Math" charset="0"/>
                      </a:rPr>
                      <m:t>𝜇</m:t>
                    </m:r>
                    <m:r>
                      <a:rPr lang="fr-CA" b="0" i="1" smtClean="0">
                        <a:solidFill>
                          <a:srgbClr val="323232"/>
                        </a:solidFill>
                        <a:latin typeface="Cambria Math" panose="02040503050406030204" pitchFamily="18" charset="0"/>
                      </a:rPr>
                      <m:t>,  </m:t>
                    </m:r>
                    <m:sSubSup>
                      <m:sSubSupPr>
                        <m:ctrlPr>
                          <a:rPr lang="fr-CA" i="1" smtClean="0">
                            <a:solidFill>
                              <a:srgbClr val="323232"/>
                            </a:solidFill>
                            <a:latin typeface="Cambria Math" panose="02040503050406030204" pitchFamily="18" charset="0"/>
                          </a:rPr>
                        </m:ctrlPr>
                      </m:sSubSupPr>
                      <m:e>
                        <m:r>
                          <a:rPr lang="fr-CA" i="1">
                            <a:solidFill>
                              <a:srgbClr val="323232"/>
                            </a:solidFill>
                            <a:latin typeface="Cambria Math" charset="0"/>
                          </a:rPr>
                          <m:t>𝜎</m:t>
                        </m:r>
                      </m:e>
                      <m:sub>
                        <m:r>
                          <a:rPr lang="fr-CA" b="0" i="1" smtClean="0">
                            <a:solidFill>
                              <a:srgbClr val="323232"/>
                            </a:solidFill>
                            <a:latin typeface="Cambria Math" panose="02040503050406030204" pitchFamily="18" charset="0"/>
                          </a:rPr>
                          <m:t>𝑤</m:t>
                        </m:r>
                      </m:sub>
                      <m:sup>
                        <m:r>
                          <a:rPr lang="fr-CA" smtClean="0">
                            <a:solidFill>
                              <a:srgbClr val="323232"/>
                            </a:solidFill>
                            <a:latin typeface="Cambria Math" charset="0"/>
                          </a:rPr>
                          <m:t>2</m:t>
                        </m:r>
                      </m:sup>
                    </m:sSubSup>
                    <m:r>
                      <a:rPr lang="fr-CA" smtClean="0">
                        <a:solidFill>
                          <a:srgbClr val="323232"/>
                        </a:solidFill>
                        <a:latin typeface="Cambria Math" charset="0"/>
                      </a:rPr>
                      <m:t>=</m:t>
                    </m:r>
                    <m:f>
                      <m:fPr>
                        <m:ctrlPr>
                          <a:rPr lang="fr-CA" i="1">
                            <a:solidFill>
                              <a:srgbClr val="323232"/>
                            </a:solidFill>
                            <a:latin typeface="Cambria Math" panose="02040503050406030204" pitchFamily="18" charset="0"/>
                          </a:rPr>
                        </m:ctrlPr>
                      </m:fPr>
                      <m:num>
                        <m:r>
                          <a:rPr lang="fr-CA" i="1">
                            <a:solidFill>
                              <a:srgbClr val="323232"/>
                            </a:solidFill>
                            <a:latin typeface="Cambria Math" panose="02040503050406030204" pitchFamily="18" charset="0"/>
                          </a:rPr>
                          <m:t>1</m:t>
                        </m:r>
                      </m:num>
                      <m:den>
                        <m:sSup>
                          <m:sSupPr>
                            <m:ctrlPr>
                              <a:rPr lang="fr-CA" i="1" smtClean="0">
                                <a:solidFill>
                                  <a:srgbClr val="323232"/>
                                </a:solidFill>
                                <a:latin typeface="Cambria Math" panose="02040503050406030204" pitchFamily="18" charset="0"/>
                              </a:rPr>
                            </m:ctrlPr>
                          </m:sSupPr>
                          <m:e>
                            <m:r>
                              <a:rPr lang="fr-CA" b="0" i="1" smtClean="0">
                                <a:solidFill>
                                  <a:srgbClr val="323232"/>
                                </a:solidFill>
                                <a:latin typeface="Cambria Math" panose="02040503050406030204" pitchFamily="18" charset="0"/>
                              </a:rPr>
                              <m:t>𝑛</m:t>
                            </m:r>
                          </m:e>
                          <m:sup>
                            <m:r>
                              <a:rPr lang="fr-CA" b="0" i="1" smtClean="0">
                                <a:solidFill>
                                  <a:srgbClr val="323232"/>
                                </a:solidFill>
                                <a:latin typeface="Cambria Math" panose="02040503050406030204" pitchFamily="18" charset="0"/>
                              </a:rPr>
                              <m:t>2</m:t>
                            </m:r>
                          </m:sup>
                        </m:sSup>
                      </m:den>
                    </m:f>
                    <m:r>
                      <a:rPr lang="fr-CA" smtClean="0">
                        <a:solidFill>
                          <a:srgbClr val="323232"/>
                        </a:solidFill>
                        <a:latin typeface="Cambria Math" charset="0"/>
                      </a:rPr>
                      <m:t>𝐸</m:t>
                    </m:r>
                    <m:sSup>
                      <m:sSupPr>
                        <m:ctrlPr>
                          <a:rPr lang="fr-CA" i="1" smtClean="0">
                            <a:solidFill>
                              <a:srgbClr val="323232"/>
                            </a:solidFill>
                            <a:latin typeface="Cambria Math" panose="02040503050406030204" pitchFamily="18" charset="0"/>
                          </a:rPr>
                        </m:ctrlPr>
                      </m:sSupPr>
                      <m:e>
                        <m:r>
                          <a:rPr lang="fr-CA">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1</m:t>
                            </m:r>
                          </m:sub>
                        </m:sSub>
                        <m:r>
                          <a:rPr lang="fr-CA">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𝑛</m:t>
                            </m:r>
                          </m:sub>
                        </m:sSub>
                        <m:r>
                          <a:rPr lang="fr-CA">
                            <a:solidFill>
                              <a:srgbClr val="323232"/>
                            </a:solidFill>
                            <a:latin typeface="Cambria Math" charset="0"/>
                          </a:rPr>
                          <m:t>−</m:t>
                        </m:r>
                        <m:r>
                          <a:rPr lang="fr-CA">
                            <a:solidFill>
                              <a:srgbClr val="323232"/>
                            </a:solidFill>
                            <a:latin typeface="Cambria Math" charset="0"/>
                          </a:rPr>
                          <m:t>𝑛</m:t>
                        </m:r>
                        <m:r>
                          <a:rPr lang="fr-CA">
                            <a:solidFill>
                              <a:srgbClr val="323232"/>
                            </a:solidFill>
                            <a:latin typeface="Cambria Math" charset="0"/>
                          </a:rPr>
                          <m:t>𝜇</m:t>
                        </m:r>
                        <m:r>
                          <m:rPr>
                            <m:nor/>
                          </m:rPr>
                          <a:rPr lang="fr-CA">
                            <a:solidFill>
                              <a:srgbClr val="323232"/>
                            </a:solidFill>
                            <a:latin typeface="Dagny OT" panose="020B0504020201020104" pitchFamily="34" charset="0"/>
                          </a:rPr>
                          <m:t>)</m:t>
                        </m:r>
                      </m:e>
                      <m:sup>
                        <m:r>
                          <a:rPr lang="fr-CA" smtClean="0">
                            <a:solidFill>
                              <a:srgbClr val="323232"/>
                            </a:solidFill>
                            <a:latin typeface="Cambria Math" charset="0"/>
                          </a:rPr>
                          <m:t>2</m:t>
                        </m:r>
                      </m:sup>
                    </m:sSup>
                    <m:r>
                      <a:rPr lang="fr-CA" smtClean="0">
                        <a:solidFill>
                          <a:srgbClr val="323232"/>
                        </a:solidFill>
                        <a:latin typeface="Cambria Math" charset="0"/>
                      </a:rPr>
                      <m:t>=</m:t>
                    </m:r>
                    <m:sSup>
                      <m:sSupPr>
                        <m:ctrlPr>
                          <a:rPr lang="fr-CA" i="1">
                            <a:solidFill>
                              <a:srgbClr val="323232"/>
                            </a:solidFill>
                            <a:latin typeface="Cambria Math" panose="02040503050406030204" pitchFamily="18" charset="0"/>
                          </a:rPr>
                        </m:ctrlPr>
                      </m:sSupPr>
                      <m:e>
                        <m:f>
                          <m:fPr>
                            <m:ctrlPr>
                              <a:rPr lang="fr-CA" i="1">
                                <a:solidFill>
                                  <a:srgbClr val="323232"/>
                                </a:solidFill>
                                <a:latin typeface="Cambria Math" panose="02040503050406030204" pitchFamily="18" charset="0"/>
                              </a:rPr>
                            </m:ctrlPr>
                          </m:fPr>
                          <m:num>
                            <m:r>
                              <a:rPr lang="fr-CA" i="1">
                                <a:solidFill>
                                  <a:srgbClr val="323232"/>
                                </a:solidFill>
                                <a:latin typeface="Cambria Math" panose="02040503050406030204" pitchFamily="18" charset="0"/>
                              </a:rPr>
                              <m:t>1</m:t>
                            </m:r>
                          </m:num>
                          <m:den>
                            <m:r>
                              <a:rPr lang="fr-CA" i="1">
                                <a:solidFill>
                                  <a:srgbClr val="323232"/>
                                </a:solidFill>
                                <a:latin typeface="Cambria Math" panose="02040503050406030204" pitchFamily="18" charset="0"/>
                              </a:rPr>
                              <m:t>𝑛</m:t>
                            </m:r>
                          </m:den>
                        </m:f>
                        <m:r>
                          <a:rPr lang="fr-CA" i="1">
                            <a:solidFill>
                              <a:srgbClr val="323232"/>
                            </a:solidFill>
                            <a:latin typeface="Cambria Math" charset="0"/>
                          </a:rPr>
                          <m:t>𝜎</m:t>
                        </m:r>
                      </m:e>
                      <m:sup>
                        <m:r>
                          <a:rPr lang="fr-CA">
                            <a:solidFill>
                              <a:srgbClr val="323232"/>
                            </a:solidFill>
                            <a:latin typeface="Cambria Math" charset="0"/>
                          </a:rPr>
                          <m:t>2</m:t>
                        </m:r>
                      </m:sup>
                    </m:sSup>
                  </m:oMath>
                </a14:m>
                <a:r>
                  <a:rPr lang="fr-CA" dirty="0">
                    <a:solidFill>
                      <a:srgbClr val="323232"/>
                    </a:solidFill>
                    <a:latin typeface="Dagny OT" panose="020B0504020201020104" pitchFamily="34" charset="0"/>
                  </a:rPr>
                  <a:t>.</a:t>
                </a: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Le théorème de la limite centrale joue un rôle important au regard de la prévalence de la distribution normale dans les affaires humaines. </a:t>
                </a:r>
              </a:p>
            </p:txBody>
          </p:sp>
        </mc:Choice>
        <mc:Fallback xmlns="">
          <p:sp>
            <p:nvSpPr>
              <p:cNvPr id="4" name="Content Placeholder 2">
                <a:extLst>
                  <a:ext uri="{FF2B5EF4-FFF2-40B4-BE49-F238E27FC236}">
                    <a16:creationId xmlns:a16="http://schemas.microsoft.com/office/drawing/2014/main" xmlns:a14="http://schemas.microsoft.com/office/drawing/2010/main" xmlns="" id="{F43F0E1F-4A2A-410F-B1C4-E9028A377881}"/>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t="-295" r="-663" b="-1325"/>
                </a:stretch>
              </a:blipFill>
            </p:spPr>
            <p:txBody>
              <a:bodyPr/>
              <a:lstStyle/>
              <a:p>
                <a:r>
                  <a:rPr lang="fr-CA">
                    <a:noFill/>
                  </a:rPr>
                  <a:t> </a:t>
                </a:r>
              </a:p>
            </p:txBody>
          </p:sp>
        </mc:Fallback>
      </mc:AlternateContent>
    </p:spTree>
    <p:extLst>
      <p:ext uri="{BB962C8B-B14F-4D97-AF65-F5344CB8AC3E}">
        <p14:creationId xmlns:p14="http://schemas.microsoft.com/office/powerpoint/2010/main" val="28917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5BC5-F1F9-40A6-B341-1BD7B50C1857}"/>
              </a:ext>
            </a:extLst>
          </p:cNvPr>
          <p:cNvSpPr>
            <a:spLocks noGrp="1"/>
          </p:cNvSpPr>
          <p:nvPr>
            <p:ph type="title"/>
            <p:custDataLst>
              <p:tags r:id="rId1"/>
            </p:custDataLst>
          </p:nvPr>
        </p:nvSpPr>
        <p:spPr/>
        <p:txBody>
          <a:bodyPr/>
          <a:lstStyle/>
          <a:p>
            <a:r>
              <a:rPr lang="fr-CA" dirty="0"/>
              <a:t>TAILLE DE L’ÉCHANTILLON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2DB3C9-4E53-41D1-B23C-3A44F6D0048B}"/>
                  </a:ext>
                </a:extLst>
              </p:cNvPr>
              <p:cNvSpPr>
                <a:spLocks noGrp="1"/>
              </p:cNvSpPr>
              <p:nvPr>
                <p:ph idx="1"/>
                <p:custDataLst>
                  <p:tags r:id="rId2"/>
                </p:custDataLst>
              </p:nvPr>
            </p:nvSpPr>
            <p:spPr/>
            <p:txBody>
              <a:bodyPr/>
              <a:lstStyle/>
              <a:p>
                <a:pPr marL="0" indent="0" algn="just">
                  <a:lnSpc>
                    <a:spcPct val="100000"/>
                  </a:lnSpc>
                  <a:buNone/>
                </a:pPr>
                <a:r>
                  <a:rPr lang="fr-CA" sz="2300" dirty="0">
                    <a:solidFill>
                      <a:srgbClr val="323232"/>
                    </a:solidFill>
                    <a:latin typeface="Dagny OT" panose="020B0504020201020104" pitchFamily="34" charset="0"/>
                  </a:rPr>
                  <a:t>Si la population sous-jacente est </a:t>
                </a:r>
                <a:r>
                  <a:rPr lang="fr-CA" sz="2300" b="1" dirty="0">
                    <a:solidFill>
                      <a:srgbClr val="323232"/>
                    </a:solidFill>
                    <a:latin typeface="Dagny OT" panose="020B0504020201020104" pitchFamily="34" charset="0"/>
                  </a:rPr>
                  <a:t>normale</a:t>
                </a:r>
                <a:r>
                  <a:rPr lang="fr-CA" sz="2300" dirty="0">
                    <a:solidFill>
                      <a:srgbClr val="323232"/>
                    </a:solidFill>
                    <a:latin typeface="Dagny OT" panose="020B0504020201020104" pitchFamily="34" charset="0"/>
                  </a:rPr>
                  <a:t>, la distribution de la moyenne de l’échantillon est également </a:t>
                </a:r>
                <a:r>
                  <a:rPr lang="fr-CA" sz="2300" b="1" dirty="0">
                    <a:solidFill>
                      <a:srgbClr val="323232"/>
                    </a:solidFill>
                    <a:latin typeface="Dagny OT" panose="020B0504020201020104" pitchFamily="34" charset="0"/>
                  </a:rPr>
                  <a:t>normale</a:t>
                </a:r>
                <a:r>
                  <a:rPr lang="fr-CA" sz="2300" dirty="0">
                    <a:solidFill>
                      <a:srgbClr val="323232"/>
                    </a:solidFill>
                    <a:latin typeface="Dagny OT" panose="020B0504020201020104" pitchFamily="34" charset="0"/>
                  </a:rPr>
                  <a:t>, quelle que soit la taille de l’échantillon</a:t>
                </a:r>
                <a:r>
                  <a:rPr lang="fr-CA" sz="2300" dirty="0"/>
                  <a:t> </a:t>
                </a:r>
                <a14:m>
                  <m:oMath xmlns:m="http://schemas.openxmlformats.org/officeDocument/2006/math">
                    <m:r>
                      <a:rPr lang="fr-CA" altLang="en-US" sz="2300" i="1" dirty="0" smtClean="0">
                        <a:solidFill>
                          <a:srgbClr val="323232"/>
                        </a:solidFill>
                        <a:latin typeface="Cambria Math" panose="02040503050406030204" pitchFamily="18" charset="0"/>
                      </a:rPr>
                      <m:t>𝑛</m:t>
                    </m:r>
                  </m:oMath>
                </a14:m>
                <a:r>
                  <a:rPr lang="fr-CA" sz="2300" dirty="0">
                    <a:solidFill>
                      <a:srgbClr val="323232"/>
                    </a:solidFill>
                    <a:latin typeface="Dagny OT" panose="020B0504020201020104" pitchFamily="34" charset="0"/>
                  </a:rPr>
                  <a:t>.</a:t>
                </a:r>
              </a:p>
              <a:p>
                <a:pPr algn="just">
                  <a:lnSpc>
                    <a:spcPct val="100000"/>
                  </a:lnSpc>
                </a:pPr>
                <a:endParaRPr lang="fr-CA" altLang="en-US" sz="1000" dirty="0">
                  <a:solidFill>
                    <a:srgbClr val="323232"/>
                  </a:solidFill>
                  <a:latin typeface="Dagny OT" panose="020B0504020201020104" pitchFamily="34" charset="0"/>
                </a:endParaRPr>
              </a:p>
              <a:p>
                <a:pPr marL="0" indent="0" algn="just">
                  <a:lnSpc>
                    <a:spcPct val="100000"/>
                  </a:lnSpc>
                  <a:buNone/>
                </a:pPr>
                <a:r>
                  <a:rPr lang="fr-CA" sz="2300" dirty="0">
                    <a:solidFill>
                      <a:srgbClr val="323232"/>
                    </a:solidFill>
                    <a:latin typeface="Dagny OT" panose="020B0504020201020104" pitchFamily="34" charset="0"/>
                  </a:rPr>
                  <a:t>Si la population sous-jacente est </a:t>
                </a:r>
                <a:r>
                  <a:rPr lang="fr-CA" sz="2300" b="1" dirty="0">
                    <a:solidFill>
                      <a:srgbClr val="323232"/>
                    </a:solidFill>
                    <a:latin typeface="Dagny OT" panose="020B0504020201020104" pitchFamily="34" charset="0"/>
                  </a:rPr>
                  <a:t>approximativement symétrique</a:t>
                </a:r>
                <a:r>
                  <a:rPr lang="fr-CA" sz="2300" dirty="0">
                    <a:solidFill>
                      <a:srgbClr val="323232"/>
                    </a:solidFill>
                    <a:latin typeface="Dagny OT" panose="020B0504020201020104" pitchFamily="34" charset="0"/>
                  </a:rPr>
                  <a:t>, la distribution de la moyenne de l’échantillon est </a:t>
                </a:r>
                <a:r>
                  <a:rPr lang="fr-CA" sz="2300" b="1" dirty="0">
                    <a:solidFill>
                      <a:srgbClr val="323232"/>
                    </a:solidFill>
                    <a:latin typeface="Dagny OT" panose="020B0504020201020104" pitchFamily="34" charset="0"/>
                  </a:rPr>
                  <a:t>approximativement normale</a:t>
                </a:r>
                <a:r>
                  <a:rPr lang="fr-CA" sz="2300" dirty="0">
                    <a:solidFill>
                      <a:srgbClr val="323232"/>
                    </a:solidFill>
                    <a:latin typeface="Dagny OT" panose="020B0504020201020104" pitchFamily="34" charset="0"/>
                  </a:rPr>
                  <a:t> pour de petits échantillons</a:t>
                </a:r>
                <a:r>
                  <a:rPr lang="fr-CA" sz="2300" dirty="0"/>
                  <a:t> </a:t>
                </a:r>
                <a14:m>
                  <m:oMath xmlns:m="http://schemas.openxmlformats.org/officeDocument/2006/math">
                    <m:r>
                      <a:rPr lang="fr-CA" altLang="en-US" sz="2300" i="1" dirty="0" smtClean="0">
                        <a:solidFill>
                          <a:srgbClr val="323232"/>
                        </a:solidFill>
                        <a:latin typeface="Cambria Math" panose="02040503050406030204" pitchFamily="18" charset="0"/>
                      </a:rPr>
                      <m:t>𝑛</m:t>
                    </m:r>
                  </m:oMath>
                </a14:m>
                <a:r>
                  <a:rPr lang="fr-CA" sz="2300" dirty="0">
                    <a:solidFill>
                      <a:srgbClr val="323232"/>
                    </a:solidFill>
                    <a:latin typeface="Dagny OT" panose="020B0504020201020104" pitchFamily="34" charset="0"/>
                  </a:rPr>
                  <a:t>.</a:t>
                </a:r>
              </a:p>
              <a:p>
                <a:pPr algn="just">
                  <a:lnSpc>
                    <a:spcPct val="100000"/>
                  </a:lnSpc>
                </a:pPr>
                <a:endParaRPr lang="fr-CA" altLang="en-US" sz="1000" dirty="0">
                  <a:solidFill>
                    <a:srgbClr val="323232"/>
                  </a:solidFill>
                  <a:latin typeface="Dagny OT" panose="020B0504020201020104" pitchFamily="34" charset="0"/>
                </a:endParaRPr>
              </a:p>
              <a:p>
                <a:pPr marL="0" indent="0" algn="just">
                  <a:lnSpc>
                    <a:spcPct val="100000"/>
                  </a:lnSpc>
                  <a:buNone/>
                </a:pPr>
                <a:r>
                  <a:rPr lang="fr-CA" sz="2300" dirty="0">
                    <a:solidFill>
                      <a:srgbClr val="323232"/>
                    </a:solidFill>
                    <a:latin typeface="Dagny OT" panose="020B0504020201020104" pitchFamily="34" charset="0"/>
                  </a:rPr>
                  <a:t>Si l’échantillon de la population est </a:t>
                </a:r>
                <a:r>
                  <a:rPr lang="fr-CA" sz="2300" b="1" dirty="0">
                    <a:solidFill>
                      <a:srgbClr val="323232"/>
                    </a:solidFill>
                    <a:latin typeface="Dagny OT" panose="020B0504020201020104" pitchFamily="34" charset="0"/>
                  </a:rPr>
                  <a:t>asymétrique </a:t>
                </a:r>
                <a:r>
                  <a:rPr lang="fr-CA" sz="2300" dirty="0">
                    <a:solidFill>
                      <a:srgbClr val="323232"/>
                    </a:solidFill>
                    <a:latin typeface="Dagny OT" panose="020B0504020201020104" pitchFamily="34" charset="0"/>
                  </a:rPr>
                  <a:t>(ou </a:t>
                </a:r>
                <a:r>
                  <a:rPr lang="fr-CA" sz="2300" b="1" dirty="0">
                    <a:solidFill>
                      <a:srgbClr val="323232"/>
                    </a:solidFill>
                    <a:latin typeface="Dagny OT" panose="020B0504020201020104" pitchFamily="34" charset="0"/>
                  </a:rPr>
                  <a:t>disparate</a:t>
                </a:r>
                <a:r>
                  <a:rPr lang="fr-CA" sz="2300" dirty="0">
                    <a:solidFill>
                      <a:srgbClr val="323232"/>
                    </a:solidFill>
                    <a:latin typeface="Dagny OT" panose="020B0504020201020104" pitchFamily="34" charset="0"/>
                  </a:rPr>
                  <a:t>), la taille de l’échantillon doit généralement atteindre au moins 30 valeurs avant que la distribution de la moyenne de l’échantillon devienne </a:t>
                </a:r>
                <a:r>
                  <a:rPr lang="fr-CA" sz="2300" b="1" dirty="0">
                    <a:solidFill>
                      <a:srgbClr val="323232"/>
                    </a:solidFill>
                    <a:latin typeface="Dagny OT" panose="020B0504020201020104" pitchFamily="34" charset="0"/>
                  </a:rPr>
                  <a:t>approximativement normale</a:t>
                </a:r>
                <a:r>
                  <a:rPr lang="fr-CA" sz="2300"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id="{EB2DB3C9-4E53-41D1-B23C-3A44F6D0048B}"/>
                  </a:ext>
                </a:extLst>
              </p:cNvPr>
              <p:cNvSpPr>
                <a:spLocks noGrp="1" noRot="1" noChangeAspect="1" noMove="1" noResize="1" noEditPoints="1" noAdjustHandles="1" noChangeArrowheads="1" noChangeShapeType="1" noTextEdit="1"/>
              </p:cNvSpPr>
              <p:nvPr>
                <p:ph idx="1"/>
              </p:nvPr>
            </p:nvSpPr>
            <p:spPr>
              <a:blipFill>
                <a:blip r:embed="rId5"/>
                <a:stretch>
                  <a:fillRect l="-773" r="-773"/>
                </a:stretch>
              </a:blipFill>
            </p:spPr>
            <p:txBody>
              <a:bodyPr/>
              <a:lstStyle/>
              <a:p>
                <a:r>
                  <a:rPr lang="fr-CA">
                    <a:noFill/>
                  </a:rPr>
                  <a:t> </a:t>
                </a:r>
              </a:p>
            </p:txBody>
          </p:sp>
        </mc:Fallback>
      </mc:AlternateContent>
    </p:spTree>
    <p:extLst>
      <p:ext uri="{BB962C8B-B14F-4D97-AF65-F5344CB8AC3E}">
        <p14:creationId xmlns:p14="http://schemas.microsoft.com/office/powerpoint/2010/main" val="17841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APERÇU</a:t>
            </a:r>
          </a:p>
        </p:txBody>
      </p:sp>
      <p:sp>
        <p:nvSpPr>
          <p:cNvPr id="3" name="Content Placeholder 2"/>
          <p:cNvSpPr>
            <a:spLocks noGrp="1"/>
          </p:cNvSpPr>
          <p:nvPr>
            <p:ph idx="1"/>
            <p:custDataLst>
              <p:tags r:id="rId2"/>
            </p:custDataLst>
          </p:nvPr>
        </p:nvSpPr>
        <p:spPr/>
        <p:txBody>
          <a:bodyPr numCol="2"/>
          <a:lstStyle/>
          <a:p>
            <a:pPr marL="0" indent="0">
              <a:buNone/>
            </a:pPr>
            <a:endParaRPr lang="fr-CA" dirty="0">
              <a:solidFill>
                <a:schemeClr val="tx2"/>
              </a:solidFill>
            </a:endParaRPr>
          </a:p>
          <a:p>
            <a:pPr marL="0" indent="0">
              <a:buNone/>
            </a:pPr>
            <a:endParaRPr lang="fr-CA" sz="500" dirty="0">
              <a:solidFill>
                <a:schemeClr val="tx2"/>
              </a:solidFill>
            </a:endParaRPr>
          </a:p>
          <a:p>
            <a:pPr marL="457200" indent="-457200">
              <a:buFont typeface="+mj-lt"/>
              <a:buAutoNum type="arabicPeriod"/>
            </a:pPr>
            <a:r>
              <a:rPr lang="fr-CA" dirty="0">
                <a:solidFill>
                  <a:schemeClr val="tx1"/>
                </a:solidFill>
              </a:rPr>
              <a:t>Modélisation</a:t>
            </a:r>
          </a:p>
          <a:p>
            <a:pPr marL="457200" indent="-457200">
              <a:buFont typeface="+mj-lt"/>
              <a:buAutoNum type="arabicPeriod"/>
            </a:pPr>
            <a:r>
              <a:rPr lang="fr-CA" dirty="0">
                <a:solidFill>
                  <a:schemeClr val="tx1"/>
                </a:solidFill>
              </a:rPr>
              <a:t>Distributions</a:t>
            </a:r>
          </a:p>
          <a:p>
            <a:pPr marL="457200" indent="-457200">
              <a:buFont typeface="+mj-lt"/>
              <a:buAutoNum type="arabicPeriod"/>
            </a:pPr>
            <a:r>
              <a:rPr lang="fr-CA" dirty="0">
                <a:solidFill>
                  <a:schemeClr val="tx1"/>
                </a:solidFill>
              </a:rPr>
              <a:t>Théorème de la limite centrale</a:t>
            </a:r>
          </a:p>
          <a:p>
            <a:pPr marL="457200" indent="-457200">
              <a:buFont typeface="+mj-lt"/>
              <a:buAutoNum type="arabicPeriod"/>
            </a:pPr>
            <a:r>
              <a:rPr lang="fr-CA" dirty="0">
                <a:solidFill>
                  <a:schemeClr val="tx1"/>
                </a:solidFill>
              </a:rPr>
              <a:t>Estimation</a:t>
            </a:r>
          </a:p>
          <a:p>
            <a:pPr marL="457200" indent="-457200">
              <a:buFont typeface="+mj-lt"/>
              <a:buAutoNum type="arabicPeriod"/>
            </a:pPr>
            <a:r>
              <a:rPr lang="fr-CA" dirty="0">
                <a:solidFill>
                  <a:schemeClr val="tx1"/>
                </a:solidFill>
              </a:rPr>
              <a:t>Théorème de Bayes</a:t>
            </a:r>
          </a:p>
          <a:p>
            <a:pPr marL="457200" indent="-457200">
              <a:buFont typeface="+mj-lt"/>
              <a:buAutoNum type="arabicPeriod"/>
            </a:pPr>
            <a:endParaRPr lang="fr-CA" dirty="0">
              <a:solidFill>
                <a:schemeClr val="tx1"/>
              </a:solidFill>
            </a:endParaRPr>
          </a:p>
          <a:p>
            <a:pPr marL="457200" indent="-457200">
              <a:buFont typeface="+mj-lt"/>
              <a:buAutoNum type="arabicPeriod"/>
            </a:pPr>
            <a:endParaRPr lang="fr-CA" dirty="0">
              <a:solidFill>
                <a:schemeClr val="tx1"/>
              </a:solidFill>
            </a:endParaRPr>
          </a:p>
          <a:p>
            <a:pPr marL="457200" indent="-457200">
              <a:buFont typeface="+mj-lt"/>
              <a:buAutoNum type="arabicPeriod"/>
            </a:pPr>
            <a:endParaRPr lang="fr-CA" sz="500" dirty="0">
              <a:solidFill>
                <a:schemeClr val="tx1"/>
              </a:solidFill>
            </a:endParaRPr>
          </a:p>
          <a:p>
            <a:pPr marL="457200" indent="-457200">
              <a:buFont typeface="+mj-lt"/>
              <a:buAutoNum type="arabicPeriod"/>
            </a:pPr>
            <a:r>
              <a:rPr lang="fr-CA" dirty="0">
                <a:solidFill>
                  <a:schemeClr val="tx1"/>
                </a:solidFill>
              </a:rPr>
              <a:t>Algèbre matricielle</a:t>
            </a:r>
          </a:p>
          <a:p>
            <a:pPr marL="457200" indent="-457200">
              <a:buFont typeface="+mj-lt"/>
              <a:buAutoNum type="arabicPeriod"/>
            </a:pPr>
            <a:r>
              <a:rPr lang="fr-CA" dirty="0">
                <a:solidFill>
                  <a:schemeClr val="tx1"/>
                </a:solidFill>
              </a:rPr>
              <a:t>Valeurs propres et vecteurs propres</a:t>
            </a:r>
          </a:p>
          <a:p>
            <a:pPr marL="457200" indent="-457200">
              <a:buFont typeface="+mj-lt"/>
              <a:buAutoNum type="arabicPeriod"/>
            </a:pPr>
            <a:r>
              <a:rPr lang="fr-CA" dirty="0">
                <a:solidFill>
                  <a:schemeClr val="tx1"/>
                </a:solidFill>
              </a:rPr>
              <a:t>Régression </a:t>
            </a:r>
          </a:p>
          <a:p>
            <a:pPr marL="457200" indent="-457200">
              <a:buFont typeface="+mj-lt"/>
              <a:buAutoNum type="arabicPeriod"/>
            </a:pPr>
            <a:r>
              <a:rPr lang="fr-CA" dirty="0">
                <a:solidFill>
                  <a:schemeClr val="tx1"/>
                </a:solidFill>
              </a:rPr>
              <a:t>Optimisation</a:t>
            </a:r>
          </a:p>
          <a:p>
            <a:endParaRPr lang="fr-CA" dirty="0">
              <a:solidFill>
                <a:schemeClr val="tx1"/>
              </a:solidFill>
            </a:endParaRPr>
          </a:p>
          <a:p>
            <a:pPr marL="457200" indent="-457200">
              <a:buFont typeface="+mj-lt"/>
              <a:buAutoNum type="arabicPeriod"/>
            </a:pPr>
            <a:endParaRPr lang="fr-CA" dirty="0">
              <a:solidFill>
                <a:schemeClr val="tx2"/>
              </a:solidFill>
            </a:endParaRPr>
          </a:p>
        </p:txBody>
      </p:sp>
    </p:spTree>
    <p:extLst>
      <p:ext uri="{BB962C8B-B14F-4D97-AF65-F5344CB8AC3E}">
        <p14:creationId xmlns:p14="http://schemas.microsoft.com/office/powerpoint/2010/main" val="389161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p:txBody>
          <a:bodyPr/>
          <a:lstStyle/>
          <a:p>
            <a:r>
              <a:rPr lang="fr-CA" dirty="0"/>
              <a:t>THÉORÈME DE LA LIMITE CENTRALE EN ACTION</a:t>
            </a:r>
          </a:p>
        </p:txBody>
      </p:sp>
      <p:pic>
        <p:nvPicPr>
          <p:cNvPr id="7" name="Content Placeholder 6">
            <a:extLst>
              <a:ext uri="{FF2B5EF4-FFF2-40B4-BE49-F238E27FC236}">
                <a16:creationId xmlns:a16="http://schemas.microsoft.com/office/drawing/2014/main" id="{5CF9725F-4D4E-594B-849B-0F1B83FE01EC}"/>
              </a:ext>
            </a:extLst>
          </p:cNvPr>
          <p:cNvPicPr>
            <a:picLocks noGrp="1" noChangeAspect="1"/>
          </p:cNvPicPr>
          <p:nvPr>
            <p:ph idx="1"/>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9871" y="2181225"/>
            <a:ext cx="10772258" cy="4140200"/>
          </a:xfrm>
        </p:spPr>
      </p:pic>
      <p:sp>
        <p:nvSpPr>
          <p:cNvPr id="8" name="Rectangle 7">
            <a:extLst>
              <a:ext uri="{FF2B5EF4-FFF2-40B4-BE49-F238E27FC236}">
                <a16:creationId xmlns:a16="http://schemas.microsoft.com/office/drawing/2014/main" id="{6AC4F6BB-895C-234A-8DA6-2882DEDBB693}"/>
              </a:ext>
            </a:extLst>
          </p:cNvPr>
          <p:cNvSpPr/>
          <p:nvPr>
            <p:custDataLst>
              <p:tags r:id="rId3"/>
            </p:custDataLst>
          </p:nvPr>
        </p:nvSpPr>
        <p:spPr>
          <a:xfrm>
            <a:off x="8089274" y="0"/>
            <a:ext cx="4102726" cy="307777"/>
          </a:xfrm>
          <a:prstGeom prst="rect">
            <a:avLst/>
          </a:prstGeom>
        </p:spPr>
        <p:txBody>
          <a:bodyPr wrap="none">
            <a:spAutoFit/>
          </a:bodyPr>
          <a:lstStyle/>
          <a:p>
            <a:pPr algn="r"/>
            <a:r>
              <a:rPr lang="fr-CA" sz="1400" dirty="0">
                <a:solidFill>
                  <a:srgbClr val="323232"/>
                </a:solidFill>
                <a:latin typeface="Dagny OT" panose="020B0504020201020104" pitchFamily="34" charset="0"/>
              </a:rPr>
              <a:t>[https://www.value-at-risk.net/central-limit-theorem]</a:t>
            </a:r>
          </a:p>
        </p:txBody>
      </p:sp>
    </p:spTree>
    <p:extLst>
      <p:ext uri="{BB962C8B-B14F-4D97-AF65-F5344CB8AC3E}">
        <p14:creationId xmlns:p14="http://schemas.microsoft.com/office/powerpoint/2010/main" val="302605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5685-C152-43DD-B3C7-0C6A90DFD285}"/>
              </a:ext>
            </a:extLst>
          </p:cNvPr>
          <p:cNvSpPr>
            <a:spLocks noGrp="1"/>
          </p:cNvSpPr>
          <p:nvPr>
            <p:ph type="title"/>
            <p:custDataLst>
              <p:tags r:id="rId1"/>
            </p:custDataLst>
          </p:nvPr>
        </p:nvSpPr>
        <p:spPr/>
        <p:txBody>
          <a:bodyPr/>
          <a:lstStyle/>
          <a:p>
            <a:r>
              <a:rPr lang="fr-CA" dirty="0"/>
              <a:t>EXERCICES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E41075-7591-4F6D-AE81-4C7907ECE2B7}"/>
                  </a:ext>
                </a:extLst>
              </p:cNvPr>
              <p:cNvSpPr>
                <a:spLocks noGrp="1"/>
              </p:cNvSpPr>
              <p:nvPr>
                <p:ph idx="1"/>
                <p:custDataLst>
                  <p:tags r:id="rId2"/>
                </p:custDataLst>
              </p:nvPr>
            </p:nvSpPr>
            <p:spPr/>
            <p:txBody>
              <a:bodyPr/>
              <a:lstStyle/>
              <a:p>
                <a:pPr marL="0" indent="0" algn="just">
                  <a:lnSpc>
                    <a:spcPct val="100000"/>
                  </a:lnSpc>
                  <a:buNone/>
                </a:pPr>
                <a:r>
                  <a:rPr lang="fr-CA" sz="2300" dirty="0">
                    <a:solidFill>
                      <a:srgbClr val="323232"/>
                    </a:solidFill>
                    <a:latin typeface="Dagny OT" panose="020B0504020201020104" pitchFamily="34" charset="0"/>
                  </a:rPr>
                  <a:t>Un grand monte-charge peut transporter un maximum de 9 800 livres. Supposons qu’un chargement contenant 49 boîtes doive être transporté. Par expérience, le poids des boîtes suit une distribution avec une moyenne </a:t>
                </a:r>
                <a14:m>
                  <m:oMath xmlns:m="http://schemas.openxmlformats.org/officeDocument/2006/math">
                    <m:r>
                      <a:rPr lang="fr-CA" sz="2300" i="1" dirty="0" smtClean="0">
                        <a:solidFill>
                          <a:srgbClr val="323232"/>
                        </a:solidFill>
                        <a:latin typeface="Cambria Math" panose="02040503050406030204" pitchFamily="18" charset="0"/>
                      </a:rPr>
                      <m:t>𝜇</m:t>
                    </m:r>
                    <m:r>
                      <a:rPr lang="fr-CA" sz="2300" i="1" dirty="0" smtClean="0">
                        <a:solidFill>
                          <a:srgbClr val="323232"/>
                        </a:solidFill>
                        <a:latin typeface="Cambria Math" panose="02040503050406030204" pitchFamily="18" charset="0"/>
                      </a:rPr>
                      <m:t> = 205 </m:t>
                    </m:r>
                  </m:oMath>
                </a14:m>
                <a:r>
                  <a:rPr lang="fr-CA" sz="2300" dirty="0"/>
                  <a:t> livres </a:t>
                </a:r>
                <a:r>
                  <a:rPr lang="fr-CA" sz="2300" dirty="0">
                    <a:solidFill>
                      <a:srgbClr val="323232"/>
                    </a:solidFill>
                    <a:latin typeface="Dagny OT" panose="020B0504020201020104" pitchFamily="34" charset="0"/>
                  </a:rPr>
                  <a:t>et un écart-type </a:t>
                </a:r>
                <a14:m>
                  <m:oMath xmlns:m="http://schemas.openxmlformats.org/officeDocument/2006/math">
                    <m:r>
                      <a:rPr lang="fr-CA" sz="2300" i="1" dirty="0" smtClean="0">
                        <a:solidFill>
                          <a:srgbClr val="323232"/>
                        </a:solidFill>
                        <a:latin typeface="Cambria Math" panose="02040503050406030204" pitchFamily="18" charset="0"/>
                      </a:rPr>
                      <m:t>𝜎</m:t>
                    </m:r>
                    <m:r>
                      <a:rPr lang="fr-CA" sz="2300" i="1" dirty="0" smtClean="0">
                        <a:solidFill>
                          <a:srgbClr val="323232"/>
                        </a:solidFill>
                        <a:latin typeface="Cambria Math" panose="02040503050406030204" pitchFamily="18" charset="0"/>
                      </a:rPr>
                      <m:t> = 15 </m:t>
                    </m:r>
                  </m:oMath>
                </a14:m>
                <a:r>
                  <a:rPr lang="fr-CA" sz="2300" dirty="0"/>
                  <a:t> livres</a:t>
                </a:r>
                <a:r>
                  <a:rPr lang="fr-CA" sz="2300" dirty="0">
                    <a:solidFill>
                      <a:srgbClr val="323232"/>
                    </a:solidFill>
                    <a:latin typeface="Dagny OT" panose="020B0504020201020104" pitchFamily="34" charset="0"/>
                  </a:rPr>
                  <a:t>. </a:t>
                </a: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sz="2300" dirty="0">
                    <a:solidFill>
                      <a:srgbClr val="323232"/>
                    </a:solidFill>
                    <a:latin typeface="Dagny OT" panose="020B0504020201020104" pitchFamily="34" charset="0"/>
                  </a:rPr>
                  <a:t>En programmant en R ou en Python, estimez la probabilité que les 49 boîtes puissent être chargées et transportées en toute sécurité dans le monte-charge. </a:t>
                </a:r>
              </a:p>
            </p:txBody>
          </p:sp>
        </mc:Choice>
        <mc:Fallback xmlns="">
          <p:sp>
            <p:nvSpPr>
              <p:cNvPr id="3" name="Content Placeholder 2">
                <a:extLst>
                  <a:ext uri="{FF2B5EF4-FFF2-40B4-BE49-F238E27FC236}">
                    <a16:creationId xmlns:a16="http://schemas.microsoft.com/office/drawing/2014/main" xmlns:a14="http://schemas.microsoft.com/office/drawing/2010/main" xmlns="" id="{0DE41075-7591-4F6D-AE81-4C7907ECE2B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73" r="-773"/>
                </a:stretch>
              </a:blipFill>
            </p:spPr>
            <p:txBody>
              <a:bodyPr/>
              <a:lstStyle/>
              <a:p>
                <a:r>
                  <a:rPr lang="fr-CA">
                    <a:noFill/>
                  </a:rPr>
                  <a:t> </a:t>
                </a:r>
              </a:p>
            </p:txBody>
          </p:sp>
        </mc:Fallback>
      </mc:AlternateContent>
    </p:spTree>
    <p:extLst>
      <p:ext uri="{BB962C8B-B14F-4D97-AF65-F5344CB8AC3E}">
        <p14:creationId xmlns:p14="http://schemas.microsoft.com/office/powerpoint/2010/main" val="168617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ESTIMATION</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155564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que l’estimation, au sens statistique du terme?</a:t>
            </a:r>
          </a:p>
          <a:p>
            <a:endParaRPr lang="fr-CA" sz="500" dirty="0"/>
          </a:p>
          <a:p>
            <a:r>
              <a:rPr lang="fr-CA" dirty="0"/>
              <a:t>À quoi sert l’estimation?</a:t>
            </a:r>
          </a:p>
          <a:p>
            <a:endParaRPr lang="fr-CA" sz="500" dirty="0"/>
          </a:p>
          <a:p>
            <a:r>
              <a:rPr lang="fr-CA" dirty="0"/>
              <a:t>Qu’est-ce que le biais, au sens statistique du terme?</a:t>
            </a:r>
          </a:p>
        </p:txBody>
      </p:sp>
    </p:spTree>
    <p:extLst>
      <p:ext uri="{BB962C8B-B14F-4D97-AF65-F5344CB8AC3E}">
        <p14:creationId xmlns:p14="http://schemas.microsoft.com/office/powerpoint/2010/main" val="14560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EA72-F913-45A5-A0A7-D9EF478DB36A}"/>
              </a:ext>
            </a:extLst>
          </p:cNvPr>
          <p:cNvSpPr>
            <a:spLocks noGrp="1"/>
          </p:cNvSpPr>
          <p:nvPr>
            <p:ph type="title"/>
            <p:custDataLst>
              <p:tags r:id="rId1"/>
            </p:custDataLst>
          </p:nvPr>
        </p:nvSpPr>
        <p:spPr/>
        <p:txBody>
          <a:bodyPr/>
          <a:lstStyle/>
          <a:p>
            <a:r>
              <a:rPr lang="fr-CA" dirty="0"/>
              <a:t>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FDA702-C5FB-4218-8B94-A141E2B4BC5D}"/>
                  </a:ext>
                </a:extLst>
              </p:cNvPr>
              <p:cNvSpPr>
                <a:spLocks noGrp="1"/>
              </p:cNvSpPr>
              <p:nvPr>
                <p:ph idx="1"/>
                <p:custDataLst>
                  <p:tags r:id="rId2"/>
                </p:custDataLst>
              </p:nvPr>
            </p:nvSpPr>
            <p:spPr/>
            <p:txBody>
              <a:bodyPr/>
              <a:lstStyle/>
              <a:p>
                <a:pPr marL="0" indent="0" algn="just">
                  <a:lnSpc>
                    <a:spcPct val="100000"/>
                  </a:lnSpc>
                  <a:buNone/>
                </a:pPr>
                <a:r>
                  <a:rPr lang="fr-CA" dirty="0">
                    <a:solidFill>
                      <a:srgbClr val="323232"/>
                    </a:solidFill>
                    <a:latin typeface="Dagny OT" panose="020B0504020201020104" pitchFamily="34" charset="0"/>
                  </a:rPr>
                  <a:t>L’un des objectifs des statistiques est d’essayer de </a:t>
                </a:r>
                <a:r>
                  <a:rPr lang="fr-CA" b="1" dirty="0">
                    <a:solidFill>
                      <a:srgbClr val="323232"/>
                    </a:solidFill>
                    <a:latin typeface="Dagny OT" panose="020B0504020201020104" pitchFamily="34" charset="0"/>
                  </a:rPr>
                  <a:t>comprendre une grande population</a:t>
                </a:r>
                <a:r>
                  <a:rPr lang="fr-CA" dirty="0">
                    <a:solidFill>
                      <a:srgbClr val="323232"/>
                    </a:solidFill>
                    <a:latin typeface="Dagny OT" panose="020B0504020201020104" pitchFamily="34" charset="0"/>
                  </a:rPr>
                  <a:t> sur la base des informations disponibles dans un petit échantillon. </a:t>
                </a:r>
              </a:p>
              <a:p>
                <a:pPr marL="0" indent="0" algn="just">
                  <a:lnSpc>
                    <a:spcPct val="100000"/>
                  </a:lnSpc>
                  <a:buNone/>
                </a:pPr>
                <a:endParaRPr lang="fr-CA" sz="500" dirty="0">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En particulier, nous nous intéressons aux </a:t>
                </a:r>
                <a:r>
                  <a:rPr lang="fr-CA" b="1" dirty="0">
                    <a:solidFill>
                      <a:srgbClr val="323232"/>
                    </a:solidFill>
                    <a:latin typeface="Dagny OT" panose="020B0504020201020104" pitchFamily="34" charset="0"/>
                  </a:rPr>
                  <a:t>paramètres</a:t>
                </a:r>
                <a:r>
                  <a:rPr lang="fr-CA" dirty="0">
                    <a:solidFill>
                      <a:srgbClr val="323232"/>
                    </a:solidFill>
                    <a:latin typeface="Dagny OT" panose="020B0504020201020104" pitchFamily="34" charset="0"/>
                  </a:rPr>
                  <a:t> de population, qui sont estimés à l’aide de statistiques d’échantillonnage appropriées.</a:t>
                </a:r>
              </a:p>
              <a:p>
                <a:pPr algn="just"/>
                <a:endParaRPr lang="fr-CA" sz="800" dirty="0">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Par exemple, nous pouvons utiliser </a:t>
                </a:r>
                <a:r>
                  <a:rPr lang="fr-CA" dirty="0"/>
                  <a:t>la </a:t>
                </a:r>
                <a:r>
                  <a:rPr lang="fr-CA" b="1" dirty="0"/>
                  <a:t>moyenne de l’échantillon</a:t>
                </a:r>
                <a:r>
                  <a:rPr lang="fr-CA" dirty="0"/>
                  <a:t> </a:t>
                </a:r>
                <a14:m>
                  <m:oMath xmlns:m="http://schemas.openxmlformats.org/officeDocument/2006/math">
                    <m:acc>
                      <m:accPr>
                        <m:chr m:val="̅"/>
                        <m:ctrlPr>
                          <a:rPr lang="fr-CA" i="1" smtClean="0">
                            <a:solidFill>
                              <a:srgbClr val="323232"/>
                            </a:solidFill>
                            <a:latin typeface="Cambria Math" panose="02040503050406030204" pitchFamily="18" charset="0"/>
                          </a:rPr>
                        </m:ctrlPr>
                      </m:accPr>
                      <m:e>
                        <m:r>
                          <a:rPr lang="fr-CA" smtClean="0">
                            <a:solidFill>
                              <a:srgbClr val="323232"/>
                            </a:solidFill>
                            <a:latin typeface="Cambria Math" charset="0"/>
                          </a:rPr>
                          <m:t>𝑥</m:t>
                        </m:r>
                      </m:e>
                    </m:acc>
                    <m:r>
                      <a:rPr lang="fr-CA" smtClean="0">
                        <a:solidFill>
                          <a:srgbClr val="323232"/>
                        </a:solidFill>
                        <a:latin typeface="Cambria Math" charset="0"/>
                      </a:rPr>
                      <m:t>=</m:t>
                    </m:r>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1</m:t>
                        </m:r>
                      </m:num>
                      <m:den>
                        <m:r>
                          <a:rPr lang="fr-CA" smtClean="0">
                            <a:solidFill>
                              <a:srgbClr val="323232"/>
                            </a:solidFill>
                            <a:latin typeface="Cambria Math" charset="0"/>
                          </a:rPr>
                          <m:t>𝑛</m:t>
                        </m:r>
                      </m:den>
                    </m:f>
                    <m:nary>
                      <m:naryPr>
                        <m:chr m:val="∑"/>
                        <m:limLoc m:val="undOvr"/>
                        <m:grow m:val="on"/>
                        <m:ctrlPr>
                          <a:rPr lang="fr-CA" i="1" smtClean="0">
                            <a:solidFill>
                              <a:srgbClr val="323232"/>
                            </a:solidFill>
                            <a:latin typeface="Cambria Math" panose="02040503050406030204" pitchFamily="18" charset="0"/>
                          </a:rPr>
                        </m:ctrlPr>
                      </m:naryPr>
                      <m:sub>
                        <m:r>
                          <a:rPr lang="fr-CA" smtClean="0">
                            <a:solidFill>
                              <a:srgbClr val="323232"/>
                            </a:solidFill>
                            <a:latin typeface="Cambria Math" charset="0"/>
                          </a:rPr>
                          <m:t>𝑖</m:t>
                        </m:r>
                        <m:r>
                          <a:rPr lang="fr-CA" smtClean="0">
                            <a:solidFill>
                              <a:srgbClr val="323232"/>
                            </a:solidFill>
                            <a:latin typeface="Cambria Math" charset="0"/>
                          </a:rPr>
                          <m:t>=1</m:t>
                        </m:r>
                      </m:sub>
                      <m:sup>
                        <m:r>
                          <a:rPr lang="fr-CA" smtClean="0">
                            <a:solidFill>
                              <a:srgbClr val="323232"/>
                            </a:solidFill>
                            <a:latin typeface="Cambria Math" charset="0"/>
                          </a:rPr>
                          <m:t>𝑛</m:t>
                        </m:r>
                      </m:sup>
                      <m:e>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𝑖</m:t>
                            </m:r>
                          </m:sub>
                        </m:sSub>
                      </m:e>
                    </m:nary>
                  </m:oMath>
                </a14:m>
                <a:r>
                  <a:rPr lang="fr-CA" dirty="0">
                    <a:solidFill>
                      <a:srgbClr val="323232"/>
                    </a:solidFill>
                    <a:latin typeface="Dagny OT" panose="020B0504020201020104" pitchFamily="34" charset="0"/>
                  </a:rPr>
                  <a:t> comme estimation de la </a:t>
                </a:r>
                <a:r>
                  <a:rPr lang="fr-CA" b="1" dirty="0">
                    <a:solidFill>
                      <a:srgbClr val="323232"/>
                    </a:solidFill>
                    <a:latin typeface="Dagny OT" panose="020B0504020201020104" pitchFamily="34" charset="0"/>
                  </a:rPr>
                  <a:t>moyenne réelle de la population</a:t>
                </a:r>
                <a:r>
                  <a:rPr lang="fr-CA" dirty="0">
                    <a:solidFill>
                      <a:srgbClr val="323232"/>
                    </a:solidFill>
                    <a:latin typeface="Dagny OT" panose="020B0504020201020104" pitchFamily="34" charset="0"/>
                  </a:rPr>
                  <a:t> </a:t>
                </a:r>
                <a14:m>
                  <m:oMath xmlns:m="http://schemas.openxmlformats.org/officeDocument/2006/math">
                    <m:r>
                      <a:rPr lang="fr-CA" smtClean="0">
                        <a:solidFill>
                          <a:srgbClr val="323232"/>
                        </a:solidFill>
                        <a:latin typeface="Cambria Math" charset="0"/>
                      </a:rPr>
                      <m:t>𝜇</m:t>
                    </m:r>
                  </m:oMath>
                </a14:m>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id="{B5FDA702-C5FB-4218-8B94-A141E2B4BC5D}"/>
                  </a:ext>
                </a:extLst>
              </p:cNvPr>
              <p:cNvSpPr>
                <a:spLocks noGrp="1" noRot="1" noChangeAspect="1" noMove="1" noResize="1" noEditPoints="1" noAdjustHandles="1" noChangeArrowheads="1" noChangeShapeType="1" noTextEdit="1"/>
              </p:cNvSpPr>
              <p:nvPr>
                <p:ph idx="1"/>
              </p:nvPr>
            </p:nvSpPr>
            <p:spPr>
              <a:blipFill>
                <a:blip r:embed="rId5"/>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158569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EA72-F913-45A5-A0A7-D9EF478DB36A}"/>
              </a:ext>
            </a:extLst>
          </p:cNvPr>
          <p:cNvSpPr>
            <a:spLocks noGrp="1"/>
          </p:cNvSpPr>
          <p:nvPr>
            <p:ph type="title"/>
            <p:custDataLst>
              <p:tags r:id="rId1"/>
            </p:custDataLst>
          </p:nvPr>
        </p:nvSpPr>
        <p:spPr/>
        <p:txBody>
          <a:bodyPr/>
          <a:lstStyle/>
          <a:p>
            <a:r>
              <a:rPr lang="fr-CA" dirty="0"/>
              <a:t>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FDA702-C5FB-4218-8B94-A141E2B4BC5D}"/>
                  </a:ext>
                </a:extLst>
              </p:cNvPr>
              <p:cNvSpPr>
                <a:spLocks noGrp="1"/>
              </p:cNvSpPr>
              <p:nvPr>
                <p:ph idx="1"/>
                <p:custDataLst>
                  <p:tags r:id="rId2"/>
                </p:custDataLst>
              </p:nvPr>
            </p:nvSpPr>
            <p:spPr/>
            <p:txBody>
              <a:bodyPr>
                <a:normAutofit/>
              </a:bodyPr>
              <a:lstStyle/>
              <a:p>
                <a:pPr marL="0" indent="0" algn="just">
                  <a:lnSpc>
                    <a:spcPct val="100000"/>
                  </a:lnSpc>
                  <a:buNone/>
                </a:pPr>
                <a:r>
                  <a:rPr lang="fr-CA" dirty="0">
                    <a:solidFill>
                      <a:srgbClr val="323232"/>
                    </a:solidFill>
                    <a:latin typeface="Dagny OT" panose="020B0504020201020104" pitchFamily="34" charset="0"/>
                  </a:rPr>
                  <a:t>L’</a:t>
                </a:r>
                <a:r>
                  <a:rPr lang="fr-CA" b="1" dirty="0">
                    <a:solidFill>
                      <a:srgbClr val="323232"/>
                    </a:solidFill>
                    <a:latin typeface="Dagny OT" panose="020B0504020201020104" pitchFamily="34" charset="0"/>
                  </a:rPr>
                  <a:t>estimateur</a:t>
                </a:r>
                <a:r>
                  <a:rPr lang="fr-CA" dirty="0">
                    <a:solidFill>
                      <a:srgbClr val="323232"/>
                    </a:solidFill>
                    <a:latin typeface="Dagny OT" panose="020B0504020201020104" pitchFamily="34" charset="0"/>
                  </a:rPr>
                  <a:t> est une variable aléatoire; l’</a:t>
                </a:r>
                <a:r>
                  <a:rPr lang="fr-CA" b="1" dirty="0">
                    <a:solidFill>
                      <a:srgbClr val="323232"/>
                    </a:solidFill>
                    <a:latin typeface="Dagny OT" panose="020B0504020201020104" pitchFamily="34" charset="0"/>
                  </a:rPr>
                  <a:t>estimation</a:t>
                </a:r>
                <a:r>
                  <a:rPr lang="fr-CA" dirty="0">
                    <a:solidFill>
                      <a:srgbClr val="323232"/>
                    </a:solidFill>
                    <a:latin typeface="Dagny OT" panose="020B0504020201020104" pitchFamily="34" charset="0"/>
                  </a:rPr>
                  <a:t> est un nombre. </a:t>
                </a:r>
              </a:p>
              <a:p>
                <a:pPr>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Comme autre exemple, l’</a:t>
                </a:r>
                <a:r>
                  <a:rPr lang="fr-CA" b="1" dirty="0"/>
                  <a:t>écart-type de l’échantillon</a:t>
                </a:r>
                <a:r>
                  <a:rPr lang="fr-CA" dirty="0">
                    <a:solidFill>
                      <a:srgbClr val="323232"/>
                    </a:solidFill>
                    <a:latin typeface="Dagny OT" panose="020B0504020201020104" pitchFamily="34" charset="0"/>
                  </a:rPr>
                  <a:t> </a:t>
                </a:r>
                <a14:m>
                  <m:oMath xmlns:m="http://schemas.openxmlformats.org/officeDocument/2006/math">
                    <m:r>
                      <a:rPr lang="fr-CA" i="1" dirty="0" smtClean="0">
                        <a:solidFill>
                          <a:srgbClr val="323232"/>
                        </a:solidFill>
                        <a:latin typeface="Cambria Math" panose="02040503050406030204" pitchFamily="18" charset="0"/>
                      </a:rPr>
                      <m:t>𝑆</m:t>
                    </m:r>
                  </m:oMath>
                </a14:m>
                <a:r>
                  <a:rPr lang="fr-CA" dirty="0"/>
                  <a:t> </a:t>
                </a:r>
                <a:r>
                  <a:rPr lang="fr-CA" dirty="0">
                    <a:solidFill>
                      <a:srgbClr val="323232"/>
                    </a:solidFill>
                    <a:latin typeface="Dagny OT" panose="020B0504020201020104" pitchFamily="34" charset="0"/>
                  </a:rPr>
                  <a:t>est un estimateur de l’</a:t>
                </a:r>
                <a:r>
                  <a:rPr lang="fr-CA" b="1" dirty="0">
                    <a:solidFill>
                      <a:srgbClr val="323232"/>
                    </a:solidFill>
                    <a:latin typeface="Dagny OT" panose="020B0504020201020104" pitchFamily="34" charset="0"/>
                  </a:rPr>
                  <a:t>écart-type de la population</a:t>
                </a:r>
                <a:r>
                  <a:rPr lang="fr-CA" dirty="0"/>
                  <a:t> réelle </a:t>
                </a:r>
                <a14:m>
                  <m:oMath xmlns:m="http://schemas.openxmlformats.org/officeDocument/2006/math">
                    <m:r>
                      <a:rPr lang="fr-CA" smtClean="0">
                        <a:solidFill>
                          <a:srgbClr val="323232"/>
                        </a:solidFill>
                        <a:latin typeface="Cambria Math" charset="0"/>
                      </a:rPr>
                      <m:t>𝜎</m:t>
                    </m:r>
                  </m:oMath>
                </a14:m>
                <a:r>
                  <a:rPr lang="fr-CA" dirty="0">
                    <a:solidFill>
                      <a:srgbClr val="323232"/>
                    </a:solidFill>
                    <a:latin typeface="Dagny OT" panose="020B0504020201020104" pitchFamily="34" charset="0"/>
                  </a:rPr>
                  <a:t> et de la valeur calculée de </a:t>
                </a:r>
                <a14:m>
                  <m:oMath xmlns:m="http://schemas.openxmlformats.org/officeDocument/2006/math">
                    <m:r>
                      <a:rPr lang="fr-CA" i="1" dirty="0" smtClean="0">
                        <a:solidFill>
                          <a:srgbClr val="323232"/>
                        </a:solidFill>
                        <a:latin typeface="Cambria Math" panose="02040503050406030204" pitchFamily="18" charset="0"/>
                      </a:rPr>
                      <m:t>𝑆</m:t>
                    </m:r>
                  </m:oMath>
                </a14:m>
                <a:r>
                  <a:rPr lang="fr-CA" dirty="0">
                    <a:solidFill>
                      <a:srgbClr val="323232"/>
                    </a:solidFill>
                    <a:latin typeface="Dagny OT" panose="020B0504020201020104" pitchFamily="34" charset="0"/>
                  </a:rPr>
                  <a:t> </a:t>
                </a:r>
              </a:p>
              <a:p>
                <a:pPr marL="0" indent="0" algn="ctr">
                  <a:lnSpc>
                    <a:spcPct val="100000"/>
                  </a:lnSpc>
                  <a:buNone/>
                </a:pPr>
                <a14:m>
                  <m:oMath xmlns:m="http://schemas.openxmlformats.org/officeDocument/2006/math">
                    <m:r>
                      <a:rPr lang="fr-CA" b="0" i="1" smtClean="0">
                        <a:solidFill>
                          <a:srgbClr val="323232"/>
                        </a:solidFill>
                        <a:latin typeface="Cambria Math" panose="02040503050406030204" pitchFamily="18" charset="0"/>
                      </a:rPr>
                      <m:t>𝑠</m:t>
                    </m:r>
                    <m:r>
                      <a:rPr lang="fr-CA" smtClean="0">
                        <a:solidFill>
                          <a:srgbClr val="323232"/>
                        </a:solidFill>
                        <a:latin typeface="Cambria Math" charset="0"/>
                      </a:rPr>
                      <m:t>= </m:t>
                    </m:r>
                    <m:rad>
                      <m:radPr>
                        <m:degHide m:val="on"/>
                        <m:ctrlPr>
                          <a:rPr lang="fr-CA" i="1" smtClean="0">
                            <a:solidFill>
                              <a:srgbClr val="323232"/>
                            </a:solidFill>
                            <a:latin typeface="Cambria Math" panose="02040503050406030204" pitchFamily="18" charset="0"/>
                          </a:rPr>
                        </m:ctrlPr>
                      </m:radPr>
                      <m:deg/>
                      <m:e>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1</m:t>
                            </m:r>
                          </m:num>
                          <m:den>
                            <m:r>
                              <a:rPr lang="fr-CA" smtClean="0">
                                <a:solidFill>
                                  <a:srgbClr val="323232"/>
                                </a:solidFill>
                                <a:latin typeface="Cambria Math" charset="0"/>
                              </a:rPr>
                              <m:t>𝑛</m:t>
                            </m:r>
                            <m:r>
                              <a:rPr lang="fr-CA" smtClean="0">
                                <a:solidFill>
                                  <a:srgbClr val="323232"/>
                                </a:solidFill>
                                <a:latin typeface="Cambria Math" charset="0"/>
                              </a:rPr>
                              <m:t>−1</m:t>
                            </m:r>
                          </m:den>
                        </m:f>
                        <m:nary>
                          <m:naryPr>
                            <m:chr m:val="∑"/>
                            <m:limLoc m:val="undOvr"/>
                            <m:grow m:val="on"/>
                            <m:ctrlPr>
                              <a:rPr lang="fr-CA" i="1" smtClean="0">
                                <a:solidFill>
                                  <a:srgbClr val="323232"/>
                                </a:solidFill>
                                <a:latin typeface="Cambria Math" panose="02040503050406030204" pitchFamily="18" charset="0"/>
                              </a:rPr>
                            </m:ctrlPr>
                          </m:naryPr>
                          <m:sub>
                            <m:r>
                              <m:rPr>
                                <m:sty m:val="p"/>
                              </m:rPr>
                              <a:rPr lang="fr-CA" smtClean="0">
                                <a:solidFill>
                                  <a:srgbClr val="323232"/>
                                </a:solidFill>
                                <a:latin typeface="Cambria Math" charset="0"/>
                              </a:rPr>
                              <m:t>i</m:t>
                            </m:r>
                            <m:r>
                              <a:rPr lang="fr-CA" smtClean="0">
                                <a:solidFill>
                                  <a:srgbClr val="323232"/>
                                </a:solidFill>
                                <a:latin typeface="Cambria Math" charset="0"/>
                              </a:rPr>
                              <m:t>=1</m:t>
                            </m:r>
                          </m:sub>
                          <m:sup>
                            <m:r>
                              <a:rPr lang="fr-CA" smtClean="0">
                                <a:solidFill>
                                  <a:srgbClr val="323232"/>
                                </a:solidFill>
                                <a:latin typeface="Cambria Math" charset="0"/>
                              </a:rPr>
                              <m:t>𝑛</m:t>
                            </m:r>
                          </m:sup>
                          <m:e>
                            <m:sSup>
                              <m:sSupPr>
                                <m:ctrlPr>
                                  <a:rPr lang="fr-CA" i="1" smtClean="0">
                                    <a:solidFill>
                                      <a:srgbClr val="323232"/>
                                    </a:solidFill>
                                    <a:latin typeface="Cambria Math" panose="02040503050406030204" pitchFamily="18" charset="0"/>
                                  </a:rPr>
                                </m:ctrlPr>
                              </m:sSupPr>
                              <m:e>
                                <m:d>
                                  <m:dPr>
                                    <m:ctrlPr>
                                      <a:rPr lang="fr-CA" i="1" smtClean="0">
                                        <a:solidFill>
                                          <a:srgbClr val="323232"/>
                                        </a:solidFill>
                                        <a:latin typeface="Cambria Math" panose="02040503050406030204" pitchFamily="18" charset="0"/>
                                      </a:rPr>
                                    </m:ctrlPr>
                                  </m:dPr>
                                  <m:e>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smtClean="0">
                                            <a:solidFill>
                                              <a:srgbClr val="323232"/>
                                            </a:solidFill>
                                            <a:latin typeface="Cambria Math" charset="0"/>
                                          </a:rPr>
                                          <m:t>𝑖</m:t>
                                        </m:r>
                                      </m:sub>
                                    </m:sSub>
                                    <m:r>
                                      <a:rPr lang="fr-CA" smtClean="0">
                                        <a:solidFill>
                                          <a:srgbClr val="323232"/>
                                        </a:solidFill>
                                        <a:latin typeface="Cambria Math" charset="0"/>
                                      </a:rPr>
                                      <m:t>−</m:t>
                                    </m:r>
                                    <m:acc>
                                      <m:accPr>
                                        <m:chr m:val="̅"/>
                                        <m:ctrlPr>
                                          <a:rPr lang="fr-CA" i="1" smtClean="0">
                                            <a:solidFill>
                                              <a:srgbClr val="323232"/>
                                            </a:solidFill>
                                            <a:latin typeface="Cambria Math" panose="02040503050406030204" pitchFamily="18" charset="0"/>
                                          </a:rPr>
                                        </m:ctrlPr>
                                      </m:accPr>
                                      <m:e>
                                        <m:r>
                                          <a:rPr lang="fr-CA" smtClean="0">
                                            <a:solidFill>
                                              <a:srgbClr val="323232"/>
                                            </a:solidFill>
                                            <a:latin typeface="Cambria Math" charset="0"/>
                                          </a:rPr>
                                          <m:t>𝑥</m:t>
                                        </m:r>
                                      </m:e>
                                    </m:acc>
                                  </m:e>
                                </m:d>
                              </m:e>
                              <m:sup>
                                <m:r>
                                  <a:rPr lang="fr-CA" smtClean="0">
                                    <a:solidFill>
                                      <a:srgbClr val="323232"/>
                                    </a:solidFill>
                                    <a:latin typeface="Cambria Math" charset="0"/>
                                  </a:rPr>
                                  <m:t>2</m:t>
                                </m:r>
                              </m:sup>
                            </m:sSup>
                          </m:e>
                        </m:nary>
                      </m:e>
                    </m:rad>
                  </m:oMath>
                </a14:m>
                <a:r>
                  <a:rPr lang="fr-CA" dirty="0">
                    <a:solidFill>
                      <a:srgbClr val="323232"/>
                    </a:solidFill>
                    <a:latin typeface="Dagny OT" panose="020B0504020201020104" pitchFamily="34" charset="0"/>
                  </a:rPr>
                  <a:t> </a:t>
                </a:r>
              </a:p>
              <a:p>
                <a:pPr marL="0" indent="0">
                  <a:lnSpc>
                    <a:spcPct val="100000"/>
                  </a:lnSpc>
                  <a:buNone/>
                </a:pPr>
                <a:r>
                  <a:rPr lang="fr-CA" dirty="0">
                    <a:solidFill>
                      <a:srgbClr val="323232"/>
                    </a:solidFill>
                    <a:latin typeface="Dagny OT" panose="020B0504020201020104" pitchFamily="34" charset="0"/>
                  </a:rPr>
                  <a:t>est une estimation de </a:t>
                </a:r>
                <a14:m>
                  <m:oMath xmlns:m="http://schemas.openxmlformats.org/officeDocument/2006/math">
                    <m:r>
                      <a:rPr lang="fr-CA" smtClean="0">
                        <a:solidFill>
                          <a:srgbClr val="323232"/>
                        </a:solidFill>
                        <a:latin typeface="Cambria Math" charset="0"/>
                      </a:rPr>
                      <m:t>𝜎</m:t>
                    </m:r>
                  </m:oMath>
                </a14:m>
                <a:r>
                  <a:rPr lang="fr-CA" dirty="0">
                    <a:solidFill>
                      <a:srgbClr val="323232"/>
                    </a:solidFill>
                    <a:latin typeface="Dagny OT" panose="020B0504020201020104" pitchFamily="34" charset="0"/>
                  </a:rPr>
                  <a:t>.</a:t>
                </a: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dirty="0"/>
                  <a:t>Un estimateur </a:t>
                </a:r>
                <a14:m>
                  <m:oMath xmlns:m="http://schemas.openxmlformats.org/officeDocument/2006/math">
                    <m:r>
                      <a:rPr lang="fr-CA" i="1" dirty="0" smtClean="0">
                        <a:solidFill>
                          <a:srgbClr val="323232"/>
                        </a:solidFill>
                        <a:latin typeface="Cambria Math" panose="02040503050406030204" pitchFamily="18" charset="0"/>
                      </a:rPr>
                      <m:t>𝑊</m:t>
                    </m:r>
                  </m:oMath>
                </a14:m>
                <a:r>
                  <a:rPr lang="fr-CA" dirty="0"/>
                  <a:t> de </a:t>
                </a:r>
                <a14:m>
                  <m:oMath xmlns:m="http://schemas.openxmlformats.org/officeDocument/2006/math">
                    <m:r>
                      <a:rPr lang="fr-CA" i="1" dirty="0" smtClean="0">
                        <a:solidFill>
                          <a:srgbClr val="323232"/>
                        </a:solidFill>
                        <a:latin typeface="Cambria Math" panose="02040503050406030204" pitchFamily="18" charset="0"/>
                        <a:ea typeface="Cambria Math" panose="02040503050406030204" pitchFamily="18" charset="0"/>
                      </a:rPr>
                      <m:t>𝜔</m:t>
                    </m:r>
                  </m:oMath>
                </a14:m>
                <a:r>
                  <a:rPr lang="fr-CA" dirty="0"/>
                  <a:t> est sans biais si </a:t>
                </a:r>
                <a14:m>
                  <m:oMath xmlns:m="http://schemas.openxmlformats.org/officeDocument/2006/math">
                    <m:r>
                      <m:rPr>
                        <m:sty m:val="p"/>
                      </m:rPr>
                      <a:rPr lang="fr-CA" i="0" dirty="0" smtClean="0">
                        <a:solidFill>
                          <a:srgbClr val="323232"/>
                        </a:solidFill>
                        <a:latin typeface="Cambria Math" panose="02040503050406030204" pitchFamily="18" charset="0"/>
                      </a:rPr>
                      <m:t>E</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𝑊</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ea typeface="Cambria Math" panose="02040503050406030204" pitchFamily="18" charset="0"/>
                      </a:rPr>
                      <m:t>𝜔</m:t>
                    </m:r>
                  </m:oMath>
                </a14:m>
                <a:r>
                  <a:rPr lang="fr-CA" dirty="0"/>
                  <a:t>.</a:t>
                </a:r>
              </a:p>
            </p:txBody>
          </p:sp>
        </mc:Choice>
        <mc:Fallback xmlns="">
          <p:sp>
            <p:nvSpPr>
              <p:cNvPr id="3" name="Content Placeholder 2">
                <a:extLst>
                  <a:ext uri="{FF2B5EF4-FFF2-40B4-BE49-F238E27FC236}">
                    <a16:creationId xmlns:a16="http://schemas.microsoft.com/office/drawing/2014/main" xmlns:a14="http://schemas.microsoft.com/office/drawing/2010/main" xmlns="" id="{B5FDA702-C5FB-4218-8B94-A141E2B4BC5D}"/>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325498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custDataLst>
              <p:tags r:id="rId1"/>
            </p:custDataLst>
          </p:nvPr>
        </p:nvSpPr>
        <p:spPr/>
        <p:txBody>
          <a:bodyPr/>
          <a:lstStyle/>
          <a:p>
            <a:r>
              <a:rPr lang="fr-CA" dirty="0"/>
              <a:t>CONCEPTS MATHÉMATIQUES DE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custDataLst>
                  <p:tags r:id="rId2"/>
                </p:custDataLst>
              </p:nvPr>
            </p:nvSpPr>
            <p:spPr/>
            <p:txBody>
              <a:bodyPr>
                <a:normAutofit/>
              </a:bodyPr>
              <a:lstStyle/>
              <a:p>
                <a:r>
                  <a:rPr lang="fr-CA" sz="2200" dirty="0"/>
                  <a:t>Soit les </a:t>
                </a:r>
                <a:r>
                  <a:rPr lang="fr-CA" sz="2200" b="1" dirty="0"/>
                  <a:t>variables aléatoires</a:t>
                </a:r>
                <a:r>
                  <a:rPr lang="fr-CA" sz="2200" dirty="0"/>
                  <a:t> </a:t>
                </a:r>
                <a14:m>
                  <m:oMath xmlns:m="http://schemas.openxmlformats.org/officeDocument/2006/math">
                    <m:sSub>
                      <m:sSubPr>
                        <m:ctrlPr>
                          <a:rPr lang="fr-CA" sz="2200" i="1" smtClean="0">
                            <a:latin typeface="Cambria Math" panose="02040503050406030204" pitchFamily="18" charset="0"/>
                          </a:rPr>
                        </m:ctrlPr>
                      </m:sSubPr>
                      <m:e>
                        <m:r>
                          <a:rPr lang="fr-CA" sz="2200" b="0" i="1" smtClean="0">
                            <a:latin typeface="Cambria Math" panose="02040503050406030204" pitchFamily="18" charset="0"/>
                          </a:rPr>
                          <m:t>𝑋</m:t>
                        </m:r>
                      </m:e>
                      <m:sub>
                        <m:r>
                          <a:rPr lang="fr-CA" sz="2200" i="1">
                            <a:latin typeface="Cambria Math" panose="02040503050406030204" pitchFamily="18" charset="0"/>
                          </a:rPr>
                          <m:t>1</m:t>
                        </m:r>
                      </m:sub>
                    </m:sSub>
                    <m:r>
                      <a:rPr lang="fr-CA" sz="2200" i="1">
                        <a:latin typeface="Cambria Math" panose="02040503050406030204" pitchFamily="18" charset="0"/>
                      </a:rPr>
                      <m:t>,…,</m:t>
                    </m:r>
                    <m:sSub>
                      <m:sSubPr>
                        <m:ctrlPr>
                          <a:rPr lang="fr-CA" sz="2200" i="1">
                            <a:latin typeface="Cambria Math" panose="02040503050406030204" pitchFamily="18" charset="0"/>
                          </a:rPr>
                        </m:ctrlPr>
                      </m:sSubPr>
                      <m:e>
                        <m:r>
                          <a:rPr lang="fr-CA" sz="2200" b="0" i="1" smtClean="0">
                            <a:latin typeface="Cambria Math" panose="02040503050406030204" pitchFamily="18" charset="0"/>
                          </a:rPr>
                          <m:t>𝑋</m:t>
                        </m:r>
                      </m:e>
                      <m:sub>
                        <m:r>
                          <a:rPr lang="fr-CA" sz="2200" b="0" i="1" smtClean="0">
                            <a:latin typeface="Cambria Math" panose="02040503050406030204" pitchFamily="18" charset="0"/>
                          </a:rPr>
                          <m:t>𝑛</m:t>
                        </m:r>
                      </m:sub>
                    </m:sSub>
                  </m:oMath>
                </a14:m>
                <a:r>
                  <a:rPr lang="fr-CA" sz="2200" dirty="0"/>
                  <a:t>, </a:t>
                </a:r>
                <a14:m>
                  <m:oMath xmlns:m="http://schemas.openxmlformats.org/officeDocument/2006/math">
                    <m:sSub>
                      <m:sSubPr>
                        <m:ctrlPr>
                          <a:rPr lang="fr-CA" sz="2200" i="1">
                            <a:latin typeface="Cambria Math" panose="02040503050406030204" pitchFamily="18" charset="0"/>
                          </a:rPr>
                        </m:ctrlPr>
                      </m:sSubPr>
                      <m:e>
                        <m:r>
                          <a:rPr lang="fr-CA" sz="2200" b="0" i="1" smtClean="0">
                            <a:latin typeface="Cambria Math" panose="02040503050406030204" pitchFamily="18" charset="0"/>
                          </a:rPr>
                          <m:t>𝑏</m:t>
                        </m:r>
                      </m:e>
                      <m:sub>
                        <m:r>
                          <a:rPr lang="fr-CA" sz="2200" i="1">
                            <a:latin typeface="Cambria Math" panose="02040503050406030204" pitchFamily="18" charset="0"/>
                          </a:rPr>
                          <m:t>1</m:t>
                        </m:r>
                      </m:sub>
                    </m:sSub>
                    <m:r>
                      <a:rPr lang="fr-CA" sz="2200" i="1">
                        <a:latin typeface="Cambria Math" panose="02040503050406030204" pitchFamily="18" charset="0"/>
                      </a:rPr>
                      <m:t>,…,</m:t>
                    </m:r>
                    <m:sSub>
                      <m:sSubPr>
                        <m:ctrlPr>
                          <a:rPr lang="fr-CA" sz="2200" i="1">
                            <a:latin typeface="Cambria Math" panose="02040503050406030204" pitchFamily="18" charset="0"/>
                          </a:rPr>
                        </m:ctrlPr>
                      </m:sSubPr>
                      <m:e>
                        <m:r>
                          <a:rPr lang="fr-CA" sz="2200" b="0" i="1" smtClean="0">
                            <a:latin typeface="Cambria Math" panose="02040503050406030204" pitchFamily="18" charset="0"/>
                          </a:rPr>
                          <m:t>𝑏</m:t>
                        </m:r>
                      </m:e>
                      <m:sub>
                        <m:r>
                          <a:rPr lang="fr-CA" sz="2200" i="1">
                            <a:latin typeface="Cambria Math" panose="02040503050406030204" pitchFamily="18" charset="0"/>
                          </a:rPr>
                          <m:t>𝑛</m:t>
                        </m:r>
                      </m:sub>
                    </m:sSub>
                    <m:r>
                      <a:rPr lang="fr-CA" sz="2200" i="1" smtClean="0">
                        <a:latin typeface="Cambria Math" panose="02040503050406030204" pitchFamily="18" charset="0"/>
                        <a:ea typeface="Cambria Math" panose="02040503050406030204" pitchFamily="18" charset="0"/>
                      </a:rPr>
                      <m:t>∈</m:t>
                    </m:r>
                    <m:r>
                      <a:rPr lang="fr-CA" sz="2200" i="1" smtClean="0">
                        <a:latin typeface="Cambria Math" panose="02040503050406030204" pitchFamily="18" charset="0"/>
                        <a:ea typeface="Cambria Math" panose="02040503050406030204" pitchFamily="18" charset="0"/>
                      </a:rPr>
                      <m:t>ℝ</m:t>
                    </m:r>
                  </m:oMath>
                </a14:m>
                <a:r>
                  <a:rPr lang="fr-CA" sz="2200" dirty="0"/>
                  <a:t> et </a:t>
                </a:r>
                <a14:m>
                  <m:oMath xmlns:m="http://schemas.openxmlformats.org/officeDocument/2006/math">
                    <m:r>
                      <m:rPr>
                        <m:nor/>
                      </m:rPr>
                      <a:rPr lang="fr-CA" sz="2200" i="0" dirty="0" smtClean="0">
                        <a:latin typeface="Cambria Math" panose="02040503050406030204" pitchFamily="18" charset="0"/>
                      </a:rPr>
                      <m:t>E</m:t>
                    </m:r>
                  </m:oMath>
                </a14:m>
                <a:r>
                  <a:rPr lang="fr-CA" sz="2200" dirty="0"/>
                  <a:t>, </a:t>
                </a:r>
                <a14:m>
                  <m:oMath xmlns:m="http://schemas.openxmlformats.org/officeDocument/2006/math">
                    <m:r>
                      <m:rPr>
                        <m:nor/>
                      </m:rPr>
                      <a:rPr lang="fr-CA" sz="2200" i="0" dirty="0" smtClean="0">
                        <a:latin typeface="Cambria Math" panose="02040503050406030204" pitchFamily="18" charset="0"/>
                      </a:rPr>
                      <m:t>V</m:t>
                    </m:r>
                  </m:oMath>
                </a14:m>
                <a:r>
                  <a:rPr lang="fr-CA" sz="2200" dirty="0"/>
                  <a:t>, </a:t>
                </a:r>
                <a14:m>
                  <m:oMath xmlns:m="http://schemas.openxmlformats.org/officeDocument/2006/math">
                    <m:r>
                      <m:rPr>
                        <m:nor/>
                      </m:rPr>
                      <a:rPr lang="fr-CA" sz="2200" i="0" dirty="0" smtClean="0">
                        <a:latin typeface="Cambria Math" panose="02040503050406030204" pitchFamily="18" charset="0"/>
                      </a:rPr>
                      <m:t>Cov</m:t>
                    </m:r>
                  </m:oMath>
                </a14:m>
                <a:r>
                  <a:rPr lang="fr-CA" sz="2200" dirty="0"/>
                  <a:t> les opérateurs relatifs à l’</a:t>
                </a:r>
                <a:r>
                  <a:rPr lang="fr-CA" sz="2200" b="1" dirty="0"/>
                  <a:t>espérance mathématique</a:t>
                </a:r>
                <a:r>
                  <a:rPr lang="fr-CA" sz="2200" dirty="0"/>
                  <a:t>, à la </a:t>
                </a:r>
                <a:r>
                  <a:rPr lang="fr-CA" sz="2200" b="1" dirty="0"/>
                  <a:t>variance</a:t>
                </a:r>
                <a:r>
                  <a:rPr lang="fr-CA" sz="2200" dirty="0"/>
                  <a:t> et à la </a:t>
                </a:r>
                <a:r>
                  <a:rPr lang="fr-CA" sz="2200" b="1" dirty="0"/>
                  <a:t>covariance</a:t>
                </a:r>
                <a:r>
                  <a:rPr lang="fr-CA" sz="2200" dirty="0"/>
                  <a:t>, respectivement, à savoir : </a:t>
                </a:r>
              </a:p>
              <a:p>
                <a:pPr marL="342900" indent="-342900" algn="l">
                  <a:buFont typeface="Wingdings" panose="05000000000000000000" pitchFamily="2" charset="2"/>
                  <a:buChar char="§"/>
                </a:pPr>
                <a14:m>
                  <m:oMath xmlns:m="http://schemas.openxmlformats.org/officeDocument/2006/math">
                    <m:r>
                      <m:rPr>
                        <m:nor/>
                      </m:rPr>
                      <a:rPr lang="fr-CA" sz="2000" dirty="0">
                        <a:latin typeface="Cambria Math" panose="02040503050406030204" pitchFamily="18" charset="0"/>
                      </a:rPr>
                      <m:t>E</m:t>
                    </m:r>
                    <m:d>
                      <m:dPr>
                        <m:ctrlPr>
                          <a:rPr lang="fr-CA" sz="2000" i="1" dirty="0" smtClean="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b="0" i="1" smtClean="0">
                                <a:latin typeface="Cambria Math" panose="02040503050406030204" pitchFamily="18" charset="0"/>
                              </a:rPr>
                              <m:t>𝑖</m:t>
                            </m:r>
                          </m:sub>
                        </m:sSub>
                      </m:e>
                    </m:d>
                    <m:r>
                      <a:rPr lang="fr-CA" sz="2000" b="0" i="1" dirty="0" smtClean="0">
                        <a:latin typeface="Cambria Math" panose="02040503050406030204" pitchFamily="18" charset="0"/>
                      </a:rPr>
                      <m:t>=</m:t>
                    </m:r>
                    <m:sSub>
                      <m:sSubPr>
                        <m:ctrlPr>
                          <a:rPr lang="fr-CA" sz="2000" b="0" i="1" dirty="0" smtClean="0">
                            <a:latin typeface="Cambria Math" panose="02040503050406030204" pitchFamily="18" charset="0"/>
                          </a:rPr>
                        </m:ctrlPr>
                      </m:sSubPr>
                      <m:e>
                        <m:r>
                          <a:rPr lang="fr-CA" sz="2000" b="0" i="1" dirty="0" smtClean="0">
                            <a:latin typeface="Cambria Math" panose="02040503050406030204" pitchFamily="18" charset="0"/>
                            <a:ea typeface="Cambria Math" panose="02040503050406030204" pitchFamily="18" charset="0"/>
                          </a:rPr>
                          <m:t>𝜇</m:t>
                        </m:r>
                      </m:e>
                      <m:sub>
                        <m:r>
                          <a:rPr lang="fr-CA" sz="2000" b="0" i="1" dirty="0" smtClean="0">
                            <a:latin typeface="Cambria Math" panose="02040503050406030204" pitchFamily="18" charset="0"/>
                          </a:rPr>
                          <m:t>𝑖</m:t>
                        </m:r>
                      </m:sub>
                    </m:sSub>
                  </m:oMath>
                </a14:m>
                <a:endParaRPr lang="fr-CA" dirty="0"/>
              </a:p>
              <a:p>
                <a:pPr marL="342900" indent="-342900" algn="l">
                  <a:buFont typeface="Wingdings" panose="05000000000000000000" pitchFamily="2" charset="2"/>
                  <a:buChar char="§"/>
                </a:pPr>
                <a14:m>
                  <m:oMath xmlns:m="http://schemas.openxmlformats.org/officeDocument/2006/math">
                    <m:r>
                      <m:rPr>
                        <m:nor/>
                      </m:rPr>
                      <a:rPr lang="fr-CA" sz="2000" dirty="0">
                        <a:latin typeface="Cambria Math" panose="02040503050406030204" pitchFamily="18" charset="0"/>
                      </a:rPr>
                      <m:t>Cov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b="0" i="1" smtClean="0">
                                <a:latin typeface="Cambria Math" panose="02040503050406030204" pitchFamily="18" charset="0"/>
                              </a:rPr>
                              <m:t>,</m:t>
                            </m:r>
                            <m:r>
                              <a:rPr lang="fr-CA" sz="2000" i="1">
                                <a:latin typeface="Cambria Math" panose="02040503050406030204" pitchFamily="18" charset="0"/>
                              </a:rPr>
                              <m:t>𝑋</m:t>
                            </m:r>
                          </m:e>
                          <m:sub>
                            <m:r>
                              <a:rPr lang="fr-CA" sz="2000" i="1">
                                <a:latin typeface="Cambria Math" panose="02040503050406030204" pitchFamily="18" charset="0"/>
                              </a:rPr>
                              <m:t>𝑗</m:t>
                            </m:r>
                          </m:sub>
                        </m:sSub>
                      </m:e>
                    </m:d>
                    <m:r>
                      <a:rPr lang="fr-CA" sz="2000" i="1">
                        <a:latin typeface="Cambria Math" panose="02040503050406030204" pitchFamily="18" charset="0"/>
                      </a:rPr>
                      <m:t>=</m:t>
                    </m:r>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𝑗</m:t>
                            </m:r>
                          </m:sub>
                        </m:sSub>
                      </m:e>
                    </m:d>
                    <m:r>
                      <a:rPr lang="fr-CA" sz="2000" i="1">
                        <a:latin typeface="Cambria Math" panose="02040503050406030204" pitchFamily="18" charset="0"/>
                      </a:rPr>
                      <m:t>−</m:t>
                    </m:r>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𝑗</m:t>
                            </m:r>
                          </m:sub>
                        </m:sSub>
                      </m:e>
                    </m:d>
                  </m:oMath>
                </a14:m>
                <a:endParaRPr lang="fr-CA" dirty="0"/>
              </a:p>
              <a:p>
                <a:pPr marL="342900" indent="-342900" algn="l">
                  <a:buFont typeface="Wingdings" panose="05000000000000000000" pitchFamily="2" charset="2"/>
                  <a:buChar char="§"/>
                </a:pPr>
                <a14:m>
                  <m:oMath xmlns:m="http://schemas.openxmlformats.org/officeDocument/2006/math">
                    <m:r>
                      <m:rPr>
                        <m:nor/>
                      </m:rPr>
                      <a:rPr lang="fr-CA" sz="2000" dirty="0">
                        <a:latin typeface="Cambria Math" panose="02040503050406030204" pitchFamily="18" charset="0"/>
                      </a:rPr>
                      <m:t>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r>
                      <a:rPr lang="fr-CA" sz="2000" i="1" dirty="0">
                        <a:latin typeface="Cambria Math" panose="02040503050406030204" pitchFamily="18" charset="0"/>
                      </a:rPr>
                      <m:t>=</m:t>
                    </m:r>
                    <m:r>
                      <m:rPr>
                        <m:nor/>
                      </m:rPr>
                      <a:rPr lang="fr-CA" sz="2000" dirty="0">
                        <a:latin typeface="Cambria Math" panose="02040503050406030204" pitchFamily="18" charset="0"/>
                      </a:rPr>
                      <m:t>Cov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b="0" i="1" smtClean="0">
                                <a:latin typeface="Cambria Math" panose="02040503050406030204" pitchFamily="18" charset="0"/>
                              </a:rPr>
                              <m:t>,</m:t>
                            </m:r>
                            <m:r>
                              <a:rPr lang="fr-CA" sz="2000" i="1">
                                <a:latin typeface="Cambria Math" panose="02040503050406030204" pitchFamily="18" charset="0"/>
                              </a:rPr>
                              <m:t>𝑋</m:t>
                            </m:r>
                          </m:e>
                          <m:sub>
                            <m:r>
                              <a:rPr lang="fr-CA" sz="2000" b="0" i="1" smtClean="0">
                                <a:latin typeface="Cambria Math" panose="02040503050406030204" pitchFamily="18" charset="0"/>
                              </a:rPr>
                              <m:t>𝑖</m:t>
                            </m:r>
                          </m:sub>
                        </m:sSub>
                      </m:e>
                    </m:d>
                    <m:r>
                      <a:rPr lang="fr-CA" sz="2000" i="1" dirty="0">
                        <a:latin typeface="Cambria Math" panose="02040503050406030204" pitchFamily="18" charset="0"/>
                      </a:rPr>
                      <m:t>=</m:t>
                    </m:r>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Sup>
                          <m:sSubSupPr>
                            <m:ctrlPr>
                              <a:rPr lang="fr-CA" sz="2000" i="1" dirty="0">
                                <a:latin typeface="Cambria Math" panose="02040503050406030204" pitchFamily="18" charset="0"/>
                              </a:rPr>
                            </m:ctrlPr>
                          </m:sSubSupPr>
                          <m:e>
                            <m:r>
                              <a:rPr lang="fr-CA" sz="2000" i="1" dirty="0">
                                <a:latin typeface="Cambria Math" panose="02040503050406030204" pitchFamily="18" charset="0"/>
                              </a:rPr>
                              <m:t>𝑋</m:t>
                            </m:r>
                          </m:e>
                          <m:sub>
                            <m:r>
                              <a:rPr lang="fr-CA" sz="2000" i="1" dirty="0">
                                <a:latin typeface="Cambria Math" panose="02040503050406030204" pitchFamily="18" charset="0"/>
                              </a:rPr>
                              <m:t>𝑖</m:t>
                            </m:r>
                          </m:sub>
                          <m:sup>
                            <m:r>
                              <a:rPr lang="fr-CA" sz="2000" i="1" dirty="0">
                                <a:latin typeface="Cambria Math" panose="02040503050406030204" pitchFamily="18" charset="0"/>
                              </a:rPr>
                              <m:t>2</m:t>
                            </m:r>
                          </m:sup>
                        </m:sSubSup>
                      </m:e>
                    </m:d>
                    <m:r>
                      <a:rPr lang="fr-CA" sz="2000" i="1">
                        <a:latin typeface="Cambria Math" panose="02040503050406030204" pitchFamily="18" charset="0"/>
                      </a:rPr>
                      <m:t>−</m:t>
                    </m:r>
                    <m:sSup>
                      <m:sSupPr>
                        <m:ctrlPr>
                          <a:rPr lang="fr-CA" sz="2000" i="1">
                            <a:latin typeface="Cambria Math" panose="02040503050406030204" pitchFamily="18" charset="0"/>
                          </a:rPr>
                        </m:ctrlPr>
                      </m:sSupPr>
                      <m:e>
                        <m:r>
                          <m:rPr>
                            <m:nor/>
                          </m:rPr>
                          <a:rPr lang="fr-CA" sz="2000" dirty="0">
                            <a:latin typeface="Cambria Math" panose="02040503050406030204" pitchFamily="18" charset="0"/>
                          </a:rPr>
                          <m:t>E</m:t>
                        </m:r>
                      </m:e>
                      <m:sup>
                        <m:r>
                          <a:rPr lang="fr-CA" sz="2000" i="1">
                            <a:latin typeface="Cambria Math" panose="02040503050406030204" pitchFamily="18" charset="0"/>
                          </a:rPr>
                          <m:t>2</m:t>
                        </m:r>
                      </m:sup>
                    </m:sSup>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r>
                      <a:rPr lang="fr-CA" sz="2000" i="1">
                        <a:latin typeface="Cambria Math" panose="02040503050406030204" pitchFamily="18" charset="0"/>
                      </a:rPr>
                      <m:t>=</m:t>
                    </m:r>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Sup>
                          <m:sSubSupPr>
                            <m:ctrlPr>
                              <a:rPr lang="fr-CA" sz="2000" i="1" dirty="0">
                                <a:latin typeface="Cambria Math" panose="02040503050406030204" pitchFamily="18" charset="0"/>
                              </a:rPr>
                            </m:ctrlPr>
                          </m:sSubSupPr>
                          <m:e>
                            <m:r>
                              <a:rPr lang="fr-CA" sz="2000" i="1" dirty="0">
                                <a:latin typeface="Cambria Math" panose="02040503050406030204" pitchFamily="18" charset="0"/>
                              </a:rPr>
                              <m:t>𝑋</m:t>
                            </m:r>
                          </m:e>
                          <m:sub>
                            <m:r>
                              <a:rPr lang="fr-CA" sz="2000" i="1" dirty="0">
                                <a:latin typeface="Cambria Math" panose="02040503050406030204" pitchFamily="18" charset="0"/>
                              </a:rPr>
                              <m:t>𝑖</m:t>
                            </m:r>
                          </m:sub>
                          <m:sup>
                            <m:r>
                              <a:rPr lang="fr-CA" sz="2000" i="1" dirty="0">
                                <a:latin typeface="Cambria Math" panose="02040503050406030204" pitchFamily="18" charset="0"/>
                              </a:rPr>
                              <m:t>2</m:t>
                            </m:r>
                          </m:sup>
                        </m:sSubSup>
                      </m:e>
                    </m:d>
                    <m:r>
                      <a:rPr lang="fr-CA" sz="2000" i="1" dirty="0">
                        <a:latin typeface="Cambria Math" panose="02040503050406030204" pitchFamily="18" charset="0"/>
                      </a:rPr>
                      <m:t>−</m:t>
                    </m:r>
                    <m:sSubSup>
                      <m:sSubSupPr>
                        <m:ctrlPr>
                          <a:rPr lang="fr-CA" sz="2000" i="1" dirty="0">
                            <a:latin typeface="Cambria Math" panose="02040503050406030204" pitchFamily="18" charset="0"/>
                          </a:rPr>
                        </m:ctrlPr>
                      </m:sSubSupPr>
                      <m:e>
                        <m:r>
                          <a:rPr lang="fr-CA" sz="2000" i="1" dirty="0">
                            <a:latin typeface="Cambria Math" panose="02040503050406030204" pitchFamily="18" charset="0"/>
                            <a:ea typeface="Cambria Math" panose="02040503050406030204" pitchFamily="18" charset="0"/>
                          </a:rPr>
                          <m:t>𝜇</m:t>
                        </m:r>
                      </m:e>
                      <m:sub>
                        <m:r>
                          <a:rPr lang="fr-CA" sz="2000" i="1" dirty="0">
                            <a:latin typeface="Cambria Math" panose="02040503050406030204" pitchFamily="18" charset="0"/>
                          </a:rPr>
                          <m:t>𝑖</m:t>
                        </m:r>
                      </m:sub>
                      <m:sup>
                        <m:r>
                          <a:rPr lang="fr-CA" sz="2000" i="1" dirty="0">
                            <a:latin typeface="Cambria Math" panose="02040503050406030204" pitchFamily="18" charset="0"/>
                          </a:rPr>
                          <m:t>2</m:t>
                        </m:r>
                      </m:sup>
                    </m:sSubSup>
                    <m:r>
                      <a:rPr lang="fr-CA" sz="2000" b="0" i="1" dirty="0" smtClean="0">
                        <a:latin typeface="Cambria Math" panose="02040503050406030204" pitchFamily="18" charset="0"/>
                      </a:rPr>
                      <m:t>=</m:t>
                    </m:r>
                    <m:sSubSup>
                      <m:sSubSupPr>
                        <m:ctrlPr>
                          <a:rPr lang="fr-CA" sz="2000" i="1" dirty="0">
                            <a:latin typeface="Cambria Math" panose="02040503050406030204" pitchFamily="18" charset="0"/>
                          </a:rPr>
                        </m:ctrlPr>
                      </m:sSubSupPr>
                      <m:e>
                        <m:r>
                          <a:rPr lang="fr-CA" sz="2000" i="1" dirty="0">
                            <a:latin typeface="Cambria Math" panose="02040503050406030204" pitchFamily="18" charset="0"/>
                            <a:ea typeface="Cambria Math" panose="02040503050406030204" pitchFamily="18" charset="0"/>
                          </a:rPr>
                          <m:t>𝜎</m:t>
                        </m:r>
                      </m:e>
                      <m:sub>
                        <m:r>
                          <a:rPr lang="fr-CA" sz="2000" i="1" dirty="0">
                            <a:latin typeface="Cambria Math" panose="02040503050406030204" pitchFamily="18" charset="0"/>
                          </a:rPr>
                          <m:t>𝑖</m:t>
                        </m:r>
                      </m:sub>
                      <m:sup>
                        <m:r>
                          <a:rPr lang="fr-CA" sz="2000" i="1" dirty="0">
                            <a:latin typeface="Cambria Math" panose="02040503050406030204" pitchFamily="18" charset="0"/>
                          </a:rPr>
                          <m:t>2</m:t>
                        </m:r>
                      </m:sup>
                    </m:sSubSup>
                  </m:oMath>
                </a14:m>
                <a:r>
                  <a:rPr lang="fr-CA" sz="2000" dirty="0"/>
                  <a:t> et </a:t>
                </a:r>
              </a:p>
              <a:p>
                <a:pPr marL="342900" indent="-342900" algn="l">
                  <a:buFont typeface="Wingdings" panose="05000000000000000000" pitchFamily="2" charset="2"/>
                  <a:buChar char="§"/>
                </a:pPr>
                <a:endParaRPr lang="fr-CA" sz="500" dirty="0"/>
              </a:p>
              <a:p>
                <a:pPr algn="l"/>
                <a14:m>
                  <m:oMathPara xmlns:m="http://schemas.openxmlformats.org/officeDocument/2006/math">
                    <m:oMathParaPr>
                      <m:jc m:val="center"/>
                    </m:oMathParaPr>
                    <m:oMath xmlns:m="http://schemas.openxmlformats.org/officeDocument/2006/math">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nary>
                            <m:naryPr>
                              <m:chr m:val="∑"/>
                              <m:limLoc m:val="subSup"/>
                              <m:ctrlPr>
                                <a:rPr lang="fr-CA" sz="2000" i="1" dirty="0" smtClean="0">
                                  <a:latin typeface="Cambria Math" panose="02040503050406030204" pitchFamily="18" charset="0"/>
                                </a:rPr>
                              </m:ctrlPr>
                            </m:naryPr>
                            <m:sub>
                              <m:r>
                                <m:rPr>
                                  <m:brk m:alnAt="23"/>
                                </m:rPr>
                                <a:rPr lang="fr-CA" sz="2000" b="0" i="1" dirty="0" smtClean="0">
                                  <a:latin typeface="Cambria Math" panose="02040503050406030204" pitchFamily="18" charset="0"/>
                                </a:rPr>
                                <m:t>𝑖</m:t>
                              </m:r>
                              <m:r>
                                <a:rPr lang="fr-CA" sz="2000" b="0" i="1" dirty="0" smtClean="0">
                                  <a:latin typeface="Cambria Math" panose="02040503050406030204" pitchFamily="18" charset="0"/>
                                </a:rPr>
                                <m:t>=1</m:t>
                              </m:r>
                            </m:sub>
                            <m:sup>
                              <m:r>
                                <a:rPr lang="fr-CA" sz="2000" b="0" i="1" dirty="0" smtClean="0">
                                  <a:latin typeface="Cambria Math" panose="02040503050406030204" pitchFamily="18" charset="0"/>
                                </a:rPr>
                                <m:t>𝑛</m:t>
                              </m:r>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b="0" i="1" smtClean="0">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nary>
                        </m:e>
                      </m:d>
                      <m:r>
                        <a:rPr lang="fr-CA" sz="2000" i="1" dirty="0">
                          <a:latin typeface="Cambria Math" panose="02040503050406030204" pitchFamily="18" charset="0"/>
                        </a:rPr>
                        <m:t>=</m:t>
                      </m:r>
                      <m:nary>
                        <m:naryPr>
                          <m:chr m:val="∑"/>
                          <m:limLoc m:val="subSup"/>
                          <m:ctrlPr>
                            <a:rPr lang="fr-CA" sz="2000" i="1" dirty="0" smtClean="0">
                              <a:latin typeface="Cambria Math" panose="02040503050406030204" pitchFamily="18" charset="0"/>
                            </a:rPr>
                          </m:ctrlPr>
                        </m:naryPr>
                        <m:sub>
                          <m:r>
                            <m:rPr>
                              <m:brk m:alnAt="23"/>
                            </m:rPr>
                            <a:rPr lang="fr-CA" sz="2000" i="1" dirty="0">
                              <a:latin typeface="Cambria Math" panose="02040503050406030204" pitchFamily="18" charset="0"/>
                            </a:rPr>
                            <m:t>𝑖</m:t>
                          </m:r>
                          <m:r>
                            <a:rPr lang="fr-CA" sz="2000" i="1" dirty="0">
                              <a:latin typeface="Cambria Math" panose="02040503050406030204" pitchFamily="18" charset="0"/>
                            </a:rPr>
                            <m:t>=1</m:t>
                          </m:r>
                        </m:sub>
                        <m:sup>
                          <m:r>
                            <a:rPr lang="fr-CA" sz="2000" i="1" dirty="0">
                              <a:latin typeface="Cambria Math" panose="02040503050406030204" pitchFamily="18" charset="0"/>
                            </a:rPr>
                            <m:t>𝑛</m:t>
                          </m:r>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i="1">
                                  <a:latin typeface="Cambria Math" panose="02040503050406030204" pitchFamily="18" charset="0"/>
                                </a:rPr>
                                <m:t>𝑖</m:t>
                              </m:r>
                            </m:sub>
                          </m:sSub>
                          <m:r>
                            <m:rPr>
                              <m:nor/>
                            </m:rPr>
                            <a:rPr lang="fr-CA" sz="2000" dirty="0">
                              <a:latin typeface="Cambria Math" panose="02040503050406030204" pitchFamily="18" charset="0"/>
                            </a:rPr>
                            <m:t>E</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e>
                      </m:nary>
                      <m:r>
                        <a:rPr lang="fr-CA" sz="2000" b="0" i="1" smtClean="0">
                          <a:latin typeface="Cambria Math" panose="02040503050406030204" pitchFamily="18" charset="0"/>
                        </a:rPr>
                        <m:t>=</m:t>
                      </m:r>
                      <m:nary>
                        <m:naryPr>
                          <m:chr m:val="∑"/>
                          <m:limLoc m:val="subSup"/>
                          <m:ctrlPr>
                            <a:rPr lang="fr-CA" sz="2000" b="0" i="1" smtClean="0">
                              <a:latin typeface="Cambria Math" panose="02040503050406030204" pitchFamily="18" charset="0"/>
                            </a:rPr>
                          </m:ctrlPr>
                        </m:naryPr>
                        <m:sub>
                          <m:r>
                            <m:rPr>
                              <m:brk m:alnAt="25"/>
                            </m:rPr>
                            <a:rPr lang="fr-CA" sz="2000" b="0" i="1" smtClean="0">
                              <a:latin typeface="Cambria Math" panose="02040503050406030204" pitchFamily="18" charset="0"/>
                            </a:rPr>
                            <m:t>𝑖</m:t>
                          </m:r>
                          <m:r>
                            <a:rPr lang="fr-CA" sz="2000" b="0" i="1" smtClean="0">
                              <a:latin typeface="Cambria Math" panose="02040503050406030204" pitchFamily="18" charset="0"/>
                            </a:rPr>
                            <m:t>=1</m:t>
                          </m:r>
                        </m:sub>
                        <m:sup>
                          <m:r>
                            <a:rPr lang="fr-CA" sz="2000" b="0" i="1" smtClean="0">
                              <a:latin typeface="Cambria Math" panose="02040503050406030204" pitchFamily="18" charset="0"/>
                            </a:rPr>
                            <m:t>𝑛</m:t>
                          </m:r>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i="1">
                                  <a:latin typeface="Cambria Math" panose="02040503050406030204" pitchFamily="18" charset="0"/>
                                </a:rPr>
                                <m:t>𝑖</m:t>
                              </m:r>
                            </m:sub>
                          </m:sSub>
                          <m:sSub>
                            <m:sSubPr>
                              <m:ctrlPr>
                                <a:rPr lang="fr-CA" sz="2000" i="1" dirty="0">
                                  <a:latin typeface="Cambria Math" panose="02040503050406030204" pitchFamily="18" charset="0"/>
                                </a:rPr>
                              </m:ctrlPr>
                            </m:sSubPr>
                            <m:e>
                              <m:r>
                                <a:rPr lang="fr-CA" sz="2000" i="1" dirty="0">
                                  <a:latin typeface="Cambria Math" panose="02040503050406030204" pitchFamily="18" charset="0"/>
                                  <a:ea typeface="Cambria Math" panose="02040503050406030204" pitchFamily="18" charset="0"/>
                                </a:rPr>
                                <m:t>𝜇</m:t>
                              </m:r>
                            </m:e>
                            <m:sub>
                              <m:r>
                                <a:rPr lang="fr-CA" sz="2000" i="1" dirty="0">
                                  <a:latin typeface="Cambria Math" panose="02040503050406030204" pitchFamily="18" charset="0"/>
                                </a:rPr>
                                <m:t>𝑖</m:t>
                              </m:r>
                            </m:sub>
                          </m:sSub>
                        </m:e>
                      </m:nary>
                    </m:oMath>
                  </m:oMathPara>
                </a14:m>
                <a:endParaRPr lang="fr-CA" sz="500" dirty="0"/>
              </a:p>
              <a:p>
                <a:pPr algn="l"/>
                <a14:m>
                  <m:oMathPara xmlns:m="http://schemas.openxmlformats.org/officeDocument/2006/math">
                    <m:oMathParaPr>
                      <m:jc m:val="center"/>
                    </m:oMathParaPr>
                    <m:oMath xmlns:m="http://schemas.openxmlformats.org/officeDocument/2006/math">
                      <m:r>
                        <m:rPr>
                          <m:nor/>
                        </m:rPr>
                        <a:rPr lang="fr-CA" sz="2000" b="0" i="0" dirty="0" smtClean="0">
                          <a:latin typeface="Cambria Math" panose="02040503050406030204" pitchFamily="18" charset="0"/>
                        </a:rPr>
                        <m:t>V</m:t>
                      </m:r>
                      <m:d>
                        <m:dPr>
                          <m:ctrlPr>
                            <a:rPr lang="fr-CA" sz="2000" i="1" dirty="0">
                              <a:latin typeface="Cambria Math" panose="02040503050406030204" pitchFamily="18" charset="0"/>
                            </a:rPr>
                          </m:ctrlPr>
                        </m:dPr>
                        <m:e>
                          <m:nary>
                            <m:naryPr>
                              <m:chr m:val="∑"/>
                              <m:limLoc m:val="subSup"/>
                              <m:ctrlPr>
                                <a:rPr lang="fr-CA" sz="2000" i="1" dirty="0">
                                  <a:latin typeface="Cambria Math" panose="02040503050406030204" pitchFamily="18" charset="0"/>
                                </a:rPr>
                              </m:ctrlPr>
                            </m:naryPr>
                            <m:sub>
                              <m:r>
                                <m:rPr>
                                  <m:brk m:alnAt="23"/>
                                </m:rPr>
                                <a:rPr lang="fr-CA" sz="2000" i="1" dirty="0">
                                  <a:latin typeface="Cambria Math" panose="02040503050406030204" pitchFamily="18" charset="0"/>
                                </a:rPr>
                                <m:t>𝑖</m:t>
                              </m:r>
                              <m:r>
                                <a:rPr lang="fr-CA" sz="2000" i="1" dirty="0">
                                  <a:latin typeface="Cambria Math" panose="02040503050406030204" pitchFamily="18" charset="0"/>
                                </a:rPr>
                                <m:t>=1</m:t>
                              </m:r>
                            </m:sub>
                            <m:sup>
                              <m:r>
                                <a:rPr lang="fr-CA" sz="2000" i="1" dirty="0">
                                  <a:latin typeface="Cambria Math" panose="02040503050406030204" pitchFamily="18" charset="0"/>
                                </a:rPr>
                                <m:t>𝑛</m:t>
                              </m:r>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nary>
                        </m:e>
                      </m:d>
                      <m:r>
                        <a:rPr lang="fr-CA" sz="2000" b="0" i="1" smtClean="0">
                          <a:latin typeface="Cambria Math" panose="02040503050406030204" pitchFamily="18" charset="0"/>
                        </a:rPr>
                        <m:t>=</m:t>
                      </m:r>
                      <m:nary>
                        <m:naryPr>
                          <m:chr m:val="∑"/>
                          <m:limLoc m:val="subSup"/>
                          <m:ctrlPr>
                            <a:rPr lang="fr-CA" sz="2000" i="1" dirty="0">
                              <a:latin typeface="Cambria Math" panose="02040503050406030204" pitchFamily="18" charset="0"/>
                            </a:rPr>
                          </m:ctrlPr>
                        </m:naryPr>
                        <m:sub>
                          <m:r>
                            <m:rPr>
                              <m:brk m:alnAt="23"/>
                            </m:rPr>
                            <a:rPr lang="fr-CA" sz="2000" i="1" dirty="0">
                              <a:latin typeface="Cambria Math" panose="02040503050406030204" pitchFamily="18" charset="0"/>
                            </a:rPr>
                            <m:t>𝑖</m:t>
                          </m:r>
                          <m:r>
                            <a:rPr lang="fr-CA" sz="2000" i="1" dirty="0">
                              <a:latin typeface="Cambria Math" panose="02040503050406030204" pitchFamily="18" charset="0"/>
                            </a:rPr>
                            <m:t>=1</m:t>
                          </m:r>
                        </m:sub>
                        <m:sup>
                          <m:r>
                            <a:rPr lang="fr-CA" sz="2000" i="1" dirty="0">
                              <a:latin typeface="Cambria Math" panose="02040503050406030204" pitchFamily="18" charset="0"/>
                            </a:rPr>
                            <m:t>𝑛</m:t>
                          </m:r>
                        </m:sup>
                        <m:e>
                          <m:sSubSup>
                            <m:sSubSupPr>
                              <m:ctrlPr>
                                <a:rPr lang="fr-CA" sz="2000" i="1" dirty="0" smtClean="0">
                                  <a:latin typeface="Cambria Math" panose="02040503050406030204" pitchFamily="18" charset="0"/>
                                </a:rPr>
                              </m:ctrlPr>
                            </m:sSubSupPr>
                            <m:e>
                              <m:r>
                                <a:rPr lang="fr-CA" sz="2000" b="0" i="1" dirty="0" smtClean="0">
                                  <a:latin typeface="Cambria Math" panose="02040503050406030204" pitchFamily="18" charset="0"/>
                                </a:rPr>
                                <m:t>𝑏</m:t>
                              </m:r>
                            </m:e>
                            <m:sub>
                              <m:r>
                                <a:rPr lang="fr-CA" sz="2000" b="0" i="1" dirty="0" smtClean="0">
                                  <a:latin typeface="Cambria Math" panose="02040503050406030204" pitchFamily="18" charset="0"/>
                                </a:rPr>
                                <m:t>𝑖</m:t>
                              </m:r>
                            </m:sub>
                            <m:sup>
                              <m:r>
                                <a:rPr lang="fr-CA" sz="2000" b="0" i="1" dirty="0" smtClean="0">
                                  <a:latin typeface="Cambria Math" panose="02040503050406030204" pitchFamily="18" charset="0"/>
                                </a:rPr>
                                <m:t>2</m:t>
                              </m:r>
                            </m:sup>
                          </m:sSubSup>
                          <m:r>
                            <m:rPr>
                              <m:nor/>
                            </m:rPr>
                            <a:rPr lang="fr-CA" sz="2000" b="0" i="0" dirty="0" smtClean="0">
                              <a:latin typeface="Cambria Math" panose="02040503050406030204" pitchFamily="18" charset="0"/>
                            </a:rPr>
                            <m:t>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e>
                          </m:d>
                        </m:e>
                      </m:nary>
                      <m:r>
                        <a:rPr lang="fr-CA" sz="2000" b="0" i="1" smtClean="0">
                          <a:latin typeface="Cambria Math" panose="02040503050406030204" pitchFamily="18" charset="0"/>
                        </a:rPr>
                        <m:t>+</m:t>
                      </m:r>
                      <m:nary>
                        <m:naryPr>
                          <m:chr m:val="∑"/>
                          <m:limLoc m:val="subSup"/>
                          <m:supHide m:val="on"/>
                          <m:ctrlPr>
                            <a:rPr lang="fr-CA" sz="2000" b="0" i="1" smtClean="0">
                              <a:latin typeface="Cambria Math" panose="02040503050406030204" pitchFamily="18" charset="0"/>
                            </a:rPr>
                          </m:ctrlPr>
                        </m:naryPr>
                        <m:sub>
                          <m:r>
                            <m:rPr>
                              <m:brk m:alnAt="9"/>
                            </m:rPr>
                            <a:rPr lang="fr-CA" sz="2000" b="0" i="1" smtClean="0">
                              <a:latin typeface="Cambria Math" panose="02040503050406030204" pitchFamily="18" charset="0"/>
                            </a:rPr>
                            <m:t>𝑖</m:t>
                          </m:r>
                          <m:r>
                            <a:rPr lang="fr-CA" sz="2000" b="0" i="1" smtClean="0">
                              <a:latin typeface="Cambria Math" panose="02040503050406030204" pitchFamily="18" charset="0"/>
                              <a:ea typeface="Cambria Math" panose="02040503050406030204" pitchFamily="18" charset="0"/>
                            </a:rPr>
                            <m:t>≠</m:t>
                          </m:r>
                          <m:r>
                            <a:rPr lang="fr-CA" sz="2000" b="0" i="1" smtClean="0">
                              <a:latin typeface="Cambria Math" panose="02040503050406030204" pitchFamily="18" charset="0"/>
                              <a:ea typeface="Cambria Math" panose="02040503050406030204" pitchFamily="18" charset="0"/>
                            </a:rPr>
                            <m:t>𝑗</m:t>
                          </m:r>
                        </m:sub>
                        <m:sup/>
                        <m:e>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𝑏</m:t>
                              </m:r>
                            </m:e>
                            <m:sub>
                              <m:r>
                                <a:rPr lang="fr-CA" sz="2000" b="0" i="1" smtClean="0">
                                  <a:latin typeface="Cambria Math" panose="02040503050406030204" pitchFamily="18" charset="0"/>
                                </a:rPr>
                                <m:t>𝑗</m:t>
                              </m:r>
                            </m:sub>
                          </m:sSub>
                        </m:e>
                      </m:nary>
                      <m:r>
                        <m:rPr>
                          <m:nor/>
                        </m:rPr>
                        <a:rPr lang="fr-CA" sz="2000" dirty="0">
                          <a:latin typeface="Cambria Math" panose="02040503050406030204" pitchFamily="18" charset="0"/>
                        </a:rPr>
                        <m:t>Cov</m:t>
                      </m:r>
                      <m:d>
                        <m:dPr>
                          <m:ctrlPr>
                            <a:rPr lang="fr-CA" sz="2000" i="1" dirty="0">
                              <a:latin typeface="Cambria Math" panose="02040503050406030204" pitchFamily="18" charset="0"/>
                            </a:rPr>
                          </m:ctrlPr>
                        </m:dPr>
                        <m:e>
                          <m:sSub>
                            <m:sSubPr>
                              <m:ctrlPr>
                                <a:rPr lang="fr-CA" sz="2000" i="1">
                                  <a:latin typeface="Cambria Math" panose="02040503050406030204" pitchFamily="18" charset="0"/>
                                </a:rPr>
                              </m:ctrlPr>
                            </m:sSubPr>
                            <m:e>
                              <m:r>
                                <a:rPr lang="fr-CA" sz="2000" i="1">
                                  <a:latin typeface="Cambria Math" panose="02040503050406030204" pitchFamily="18" charset="0"/>
                                </a:rPr>
                                <m:t>𝑋</m:t>
                              </m:r>
                            </m:e>
                            <m:sub>
                              <m:r>
                                <a:rPr lang="fr-CA" sz="2000" i="1">
                                  <a:latin typeface="Cambria Math" panose="02040503050406030204" pitchFamily="18" charset="0"/>
                                </a:rPr>
                                <m:t>𝑖</m:t>
                              </m:r>
                            </m:sub>
                          </m:sSub>
                          <m:sSub>
                            <m:sSubPr>
                              <m:ctrlPr>
                                <a:rPr lang="fr-CA" sz="2000" i="1">
                                  <a:latin typeface="Cambria Math" panose="02040503050406030204" pitchFamily="18" charset="0"/>
                                </a:rPr>
                              </m:ctrlPr>
                            </m:sSubPr>
                            <m:e>
                              <m:r>
                                <a:rPr lang="fr-CA" sz="2000" i="1">
                                  <a:latin typeface="Cambria Math" panose="02040503050406030204" pitchFamily="18" charset="0"/>
                                </a:rPr>
                                <m:t>,</m:t>
                              </m:r>
                              <m:r>
                                <a:rPr lang="fr-CA" sz="2000" i="1">
                                  <a:latin typeface="Cambria Math" panose="02040503050406030204" pitchFamily="18" charset="0"/>
                                </a:rPr>
                                <m:t>𝑋</m:t>
                              </m:r>
                            </m:e>
                            <m:sub>
                              <m:r>
                                <a:rPr lang="fr-CA" sz="2000" i="1">
                                  <a:latin typeface="Cambria Math" panose="02040503050406030204" pitchFamily="18" charset="0"/>
                                </a:rPr>
                                <m:t>𝑗</m:t>
                              </m:r>
                            </m:sub>
                          </m:sSub>
                        </m:e>
                      </m:d>
                    </m:oMath>
                  </m:oMathPara>
                </a14:m>
                <a:endParaRPr lang="fr-CA" sz="500" dirty="0"/>
              </a:p>
            </p:txBody>
          </p:sp>
        </mc:Choice>
        <mc:Fallback xmlns="">
          <p:sp>
            <p:nvSpPr>
              <p:cNvPr id="3" name="Content Placeholder 2">
                <a:extLst>
                  <a:ext uri="{FF2B5EF4-FFF2-40B4-BE49-F238E27FC236}">
                    <a16:creationId xmlns:a16="http://schemas.microsoft.com/office/drawing/2014/main" id="{E2C7A869-E30C-EE49-9F19-A49BD72C0D00}"/>
                  </a:ext>
                </a:extLst>
              </p:cNvPr>
              <p:cNvSpPr>
                <a:spLocks noGrp="1" noRot="1" noChangeAspect="1" noMove="1" noResize="1" noEditPoints="1" noAdjustHandles="1" noChangeArrowheads="1" noChangeShapeType="1" noTextEdit="1"/>
              </p:cNvSpPr>
              <p:nvPr>
                <p:ph idx="1"/>
              </p:nvPr>
            </p:nvSpPr>
            <p:spPr>
              <a:blipFill>
                <a:blip r:embed="rId5"/>
                <a:stretch>
                  <a:fillRect l="-718"/>
                </a:stretch>
              </a:blipFill>
            </p:spPr>
            <p:txBody>
              <a:bodyPr/>
              <a:lstStyle/>
              <a:p>
                <a:r>
                  <a:rPr lang="fr-CA">
                    <a:noFill/>
                  </a:rPr>
                  <a:t> </a:t>
                </a:r>
              </a:p>
            </p:txBody>
          </p:sp>
        </mc:Fallback>
      </mc:AlternateContent>
    </p:spTree>
    <p:extLst>
      <p:ext uri="{BB962C8B-B14F-4D97-AF65-F5344CB8AC3E}">
        <p14:creationId xmlns:p14="http://schemas.microsoft.com/office/powerpoint/2010/main" val="154477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custDataLst>
              <p:tags r:id="rId1"/>
            </p:custDataLst>
          </p:nvPr>
        </p:nvSpPr>
        <p:spPr/>
        <p:txBody>
          <a:bodyPr/>
          <a:lstStyle/>
          <a:p>
            <a:r>
              <a:rPr lang="fr-CA" dirty="0"/>
              <a:t>CONCEPTS MATHÉMATIQUES DE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custDataLst>
                  <p:tags r:id="rId2"/>
                </p:custDataLst>
              </p:nvPr>
            </p:nvSpPr>
            <p:spPr/>
            <p:txBody>
              <a:bodyPr/>
              <a:lstStyle/>
              <a:p>
                <a:pPr algn="just"/>
                <a:r>
                  <a:rPr lang="fr-CA" dirty="0"/>
                  <a:t>Le </a:t>
                </a:r>
                <a:r>
                  <a:rPr lang="fr-CA" b="1" dirty="0"/>
                  <a:t>biais </a:t>
                </a:r>
                <a:r>
                  <a:rPr lang="fr-CA" dirty="0"/>
                  <a:t>d’une estimation est la moyenne de l’erreur dans l’estimation si l’étude est répétée indépendamment plusieurs fois dans les mêmes conditions. </a:t>
                </a:r>
              </a:p>
              <a:p>
                <a:endParaRPr lang="fr-CA" sz="500" dirty="0"/>
              </a:p>
              <a:p>
                <a:r>
                  <a:rPr lang="fr-CA" dirty="0"/>
                  <a:t>La </a:t>
                </a:r>
                <a:r>
                  <a:rPr lang="fr-CA" b="1" dirty="0"/>
                  <a:t>variation</a:t>
                </a:r>
                <a:r>
                  <a:rPr lang="fr-CA" dirty="0"/>
                  <a:t> d’une estimation est la mesure dans laquelle l’estimation varierait par rapport à sa valeur moyenne dans le scénario idéal décrit ci-dessus. </a:t>
                </a:r>
              </a:p>
              <a:p>
                <a:endParaRPr lang="fr-CA" sz="500" dirty="0"/>
              </a:p>
              <a:p>
                <a:pPr algn="just"/>
                <a:r>
                  <a:rPr lang="fr-CA" dirty="0"/>
                  <a:t>La </a:t>
                </a:r>
                <a:r>
                  <a:rPr lang="fr-CA" b="1" dirty="0"/>
                  <a:t>variance de la population</a:t>
                </a:r>
                <a:r>
                  <a:rPr lang="fr-CA" dirty="0"/>
                  <a:t> d’une estimation est une mesure de l’erreur qui incorpore les deux éléments :</a:t>
                </a:r>
              </a:p>
              <a:p>
                <a:pPr/>
                <a14:m>
                  <m:oMathPara xmlns:m="http://schemas.openxmlformats.org/officeDocument/2006/math">
                    <m:oMathParaPr>
                      <m:jc m:val="centerGroup"/>
                    </m:oMathParaPr>
                    <m:oMath xmlns:m="http://schemas.openxmlformats.org/officeDocument/2006/math">
                      <m:r>
                        <m:rPr>
                          <m:sty m:val="p"/>
                        </m:rPr>
                        <a:rPr lang="fr-CA" b="0" i="0" smtClean="0">
                          <a:latin typeface="Cambria Math" panose="02040503050406030204" pitchFamily="18" charset="0"/>
                        </a:rPr>
                        <m:t>MSE</m:t>
                      </m:r>
                      <m:d>
                        <m:dPr>
                          <m:ctrlPr>
                            <a:rPr lang="fr-CA" b="0" i="1" smtClean="0">
                              <a:latin typeface="Cambria Math" panose="02040503050406030204" pitchFamily="18" charset="0"/>
                            </a:rPr>
                          </m:ctrlPr>
                        </m:dPr>
                        <m:e>
                          <m:acc>
                            <m:accPr>
                              <m:chr m:val="̂"/>
                              <m:ctrlPr>
                                <a:rPr lang="fr-CA" b="0" i="1" smtClean="0">
                                  <a:latin typeface="Cambria Math" panose="02040503050406030204" pitchFamily="18" charset="0"/>
                                </a:rPr>
                              </m:ctrlPr>
                            </m:accPr>
                            <m:e>
                              <m:r>
                                <a:rPr lang="fr-CA" b="0" i="1" smtClean="0">
                                  <a:latin typeface="Cambria Math" panose="02040503050406030204" pitchFamily="18" charset="0"/>
                                  <a:ea typeface="Cambria Math" panose="02040503050406030204" pitchFamily="18" charset="0"/>
                                </a:rPr>
                                <m:t>𝛽</m:t>
                              </m:r>
                            </m:e>
                          </m:acc>
                        </m:e>
                      </m:d>
                      <m:r>
                        <a:rPr lang="fr-CA" b="0" i="1" smtClean="0">
                          <a:latin typeface="Cambria Math" panose="02040503050406030204" pitchFamily="18" charset="0"/>
                        </a:rPr>
                        <m:t>=</m:t>
                      </m:r>
                      <m:r>
                        <m:rPr>
                          <m:nor/>
                        </m:rPr>
                        <a:rPr lang="fr-CA" dirty="0" smtClean="0">
                          <a:latin typeface="Cambria Math" panose="02040503050406030204" pitchFamily="18" charset="0"/>
                        </a:rPr>
                        <m:t>V</m:t>
                      </m:r>
                      <m:d>
                        <m:dPr>
                          <m:ctrlPr>
                            <a:rPr lang="fr-CA" i="1" dirty="0" smtClean="0">
                              <a:latin typeface="Cambria Math" panose="02040503050406030204" pitchFamily="18" charset="0"/>
                            </a:rPr>
                          </m:ctrlPr>
                        </m:dPr>
                        <m:e>
                          <m:acc>
                            <m:accPr>
                              <m:chr m:val="̂"/>
                              <m:ctrlPr>
                                <a:rPr lang="fr-CA" i="1" smtClean="0">
                                  <a:latin typeface="Cambria Math" panose="02040503050406030204" pitchFamily="18" charset="0"/>
                                </a:rPr>
                              </m:ctrlPr>
                            </m:accPr>
                            <m:e>
                              <m:r>
                                <a:rPr lang="fr-CA" i="1" smtClean="0">
                                  <a:latin typeface="Cambria Math" panose="02040503050406030204" pitchFamily="18" charset="0"/>
                                  <a:ea typeface="Cambria Math" panose="02040503050406030204" pitchFamily="18" charset="0"/>
                                </a:rPr>
                                <m:t>𝛽</m:t>
                              </m:r>
                            </m:e>
                          </m:acc>
                        </m:e>
                      </m:d>
                      <m:r>
                        <a:rPr lang="fr-CA" b="0" i="1" smtClean="0">
                          <a:latin typeface="Cambria Math" panose="02040503050406030204" pitchFamily="18" charset="0"/>
                        </a:rPr>
                        <m:t>+</m:t>
                      </m:r>
                      <m:sSup>
                        <m:sSupPr>
                          <m:ctrlPr>
                            <a:rPr lang="fr-CA" b="0" i="1" smtClean="0">
                              <a:latin typeface="Cambria Math" panose="02040503050406030204" pitchFamily="18" charset="0"/>
                            </a:rPr>
                          </m:ctrlPr>
                        </m:sSupPr>
                        <m:e>
                          <m:r>
                            <m:rPr>
                              <m:nor/>
                            </m:rPr>
                            <a:rPr lang="fr-CA">
                              <a:latin typeface="Cambria Math" panose="02040503050406030204" pitchFamily="18" charset="0"/>
                            </a:rPr>
                            <m:t>Biais</m:t>
                          </m:r>
                        </m:e>
                        <m:sup>
                          <m:r>
                            <a:rPr lang="fr-CA" b="0" i="1" smtClean="0">
                              <a:latin typeface="Cambria Math" panose="02040503050406030204" pitchFamily="18" charset="0"/>
                            </a:rPr>
                            <m:t>2</m:t>
                          </m:r>
                        </m:sup>
                      </m:sSup>
                      <m:d>
                        <m:dPr>
                          <m:ctrlPr>
                            <a:rPr lang="fr-CA" i="1" dirty="0" smtClean="0">
                              <a:latin typeface="Cambria Math" panose="02040503050406030204" pitchFamily="18" charset="0"/>
                            </a:rPr>
                          </m:ctrlPr>
                        </m:dPr>
                        <m:e>
                          <m:acc>
                            <m:accPr>
                              <m:chr m:val="̂"/>
                              <m:ctrlPr>
                                <a:rPr lang="fr-CA" i="1" smtClean="0">
                                  <a:latin typeface="Cambria Math" panose="02040503050406030204" pitchFamily="18" charset="0"/>
                                </a:rPr>
                              </m:ctrlPr>
                            </m:accPr>
                            <m:e>
                              <m:r>
                                <a:rPr lang="fr-CA" i="1" smtClean="0">
                                  <a:latin typeface="Cambria Math" panose="02040503050406030204" pitchFamily="18" charset="0"/>
                                  <a:ea typeface="Cambria Math" panose="02040503050406030204" pitchFamily="18" charset="0"/>
                                </a:rPr>
                                <m:t>𝛽</m:t>
                              </m:r>
                            </m:e>
                          </m:acc>
                        </m:e>
                      </m:d>
                      <m:r>
                        <a:rPr lang="fr-CA" b="0" i="1" smtClean="0">
                          <a:latin typeface="Cambria Math" panose="02040503050406030204" pitchFamily="18" charset="0"/>
                          <a:ea typeface="Cambria Math" panose="02040503050406030204" pitchFamily="18" charset="0"/>
                        </a:rPr>
                        <m:t>,</m:t>
                      </m:r>
                    </m:oMath>
                  </m:oMathPara>
                </a14:m>
                <a:endParaRPr lang="fr-CA" dirty="0"/>
              </a:p>
              <a:p>
                <a:r>
                  <a:rPr lang="fr-CA" dirty="0"/>
                  <a:t>où </a:t>
                </a:r>
                <a14:m>
                  <m:oMath xmlns:m="http://schemas.openxmlformats.org/officeDocument/2006/math">
                    <m:acc>
                      <m:accPr>
                        <m:chr m:val="̂"/>
                        <m:ctrlPr>
                          <a:rPr lang="fr-CA" i="1" smtClean="0">
                            <a:latin typeface="Cambria Math" panose="02040503050406030204" pitchFamily="18" charset="0"/>
                          </a:rPr>
                        </m:ctrlPr>
                      </m:accPr>
                      <m:e>
                        <m:r>
                          <a:rPr lang="fr-CA" i="1" smtClean="0">
                            <a:latin typeface="Cambria Math" panose="02040503050406030204" pitchFamily="18" charset="0"/>
                            <a:ea typeface="Cambria Math" panose="02040503050406030204" pitchFamily="18" charset="0"/>
                          </a:rPr>
                          <m:t>𝛽</m:t>
                        </m:r>
                      </m:e>
                    </m:acc>
                  </m:oMath>
                </a14:m>
                <a:r>
                  <a:rPr lang="fr-CA" dirty="0"/>
                  <a:t> est un estimateur de </a:t>
                </a:r>
                <a14:m>
                  <m:oMath xmlns:m="http://schemas.openxmlformats.org/officeDocument/2006/math">
                    <m:r>
                      <a:rPr lang="fr-CA" i="1" smtClean="0">
                        <a:latin typeface="Cambria Math" panose="02040503050406030204" pitchFamily="18" charset="0"/>
                        <a:ea typeface="Cambria Math" panose="02040503050406030204" pitchFamily="18" charset="0"/>
                      </a:rPr>
                      <m:t>𝛽</m:t>
                    </m:r>
                  </m:oMath>
                </a14:m>
                <a:r>
                  <a:rPr lang="fr-CA" dirty="0"/>
                  <a:t>.</a:t>
                </a:r>
              </a:p>
            </p:txBody>
          </p:sp>
        </mc:Choice>
        <mc:Fallback xmlns="">
          <p:sp>
            <p:nvSpPr>
              <p:cNvPr id="3" name="Content Placeholder 2">
                <a:extLst>
                  <a:ext uri="{FF2B5EF4-FFF2-40B4-BE49-F238E27FC236}">
                    <a16:creationId xmlns:a16="http://schemas.microsoft.com/office/drawing/2014/main" xmlns:a14="http://schemas.microsoft.com/office/drawing/2010/main" xmlns="" id="{E2C7A869-E30C-EE49-9F19-A49BD72C0D0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b="-1178"/>
                </a:stretch>
              </a:blipFill>
            </p:spPr>
            <p:txBody>
              <a:bodyPr/>
              <a:lstStyle/>
              <a:p>
                <a:r>
                  <a:rPr lang="fr-CA">
                    <a:noFill/>
                  </a:rPr>
                  <a:t> </a:t>
                </a:r>
              </a:p>
            </p:txBody>
          </p:sp>
        </mc:Fallback>
      </mc:AlternateContent>
    </p:spTree>
    <p:extLst>
      <p:ext uri="{BB962C8B-B14F-4D97-AF65-F5344CB8AC3E}">
        <p14:creationId xmlns:p14="http://schemas.microsoft.com/office/powerpoint/2010/main" val="7677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D127-9C70-A245-8CBB-6B1A723E9A3B}"/>
              </a:ext>
            </a:extLst>
          </p:cNvPr>
          <p:cNvSpPr>
            <a:spLocks noGrp="1"/>
          </p:cNvSpPr>
          <p:nvPr>
            <p:ph type="title"/>
            <p:custDataLst>
              <p:tags r:id="rId1"/>
            </p:custDataLst>
          </p:nvPr>
        </p:nvSpPr>
        <p:spPr/>
        <p:txBody>
          <a:bodyPr/>
          <a:lstStyle/>
          <a:p>
            <a:r>
              <a:rPr lang="fr-CA" dirty="0"/>
              <a:t>CONCEPTS MATHÉMATIQUES DE BASE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C7A869-E30C-EE49-9F19-A49BD72C0D00}"/>
                  </a:ext>
                </a:extLst>
              </p:cNvPr>
              <p:cNvSpPr>
                <a:spLocks noGrp="1"/>
              </p:cNvSpPr>
              <p:nvPr>
                <p:ph idx="1"/>
                <p:custDataLst>
                  <p:tags r:id="rId2"/>
                </p:custDataLst>
              </p:nvPr>
            </p:nvSpPr>
            <p:spPr/>
            <p:txBody>
              <a:bodyPr/>
              <a:lstStyle/>
              <a:p>
                <a:r>
                  <a:rPr lang="fr-CA" dirty="0"/>
                  <a:t>Si l’estimation </a:t>
                </a:r>
                <a14:m>
                  <m:oMath xmlns:m="http://schemas.openxmlformats.org/officeDocument/2006/math">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oMath>
                </a14:m>
                <a:r>
                  <a:rPr lang="fr-CA" dirty="0"/>
                  <a:t> est sans biais, </a:t>
                </a:r>
                <a14:m>
                  <m:oMath xmlns:m="http://schemas.openxmlformats.org/officeDocument/2006/math">
                    <m:r>
                      <m:rPr>
                        <m:sty m:val="p"/>
                      </m:rPr>
                      <a:rPr lang="fr-CA" b="0" i="0" smtClean="0">
                        <a:latin typeface="Cambria Math" panose="02040503050406030204" pitchFamily="18" charset="0"/>
                      </a:rPr>
                      <m:t>E</m:t>
                    </m:r>
                    <m:d>
                      <m:dPr>
                        <m:ctrlPr>
                          <a:rPr lang="fr-CA" b="0" i="1" smtClean="0">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r>
                          <a:rPr lang="fr-CA" b="0" i="1" smtClean="0">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𝛽</m:t>
                        </m:r>
                      </m:e>
                    </m:d>
                    <m:r>
                      <a:rPr lang="fr-CA" b="0" i="1" smtClean="0">
                        <a:latin typeface="Cambria Math" panose="02040503050406030204" pitchFamily="18" charset="0"/>
                        <a:ea typeface="Cambria Math" panose="02040503050406030204" pitchFamily="18" charset="0"/>
                      </a:rPr>
                      <m:t>=0</m:t>
                    </m:r>
                  </m:oMath>
                </a14:m>
                <a:r>
                  <a:rPr lang="fr-CA" dirty="0"/>
                  <a:t> alors un </a:t>
                </a:r>
                <a:r>
                  <a:rPr lang="fr-CA" b="1" dirty="0"/>
                  <a:t>intervalle de confiance</a:t>
                </a:r>
                <a:r>
                  <a:rPr lang="fr-CA" dirty="0"/>
                  <a:t> approximatif à 95 % (IC à 95 %) pour </a:t>
                </a:r>
                <a14:m>
                  <m:oMath xmlns:m="http://schemas.openxmlformats.org/officeDocument/2006/math">
                    <m:r>
                      <a:rPr lang="fr-CA" i="1">
                        <a:latin typeface="Cambria Math" panose="02040503050406030204" pitchFamily="18" charset="0"/>
                        <a:ea typeface="Cambria Math" panose="02040503050406030204" pitchFamily="18" charset="0"/>
                      </a:rPr>
                      <m:t>𝛽</m:t>
                    </m:r>
                  </m:oMath>
                </a14:m>
                <a:r>
                  <a:rPr lang="fr-CA" dirty="0"/>
                  <a:t> est donné approximativement par</a:t>
                </a:r>
              </a:p>
              <a:p>
                <a:pPr/>
                <a14:m>
                  <m:oMathPara xmlns:m="http://schemas.openxmlformats.org/officeDocument/2006/math">
                    <m:oMathParaPr>
                      <m:jc m:val="centerGroup"/>
                    </m:oMathParaPr>
                    <m:oMath xmlns:m="http://schemas.openxmlformats.org/officeDocument/2006/math">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r>
                        <a:rPr lang="fr-CA"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2</m:t>
                      </m:r>
                      <m:rad>
                        <m:radPr>
                          <m:degHide m:val="on"/>
                          <m:ctrlPr>
                            <a:rPr lang="fr-CA" b="0" i="1" smtClean="0">
                              <a:latin typeface="Cambria Math" panose="02040503050406030204" pitchFamily="18" charset="0"/>
                              <a:ea typeface="Cambria Math" panose="02040503050406030204" pitchFamily="18" charset="0"/>
                            </a:rPr>
                          </m:ctrlPr>
                        </m:radPr>
                        <m:deg/>
                        <m:e>
                          <m:acc>
                            <m:accPr>
                              <m:chr m:val="̂"/>
                              <m:ctrlPr>
                                <a:rPr lang="fr-CA" b="0" i="1" smtClean="0">
                                  <a:latin typeface="Cambria Math" panose="02040503050406030204" pitchFamily="18" charset="0"/>
                                  <a:ea typeface="Cambria Math" panose="02040503050406030204" pitchFamily="18" charset="0"/>
                                </a:rPr>
                              </m:ctrlPr>
                            </m:accPr>
                            <m:e>
                              <m:r>
                                <m:rPr>
                                  <m:nor/>
                                </m:rPr>
                                <a:rPr lang="fr-CA" dirty="0">
                                  <a:latin typeface="Cambria Math" panose="02040503050406030204" pitchFamily="18" charset="0"/>
                                </a:rPr>
                                <m:t>V</m:t>
                              </m:r>
                            </m:e>
                          </m:acc>
                          <m:d>
                            <m:dPr>
                              <m:ctrlPr>
                                <a:rPr lang="fr-CA" i="1" dirty="0">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e>
                          </m:d>
                        </m:e>
                      </m:rad>
                      <m:r>
                        <a:rPr lang="fr-CA" b="0" i="1" smtClean="0">
                          <a:latin typeface="Cambria Math" panose="02040503050406030204" pitchFamily="18" charset="0"/>
                          <a:ea typeface="Cambria Math" panose="02040503050406030204" pitchFamily="18" charset="0"/>
                        </a:rPr>
                        <m:t>,</m:t>
                      </m:r>
                    </m:oMath>
                  </m:oMathPara>
                </a14:m>
                <a:endParaRPr lang="fr-CA" dirty="0"/>
              </a:p>
              <a:p>
                <a:r>
                  <a:rPr lang="fr-CA" dirty="0"/>
                  <a:t>Où </a:t>
                </a:r>
                <a14:m>
                  <m:oMath xmlns:m="http://schemas.openxmlformats.org/officeDocument/2006/math">
                    <m:acc>
                      <m:accPr>
                        <m:chr m:val="̂"/>
                        <m:ctrlPr>
                          <a:rPr lang="fr-CA" i="1">
                            <a:latin typeface="Cambria Math" panose="02040503050406030204" pitchFamily="18" charset="0"/>
                            <a:ea typeface="Cambria Math" panose="02040503050406030204" pitchFamily="18" charset="0"/>
                          </a:rPr>
                        </m:ctrlPr>
                      </m:accPr>
                      <m:e>
                        <m:r>
                          <m:rPr>
                            <m:nor/>
                          </m:rPr>
                          <a:rPr lang="fr-CA" dirty="0">
                            <a:latin typeface="Cambria Math" panose="02040503050406030204" pitchFamily="18" charset="0"/>
                          </a:rPr>
                          <m:t>V</m:t>
                        </m:r>
                      </m:e>
                    </m:acc>
                    <m:d>
                      <m:dPr>
                        <m:ctrlPr>
                          <a:rPr lang="fr-CA" i="1" dirty="0">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e>
                    </m:d>
                  </m:oMath>
                </a14:m>
                <a:r>
                  <a:rPr lang="fr-CA" dirty="0"/>
                  <a:t> est une estimation </a:t>
                </a:r>
                <a:r>
                  <a:rPr lang="fr-CA" b="1" dirty="0"/>
                  <a:t>spécifique au plan d’échantillonnage</a:t>
                </a:r>
                <a:r>
                  <a:rPr lang="fr-CA" dirty="0"/>
                  <a:t> de </a:t>
                </a:r>
                <a14:m>
                  <m:oMath xmlns:m="http://schemas.openxmlformats.org/officeDocument/2006/math">
                    <m:r>
                      <m:rPr>
                        <m:nor/>
                      </m:rPr>
                      <a:rPr lang="fr-CA" dirty="0">
                        <a:latin typeface="Cambria Math" panose="02040503050406030204" pitchFamily="18" charset="0"/>
                      </a:rPr>
                      <m:t>V</m:t>
                    </m:r>
                    <m:d>
                      <m:dPr>
                        <m:ctrlPr>
                          <a:rPr lang="fr-CA" i="1" dirty="0">
                            <a:latin typeface="Cambria Math" panose="02040503050406030204" pitchFamily="18" charset="0"/>
                          </a:rPr>
                        </m:ctrlPr>
                      </m:dPr>
                      <m:e>
                        <m:acc>
                          <m:accPr>
                            <m:chr m:val="̂"/>
                            <m:ctrlPr>
                              <a:rPr lang="fr-CA" i="1">
                                <a:latin typeface="Cambria Math" panose="02040503050406030204" pitchFamily="18" charset="0"/>
                              </a:rPr>
                            </m:ctrlPr>
                          </m:accPr>
                          <m:e>
                            <m:r>
                              <a:rPr lang="fr-CA" i="1">
                                <a:latin typeface="Cambria Math" panose="02040503050406030204" pitchFamily="18" charset="0"/>
                                <a:ea typeface="Cambria Math" panose="02040503050406030204" pitchFamily="18" charset="0"/>
                              </a:rPr>
                              <m:t>𝛽</m:t>
                            </m:r>
                          </m:e>
                        </m:acc>
                      </m:e>
                    </m:d>
                  </m:oMath>
                </a14:m>
                <a:r>
                  <a:rPr lang="fr-CA" dirty="0"/>
                  <a:t>.</a:t>
                </a:r>
              </a:p>
              <a:p>
                <a:endParaRPr lang="fr-CA" sz="500" dirty="0"/>
              </a:p>
              <a:p>
                <a:r>
                  <a:rPr lang="fr-CA" dirty="0"/>
                  <a:t>Mais qu’est-ce qu’un IC à 95 % exactement? </a:t>
                </a:r>
              </a:p>
            </p:txBody>
          </p:sp>
        </mc:Choice>
        <mc:Fallback xmlns="">
          <p:sp>
            <p:nvSpPr>
              <p:cNvPr id="3" name="Content Placeholder 2">
                <a:extLst>
                  <a:ext uri="{FF2B5EF4-FFF2-40B4-BE49-F238E27FC236}">
                    <a16:creationId xmlns:a16="http://schemas.microsoft.com/office/drawing/2014/main" xmlns:a14="http://schemas.microsoft.com/office/drawing/2010/main" xmlns="" id="{E2C7A869-E30C-EE49-9F19-A49BD72C0D0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334959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6B1FB-9CFD-431C-AD41-365584DF74B0}"/>
              </a:ext>
            </a:extLst>
          </p:cNvPr>
          <p:cNvSpPr>
            <a:spLocks noGrp="1"/>
          </p:cNvSpPr>
          <p:nvPr>
            <p:ph type="title"/>
            <p:custDataLst>
              <p:tags r:id="rId1"/>
            </p:custDataLst>
          </p:nvPr>
        </p:nvSpPr>
        <p:spPr/>
        <p:txBody>
          <a:bodyPr/>
          <a:lstStyle/>
          <a:p>
            <a:r>
              <a:rPr lang="fr-CA" dirty="0"/>
              <a:t>EXERCICE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0DD4D8-D962-411D-8BB3-A8DC28AB08F5}"/>
                  </a:ext>
                </a:extLst>
              </p:cNvPr>
              <p:cNvSpPr>
                <a:spLocks noGrp="1"/>
              </p:cNvSpPr>
              <p:nvPr>
                <p:ph idx="1"/>
                <p:custDataLst>
                  <p:tags r:id="rId2"/>
                </p:custDataLst>
              </p:nvPr>
            </p:nvSpPr>
            <p:spPr/>
            <p:txBody>
              <a:bodyPr/>
              <a:lstStyle/>
              <a:p>
                <a:pPr marL="0" indent="0" algn="just">
                  <a:lnSpc>
                    <a:spcPct val="100000"/>
                  </a:lnSpc>
                  <a:buNone/>
                </a:pPr>
                <a:r>
                  <a:rPr lang="fr-CA" dirty="0">
                    <a:solidFill>
                      <a:srgbClr val="323232"/>
                    </a:solidFill>
                    <a:latin typeface="Helvetica" pitchFamily="2" charset="0"/>
                  </a:rPr>
                  <a:t>Le temps </a:t>
                </a:r>
                <a:r>
                  <a:rPr lang="fr-CA" dirty="0">
                    <a:solidFill>
                      <a:srgbClr val="323232"/>
                    </a:solidFill>
                  </a:rPr>
                  <a:t>total de fabrication d’un composant particulier est connu comme suivant une distribution normale pour laquelle la moyenne </a:t>
                </a:r>
                <a14:m>
                  <m:oMath xmlns:m="http://schemas.openxmlformats.org/officeDocument/2006/math">
                    <m:r>
                      <a:rPr lang="fr-CA">
                        <a:solidFill>
                          <a:srgbClr val="323232"/>
                        </a:solidFill>
                        <a:latin typeface="Cambria Math" charset="0"/>
                      </a:rPr>
                      <m:t>𝜇</m:t>
                    </m:r>
                  </m:oMath>
                </a14:m>
                <a:r>
                  <a:rPr lang="fr-CA" dirty="0"/>
                  <a:t> </a:t>
                </a:r>
                <a:r>
                  <a:rPr lang="fr-CA" dirty="0">
                    <a:solidFill>
                      <a:srgbClr val="323232"/>
                    </a:solidFill>
                  </a:rPr>
                  <a:t>et la variance </a:t>
                </a:r>
                <a14:m>
                  <m:oMath xmlns:m="http://schemas.openxmlformats.org/officeDocument/2006/math">
                    <m:sSup>
                      <m:sSupPr>
                        <m:ctrlPr>
                          <a:rPr lang="fr-CA" i="1">
                            <a:solidFill>
                              <a:srgbClr val="323232"/>
                            </a:solidFill>
                            <a:latin typeface="Cambria Math" panose="02040503050406030204" pitchFamily="18" charset="0"/>
                          </a:rPr>
                        </m:ctrlPr>
                      </m:sSupPr>
                      <m:e>
                        <m:r>
                          <a:rPr lang="fr-CA" i="1">
                            <a:solidFill>
                              <a:srgbClr val="323232"/>
                            </a:solidFill>
                            <a:latin typeface="Cambria Math" charset="0"/>
                          </a:rPr>
                          <m:t>𝜎</m:t>
                        </m:r>
                      </m:e>
                      <m:sup>
                        <m:r>
                          <a:rPr lang="fr-CA">
                            <a:solidFill>
                              <a:srgbClr val="323232"/>
                            </a:solidFill>
                            <a:latin typeface="Cambria Math" charset="0"/>
                          </a:rPr>
                          <m:t>2</m:t>
                        </m:r>
                      </m:sup>
                    </m:sSup>
                  </m:oMath>
                </a14:m>
                <a:r>
                  <a:rPr lang="fr-CA" dirty="0"/>
                  <a:t> </a:t>
                </a:r>
                <a:r>
                  <a:rPr lang="fr-CA" dirty="0">
                    <a:solidFill>
                      <a:srgbClr val="323232"/>
                    </a:solidFill>
                  </a:rPr>
                  <a:t>ne sont pas connues. Dans une expérience, 10 composants sont fabriqués; le temps dans l’échantillon est donné comme suit :</a:t>
                </a:r>
              </a:p>
              <a:p>
                <a:pPr>
                  <a:lnSpc>
                    <a:spcPct val="100000"/>
                  </a:lnSpc>
                </a:pPr>
                <a:endParaRPr lang="fr-CA" dirty="0">
                  <a:solidFill>
                    <a:srgbClr val="323232"/>
                  </a:solidFill>
                </a:endParaRPr>
              </a:p>
              <a:p>
                <a:pPr>
                  <a:lnSpc>
                    <a:spcPct val="100000"/>
                  </a:lnSpc>
                </a:pPr>
                <a:endParaRPr lang="fr-CA" dirty="0">
                  <a:solidFill>
                    <a:srgbClr val="323232"/>
                  </a:solidFill>
                </a:endParaRPr>
              </a:p>
              <a:p>
                <a:pPr>
                  <a:lnSpc>
                    <a:spcPct val="100000"/>
                  </a:lnSpc>
                </a:pPr>
                <a:endParaRPr lang="fr-CA" sz="1000" dirty="0">
                  <a:solidFill>
                    <a:srgbClr val="323232"/>
                  </a:solidFill>
                </a:endParaRPr>
              </a:p>
              <a:p>
                <a:pPr marL="0" indent="0">
                  <a:lnSpc>
                    <a:spcPct val="100000"/>
                  </a:lnSpc>
                  <a:buNone/>
                </a:pPr>
                <a:endParaRPr lang="fr-CA" sz="1000" dirty="0">
                  <a:solidFill>
                    <a:srgbClr val="323232"/>
                  </a:solidFill>
                </a:endParaRPr>
              </a:p>
              <a:p>
                <a:r>
                  <a:rPr lang="fr-CA" dirty="0">
                    <a:solidFill>
                      <a:srgbClr val="323232"/>
                    </a:solidFill>
                  </a:rPr>
                  <a:t>Quelles sont les meilleures estimations pour </a:t>
                </a:r>
                <a14:m>
                  <m:oMath xmlns:m="http://schemas.openxmlformats.org/officeDocument/2006/math">
                    <m:r>
                      <a:rPr lang="fr-CA">
                        <a:solidFill>
                          <a:srgbClr val="323232"/>
                        </a:solidFill>
                        <a:latin typeface="Cambria Math" charset="0"/>
                      </a:rPr>
                      <m:t>𝜇</m:t>
                    </m:r>
                  </m:oMath>
                </a14:m>
                <a:r>
                  <a:rPr lang="fr-CA" dirty="0">
                    <a:solidFill>
                      <a:srgbClr val="323232"/>
                    </a:solidFill>
                  </a:rPr>
                  <a:t> et </a:t>
                </a:r>
                <a14:m>
                  <m:oMath xmlns:m="http://schemas.openxmlformats.org/officeDocument/2006/math">
                    <m:sSup>
                      <m:sSupPr>
                        <m:ctrlPr>
                          <a:rPr lang="fr-CA" i="1">
                            <a:solidFill>
                              <a:srgbClr val="323232"/>
                            </a:solidFill>
                            <a:latin typeface="Cambria Math" panose="02040503050406030204" pitchFamily="18" charset="0"/>
                          </a:rPr>
                        </m:ctrlPr>
                      </m:sSupPr>
                      <m:e>
                        <m:r>
                          <a:rPr lang="fr-CA" i="1">
                            <a:solidFill>
                              <a:srgbClr val="323232"/>
                            </a:solidFill>
                            <a:latin typeface="Cambria Math" charset="0"/>
                          </a:rPr>
                          <m:t>𝜎</m:t>
                        </m:r>
                      </m:e>
                      <m:sup>
                        <m:r>
                          <a:rPr lang="fr-CA">
                            <a:solidFill>
                              <a:srgbClr val="323232"/>
                            </a:solidFill>
                            <a:latin typeface="Cambria Math" charset="0"/>
                          </a:rPr>
                          <m:t>2</m:t>
                        </m:r>
                      </m:sup>
                    </m:sSup>
                  </m:oMath>
                </a14:m>
                <a:r>
                  <a:rPr lang="fr-CA" dirty="0">
                    <a:solidFill>
                      <a:srgbClr val="323232"/>
                    </a:solidFill>
                  </a:rPr>
                  <a:t>? Fournir un IC à 95 % pour </a:t>
                </a:r>
                <a14:m>
                  <m:oMath xmlns:m="http://schemas.openxmlformats.org/officeDocument/2006/math">
                    <m:r>
                      <a:rPr lang="fr-CA">
                        <a:latin typeface="Cambria Math" charset="0"/>
                      </a:rPr>
                      <m:t>𝜇</m:t>
                    </m:r>
                  </m:oMath>
                </a14:m>
                <a:r>
                  <a:rPr lang="fr-CA" dirty="0">
                    <a:solidFill>
                      <a:srgbClr val="323232"/>
                    </a:solidFill>
                  </a:rPr>
                  <a:t>.</a:t>
                </a:r>
              </a:p>
            </p:txBody>
          </p:sp>
        </mc:Choice>
        <mc:Fallback xmlns="">
          <p:sp>
            <p:nvSpPr>
              <p:cNvPr id="3" name="Content Placeholder 2">
                <a:extLst>
                  <a:ext uri="{FF2B5EF4-FFF2-40B4-BE49-F238E27FC236}">
                    <a16:creationId xmlns:a16="http://schemas.microsoft.com/office/drawing/2014/main" xmlns:a14="http://schemas.microsoft.com/office/drawing/2010/main" xmlns="" id="{910DD4D8-D962-411D-8BB3-A8DC28AB08F5}"/>
                  </a:ext>
                </a:extLst>
              </p:cNvPr>
              <p:cNvSpPr>
                <a:spLocks noGrp="1" noRot="1" noChangeAspect="1" noMove="1" noResize="1" noEditPoints="1" noAdjustHandles="1" noChangeArrowheads="1" noChangeShapeType="1" noTextEdit="1"/>
              </p:cNvSpPr>
              <p:nvPr>
                <p:ph idx="1"/>
                <p:custDataLst>
                  <p:tags r:id="rId7"/>
                </p:custDataLst>
              </p:nvPr>
            </p:nvSpPr>
            <p:spPr>
              <a:blipFill rotWithShape="0">
                <a:blip r:embed="rId8"/>
                <a:stretch>
                  <a:fillRect l="-829" r="-829" b="-1620"/>
                </a:stretch>
              </a:blipFill>
            </p:spPr>
            <p:txBody>
              <a:bodyPr/>
              <a:lstStyle/>
              <a:p>
                <a:r>
                  <a:rPr lang="fr-CA">
                    <a:noFill/>
                  </a:rPr>
                  <a:t> </a:t>
                </a:r>
              </a:p>
            </p:txBody>
          </p:sp>
        </mc:Fallback>
      </mc:AlternateContent>
      <p:graphicFrame>
        <p:nvGraphicFramePr>
          <p:cNvPr id="5" name="Table 4">
            <a:extLst>
              <a:ext uri="{FF2B5EF4-FFF2-40B4-BE49-F238E27FC236}">
                <a16:creationId xmlns:a16="http://schemas.microsoft.com/office/drawing/2014/main" id="{1CE077E0-6354-47D5-9C00-3B81FA4BBFD8}"/>
              </a:ext>
            </a:extLst>
          </p:cNvPr>
          <p:cNvGraphicFramePr>
            <a:graphicFrameLocks noGrp="1"/>
          </p:cNvGraphicFramePr>
          <p:nvPr>
            <p:custDataLst>
              <p:tags r:id="rId3"/>
            </p:custDataLst>
            <p:extLst>
              <p:ext uri="{D42A27DB-BD31-4B8C-83A1-F6EECF244321}">
                <p14:modId xmlns:p14="http://schemas.microsoft.com/office/powerpoint/2010/main" val="3362794617"/>
              </p:ext>
            </p:extLst>
          </p:nvPr>
        </p:nvGraphicFramePr>
        <p:xfrm>
          <a:off x="2054782" y="4098878"/>
          <a:ext cx="9161520" cy="914400"/>
        </p:xfrm>
        <a:graphic>
          <a:graphicData uri="http://schemas.openxmlformats.org/drawingml/2006/table">
            <a:tbl>
              <a:tblPr firstRow="1" bandRow="1">
                <a:tableStyleId>{6E25E649-3F16-4E02-A733-19D2CDBF48F0}</a:tableStyleId>
              </a:tblPr>
              <a:tblGrid>
                <a:gridCol w="916152">
                  <a:extLst>
                    <a:ext uri="{9D8B030D-6E8A-4147-A177-3AD203B41FA5}">
                      <a16:colId xmlns:a16="http://schemas.microsoft.com/office/drawing/2014/main" val="2426087618"/>
                    </a:ext>
                  </a:extLst>
                </a:gridCol>
                <a:gridCol w="916152">
                  <a:extLst>
                    <a:ext uri="{9D8B030D-6E8A-4147-A177-3AD203B41FA5}">
                      <a16:colId xmlns:a16="http://schemas.microsoft.com/office/drawing/2014/main" val="3593123229"/>
                    </a:ext>
                  </a:extLst>
                </a:gridCol>
                <a:gridCol w="916152">
                  <a:extLst>
                    <a:ext uri="{9D8B030D-6E8A-4147-A177-3AD203B41FA5}">
                      <a16:colId xmlns:a16="http://schemas.microsoft.com/office/drawing/2014/main" val="31271807"/>
                    </a:ext>
                  </a:extLst>
                </a:gridCol>
                <a:gridCol w="916152">
                  <a:extLst>
                    <a:ext uri="{9D8B030D-6E8A-4147-A177-3AD203B41FA5}">
                      <a16:colId xmlns:a16="http://schemas.microsoft.com/office/drawing/2014/main" val="3008898945"/>
                    </a:ext>
                  </a:extLst>
                </a:gridCol>
                <a:gridCol w="916152">
                  <a:extLst>
                    <a:ext uri="{9D8B030D-6E8A-4147-A177-3AD203B41FA5}">
                      <a16:colId xmlns:a16="http://schemas.microsoft.com/office/drawing/2014/main" val="1301210840"/>
                    </a:ext>
                  </a:extLst>
                </a:gridCol>
                <a:gridCol w="916152">
                  <a:extLst>
                    <a:ext uri="{9D8B030D-6E8A-4147-A177-3AD203B41FA5}">
                      <a16:colId xmlns:a16="http://schemas.microsoft.com/office/drawing/2014/main" val="4248469289"/>
                    </a:ext>
                  </a:extLst>
                </a:gridCol>
                <a:gridCol w="916152">
                  <a:extLst>
                    <a:ext uri="{9D8B030D-6E8A-4147-A177-3AD203B41FA5}">
                      <a16:colId xmlns:a16="http://schemas.microsoft.com/office/drawing/2014/main" val="3080809162"/>
                    </a:ext>
                  </a:extLst>
                </a:gridCol>
                <a:gridCol w="916152">
                  <a:extLst>
                    <a:ext uri="{9D8B030D-6E8A-4147-A177-3AD203B41FA5}">
                      <a16:colId xmlns:a16="http://schemas.microsoft.com/office/drawing/2014/main" val="702841908"/>
                    </a:ext>
                  </a:extLst>
                </a:gridCol>
                <a:gridCol w="916152">
                  <a:extLst>
                    <a:ext uri="{9D8B030D-6E8A-4147-A177-3AD203B41FA5}">
                      <a16:colId xmlns:a16="http://schemas.microsoft.com/office/drawing/2014/main" val="2905786616"/>
                    </a:ext>
                  </a:extLst>
                </a:gridCol>
                <a:gridCol w="916152">
                  <a:extLst>
                    <a:ext uri="{9D8B030D-6E8A-4147-A177-3AD203B41FA5}">
                      <a16:colId xmlns:a16="http://schemas.microsoft.com/office/drawing/2014/main" val="2077283858"/>
                    </a:ext>
                  </a:extLst>
                </a:gridCol>
              </a:tblGrid>
              <a:tr h="370840">
                <a:tc>
                  <a:txBody>
                    <a:bodyPr/>
                    <a:lstStyle/>
                    <a:p>
                      <a:pPr algn="ctr"/>
                      <a:r>
                        <a:rPr lang="fr-CA" sz="2400" dirty="0">
                          <a:latin typeface="Dagny OT" panose="020B0504020201020104" pitchFamily="34" charset="0"/>
                        </a:rPr>
                        <a:t>1</a:t>
                      </a:r>
                    </a:p>
                  </a:txBody>
                  <a:tcPr/>
                </a:tc>
                <a:tc>
                  <a:txBody>
                    <a:bodyPr/>
                    <a:lstStyle/>
                    <a:p>
                      <a:pPr algn="ctr"/>
                      <a:r>
                        <a:rPr lang="fr-CA" sz="2400" dirty="0">
                          <a:latin typeface="Dagny OT" panose="020B0504020201020104" pitchFamily="34" charset="0"/>
                        </a:rPr>
                        <a:t>2</a:t>
                      </a:r>
                    </a:p>
                  </a:txBody>
                  <a:tcPr/>
                </a:tc>
                <a:tc>
                  <a:txBody>
                    <a:bodyPr/>
                    <a:lstStyle/>
                    <a:p>
                      <a:pPr algn="ctr"/>
                      <a:r>
                        <a:rPr lang="fr-CA" sz="2400" dirty="0">
                          <a:latin typeface="Dagny OT" panose="020B0504020201020104" pitchFamily="34" charset="0"/>
                        </a:rPr>
                        <a:t>3</a:t>
                      </a:r>
                    </a:p>
                  </a:txBody>
                  <a:tcPr/>
                </a:tc>
                <a:tc>
                  <a:txBody>
                    <a:bodyPr/>
                    <a:lstStyle/>
                    <a:p>
                      <a:pPr algn="ctr"/>
                      <a:r>
                        <a:rPr lang="fr-CA" sz="2400" dirty="0">
                          <a:latin typeface="Dagny OT" panose="020B0504020201020104" pitchFamily="34" charset="0"/>
                        </a:rPr>
                        <a:t>4</a:t>
                      </a:r>
                    </a:p>
                  </a:txBody>
                  <a:tcPr/>
                </a:tc>
                <a:tc>
                  <a:txBody>
                    <a:bodyPr/>
                    <a:lstStyle/>
                    <a:p>
                      <a:pPr algn="ctr"/>
                      <a:r>
                        <a:rPr lang="fr-CA" sz="2400" dirty="0">
                          <a:latin typeface="Dagny OT" panose="020B0504020201020104" pitchFamily="34" charset="0"/>
                        </a:rPr>
                        <a:t>5</a:t>
                      </a:r>
                    </a:p>
                  </a:txBody>
                  <a:tcPr/>
                </a:tc>
                <a:tc>
                  <a:txBody>
                    <a:bodyPr/>
                    <a:lstStyle/>
                    <a:p>
                      <a:pPr algn="ctr"/>
                      <a:r>
                        <a:rPr lang="fr-CA" sz="2400" dirty="0">
                          <a:latin typeface="Dagny OT" panose="020B0504020201020104" pitchFamily="34" charset="0"/>
                        </a:rPr>
                        <a:t>6</a:t>
                      </a:r>
                    </a:p>
                  </a:txBody>
                  <a:tcPr/>
                </a:tc>
                <a:tc>
                  <a:txBody>
                    <a:bodyPr/>
                    <a:lstStyle/>
                    <a:p>
                      <a:pPr algn="ctr"/>
                      <a:r>
                        <a:rPr lang="fr-CA" sz="2400" dirty="0">
                          <a:latin typeface="Dagny OT" panose="020B0504020201020104" pitchFamily="34" charset="0"/>
                        </a:rPr>
                        <a:t>7</a:t>
                      </a:r>
                    </a:p>
                  </a:txBody>
                  <a:tcPr/>
                </a:tc>
                <a:tc>
                  <a:txBody>
                    <a:bodyPr/>
                    <a:lstStyle/>
                    <a:p>
                      <a:pPr algn="ctr"/>
                      <a:r>
                        <a:rPr lang="fr-CA" sz="2400" dirty="0">
                          <a:latin typeface="Dagny OT" panose="020B0504020201020104" pitchFamily="34" charset="0"/>
                        </a:rPr>
                        <a:t>8</a:t>
                      </a:r>
                    </a:p>
                  </a:txBody>
                  <a:tcPr/>
                </a:tc>
                <a:tc>
                  <a:txBody>
                    <a:bodyPr/>
                    <a:lstStyle/>
                    <a:p>
                      <a:pPr algn="ctr"/>
                      <a:r>
                        <a:rPr lang="fr-CA" sz="2400" dirty="0">
                          <a:latin typeface="Dagny OT" panose="020B0504020201020104" pitchFamily="34" charset="0"/>
                        </a:rPr>
                        <a:t>9</a:t>
                      </a:r>
                    </a:p>
                  </a:txBody>
                  <a:tcPr/>
                </a:tc>
                <a:tc>
                  <a:txBody>
                    <a:bodyPr/>
                    <a:lstStyle/>
                    <a:p>
                      <a:pPr algn="ctr"/>
                      <a:r>
                        <a:rPr lang="fr-CA" sz="2400" dirty="0">
                          <a:latin typeface="Dagny OT" panose="020B0504020201020104" pitchFamily="34" charset="0"/>
                        </a:rPr>
                        <a:t>10</a:t>
                      </a:r>
                    </a:p>
                  </a:txBody>
                  <a:tcPr/>
                </a:tc>
                <a:extLst>
                  <a:ext uri="{0D108BD9-81ED-4DB2-BD59-A6C34878D82A}">
                    <a16:rowId xmlns:a16="http://schemas.microsoft.com/office/drawing/2014/main" val="3929106418"/>
                  </a:ext>
                </a:extLst>
              </a:tr>
              <a:tr h="370840">
                <a:tc>
                  <a:txBody>
                    <a:bodyPr/>
                    <a:lstStyle/>
                    <a:p>
                      <a:pPr algn="ctr"/>
                      <a:r>
                        <a:rPr lang="fr-CA" sz="2400" dirty="0">
                          <a:solidFill>
                            <a:srgbClr val="323232"/>
                          </a:solidFill>
                          <a:latin typeface="Dagny OT" panose="020B0504020201020104" pitchFamily="34" charset="0"/>
                        </a:rPr>
                        <a:t>63,8</a:t>
                      </a:r>
                    </a:p>
                  </a:txBody>
                  <a:tcPr/>
                </a:tc>
                <a:tc>
                  <a:txBody>
                    <a:bodyPr/>
                    <a:lstStyle/>
                    <a:p>
                      <a:pPr algn="ctr"/>
                      <a:r>
                        <a:rPr lang="fr-CA" sz="2400" dirty="0">
                          <a:solidFill>
                            <a:srgbClr val="323232"/>
                          </a:solidFill>
                          <a:latin typeface="Dagny OT" panose="020B0504020201020104" pitchFamily="34" charset="0"/>
                        </a:rPr>
                        <a:t>60,5</a:t>
                      </a:r>
                    </a:p>
                  </a:txBody>
                  <a:tcPr/>
                </a:tc>
                <a:tc>
                  <a:txBody>
                    <a:bodyPr/>
                    <a:lstStyle/>
                    <a:p>
                      <a:pPr algn="ctr"/>
                      <a:r>
                        <a:rPr lang="fr-CA" sz="2400" dirty="0">
                          <a:solidFill>
                            <a:srgbClr val="323232"/>
                          </a:solidFill>
                          <a:latin typeface="Dagny OT" panose="020B0504020201020104" pitchFamily="34" charset="0"/>
                        </a:rPr>
                        <a:t>65,3</a:t>
                      </a:r>
                    </a:p>
                  </a:txBody>
                  <a:tcPr/>
                </a:tc>
                <a:tc>
                  <a:txBody>
                    <a:bodyPr/>
                    <a:lstStyle/>
                    <a:p>
                      <a:pPr algn="ctr"/>
                      <a:r>
                        <a:rPr lang="fr-CA" sz="2400" dirty="0">
                          <a:solidFill>
                            <a:srgbClr val="323232"/>
                          </a:solidFill>
                          <a:latin typeface="Dagny OT" panose="020B0504020201020104" pitchFamily="34" charset="0"/>
                        </a:rPr>
                        <a:t>65,7</a:t>
                      </a:r>
                    </a:p>
                  </a:txBody>
                  <a:tcPr/>
                </a:tc>
                <a:tc>
                  <a:txBody>
                    <a:bodyPr/>
                    <a:lstStyle/>
                    <a:p>
                      <a:pPr algn="ctr"/>
                      <a:r>
                        <a:rPr lang="fr-CA" sz="2400" dirty="0">
                          <a:solidFill>
                            <a:srgbClr val="323232"/>
                          </a:solidFill>
                          <a:latin typeface="Dagny OT" panose="020B0504020201020104" pitchFamily="34" charset="0"/>
                        </a:rPr>
                        <a:t>61,9</a:t>
                      </a:r>
                    </a:p>
                  </a:txBody>
                  <a:tcPr/>
                </a:tc>
                <a:tc>
                  <a:txBody>
                    <a:bodyPr/>
                    <a:lstStyle/>
                    <a:p>
                      <a:pPr algn="ctr"/>
                      <a:r>
                        <a:rPr lang="fr-CA" sz="2400" dirty="0">
                          <a:solidFill>
                            <a:srgbClr val="323232"/>
                          </a:solidFill>
                          <a:latin typeface="Dagny OT" panose="020B0504020201020104" pitchFamily="34" charset="0"/>
                        </a:rPr>
                        <a:t>68,2</a:t>
                      </a:r>
                    </a:p>
                  </a:txBody>
                  <a:tcPr/>
                </a:tc>
                <a:tc>
                  <a:txBody>
                    <a:bodyPr/>
                    <a:lstStyle/>
                    <a:p>
                      <a:pPr algn="ctr"/>
                      <a:r>
                        <a:rPr lang="fr-CA" sz="2400" dirty="0">
                          <a:solidFill>
                            <a:srgbClr val="323232"/>
                          </a:solidFill>
                          <a:latin typeface="Dagny OT" panose="020B0504020201020104" pitchFamily="34" charset="0"/>
                        </a:rPr>
                        <a:t>68,1</a:t>
                      </a:r>
                    </a:p>
                  </a:txBody>
                  <a:tcPr/>
                </a:tc>
                <a:tc>
                  <a:txBody>
                    <a:bodyPr/>
                    <a:lstStyle/>
                    <a:p>
                      <a:pPr algn="ctr"/>
                      <a:r>
                        <a:rPr lang="fr-CA" sz="2400" dirty="0">
                          <a:solidFill>
                            <a:srgbClr val="323232"/>
                          </a:solidFill>
                          <a:latin typeface="Dagny OT" panose="020B0504020201020104" pitchFamily="34" charset="0"/>
                        </a:rPr>
                        <a:t>64,8</a:t>
                      </a:r>
                    </a:p>
                  </a:txBody>
                  <a:tcPr/>
                </a:tc>
                <a:tc>
                  <a:txBody>
                    <a:bodyPr/>
                    <a:lstStyle/>
                    <a:p>
                      <a:pPr algn="ctr"/>
                      <a:r>
                        <a:rPr lang="fr-CA" sz="2400" dirty="0">
                          <a:solidFill>
                            <a:srgbClr val="323232"/>
                          </a:solidFill>
                          <a:latin typeface="Dagny OT" panose="020B0504020201020104" pitchFamily="34" charset="0"/>
                        </a:rPr>
                        <a:t>65,8</a:t>
                      </a:r>
                    </a:p>
                  </a:txBody>
                  <a:tcPr/>
                </a:tc>
                <a:tc>
                  <a:txBody>
                    <a:bodyPr/>
                    <a:lstStyle/>
                    <a:p>
                      <a:pPr algn="ctr"/>
                      <a:r>
                        <a:rPr lang="fr-CA" sz="2400" dirty="0">
                          <a:solidFill>
                            <a:srgbClr val="323232"/>
                          </a:solidFill>
                          <a:latin typeface="Dagny OT" panose="020B0504020201020104" pitchFamily="34" charset="0"/>
                        </a:rPr>
                        <a:t>65,4</a:t>
                      </a:r>
                    </a:p>
                  </a:txBody>
                  <a:tcPr/>
                </a:tc>
                <a:extLst>
                  <a:ext uri="{0D108BD9-81ED-4DB2-BD59-A6C34878D82A}">
                    <a16:rowId xmlns:a16="http://schemas.microsoft.com/office/drawing/2014/main" val="1745404097"/>
                  </a:ext>
                </a:extLst>
              </a:tr>
            </a:tbl>
          </a:graphicData>
        </a:graphic>
      </p:graphicFrame>
      <p:graphicFrame>
        <p:nvGraphicFramePr>
          <p:cNvPr id="6" name="Table 5">
            <a:extLst>
              <a:ext uri="{FF2B5EF4-FFF2-40B4-BE49-F238E27FC236}">
                <a16:creationId xmlns:a16="http://schemas.microsoft.com/office/drawing/2014/main" id="{802A1E57-58BB-4C57-A467-F2525E06A87D}"/>
              </a:ext>
            </a:extLst>
          </p:cNvPr>
          <p:cNvGraphicFramePr>
            <a:graphicFrameLocks noGrp="1"/>
          </p:cNvGraphicFramePr>
          <p:nvPr>
            <p:custDataLst>
              <p:tags r:id="rId4"/>
            </p:custDataLst>
            <p:extLst>
              <p:ext uri="{D42A27DB-BD31-4B8C-83A1-F6EECF244321}">
                <p14:modId xmlns:p14="http://schemas.microsoft.com/office/powerpoint/2010/main" val="2600111033"/>
              </p:ext>
            </p:extLst>
          </p:nvPr>
        </p:nvGraphicFramePr>
        <p:xfrm>
          <a:off x="844355" y="4098878"/>
          <a:ext cx="1210428" cy="914400"/>
        </p:xfrm>
        <a:graphic>
          <a:graphicData uri="http://schemas.openxmlformats.org/drawingml/2006/table">
            <a:tbl>
              <a:tblPr firstRow="1" bandRow="1">
                <a:tableStyleId>{6E25E649-3F16-4E02-A733-19D2CDBF48F0}</a:tableStyleId>
              </a:tblPr>
              <a:tblGrid>
                <a:gridCol w="1210428">
                  <a:extLst>
                    <a:ext uri="{9D8B030D-6E8A-4147-A177-3AD203B41FA5}">
                      <a16:colId xmlns:a16="http://schemas.microsoft.com/office/drawing/2014/main" val="3484170232"/>
                    </a:ext>
                  </a:extLst>
                </a:gridCol>
              </a:tblGrid>
              <a:tr h="160341">
                <a:tc>
                  <a:txBody>
                    <a:bodyPr/>
                    <a:lstStyle/>
                    <a:p>
                      <a:pPr algn="l" rtl="0"/>
                      <a:endParaRPr lang="en-CA" sz="2400" dirty="0">
                        <a:latin typeface="Helvetica Light"/>
                      </a:endParaRPr>
                    </a:p>
                  </a:txBody>
                  <a:tcPr/>
                </a:tc>
                <a:extLst>
                  <a:ext uri="{0D108BD9-81ED-4DB2-BD59-A6C34878D82A}">
                    <a16:rowId xmlns:a16="http://schemas.microsoft.com/office/drawing/2014/main" val="1714539122"/>
                  </a:ext>
                </a:extLst>
              </a:tr>
              <a:tr h="370840">
                <a:tc>
                  <a:txBody>
                    <a:bodyPr/>
                    <a:lstStyle/>
                    <a:p>
                      <a:pPr algn="ctr"/>
                      <a:r>
                        <a:rPr lang="fr-CA" sz="2400" dirty="0">
                          <a:solidFill>
                            <a:srgbClr val="323232"/>
                          </a:solidFill>
                          <a:latin typeface="Dagny OT" panose="020B0504020201020104" pitchFamily="34" charset="0"/>
                        </a:rPr>
                        <a:t>Temps</a:t>
                      </a:r>
                    </a:p>
                  </a:txBody>
                  <a:tcPr/>
                </a:tc>
                <a:extLst>
                  <a:ext uri="{0D108BD9-81ED-4DB2-BD59-A6C34878D82A}">
                    <a16:rowId xmlns:a16="http://schemas.microsoft.com/office/drawing/2014/main" val="64749312"/>
                  </a:ext>
                </a:extLst>
              </a:tr>
            </a:tbl>
          </a:graphicData>
        </a:graphic>
      </p:graphicFrame>
    </p:spTree>
    <p:extLst>
      <p:ext uri="{BB962C8B-B14F-4D97-AF65-F5344CB8AC3E}">
        <p14:creationId xmlns:p14="http://schemas.microsoft.com/office/powerpoint/2010/main" val="112245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MODÉLISATION</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59731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THÉORÈME DE BAYES</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8895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qu’une probabilité conditionnelle et quand est-elle utile?</a:t>
            </a:r>
          </a:p>
          <a:p>
            <a:endParaRPr lang="fr-CA" sz="500" dirty="0"/>
          </a:p>
          <a:p>
            <a:r>
              <a:rPr lang="fr-CA" dirty="0"/>
              <a:t>Quelles sont les règles mathématiques qui régissent la probabilité?</a:t>
            </a:r>
          </a:p>
          <a:p>
            <a:endParaRPr lang="fr-CA" sz="500" dirty="0"/>
          </a:p>
          <a:p>
            <a:r>
              <a:rPr lang="fr-CA" dirty="0"/>
              <a:t>Qu’est-ce que le théorème de Bayes et quand est-il utile?</a:t>
            </a:r>
          </a:p>
        </p:txBody>
      </p:sp>
    </p:spTree>
    <p:extLst>
      <p:ext uri="{BB962C8B-B14F-4D97-AF65-F5344CB8AC3E}">
        <p14:creationId xmlns:p14="http://schemas.microsoft.com/office/powerpoint/2010/main" val="123845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54EF-8939-4653-80B5-ACC5E9E55BB9}"/>
              </a:ext>
            </a:extLst>
          </p:cNvPr>
          <p:cNvSpPr>
            <a:spLocks noGrp="1"/>
          </p:cNvSpPr>
          <p:nvPr>
            <p:ph type="title"/>
            <p:custDataLst>
              <p:tags r:id="rId1"/>
            </p:custDataLst>
          </p:nvPr>
        </p:nvSpPr>
        <p:spPr/>
        <p:txBody>
          <a:bodyPr/>
          <a:lstStyle/>
          <a:p>
            <a:r>
              <a:rPr lang="fr-CA" dirty="0"/>
              <a:t>Probabilités conditionnelles </a:t>
            </a:r>
          </a:p>
        </p:txBody>
      </p:sp>
      <p:sp>
        <p:nvSpPr>
          <p:cNvPr id="3" name="Content Placeholder 2">
            <a:extLst>
              <a:ext uri="{FF2B5EF4-FFF2-40B4-BE49-F238E27FC236}">
                <a16:creationId xmlns:a16="http://schemas.microsoft.com/office/drawing/2014/main" id="{3A9FCA2E-09F1-4141-AF60-FB4A879F3175}"/>
              </a:ext>
            </a:extLst>
          </p:cNvPr>
          <p:cNvSpPr>
            <a:spLocks noGrp="1"/>
          </p:cNvSpPr>
          <p:nvPr>
            <p:ph idx="1"/>
            <p:custDataLst>
              <p:tags r:id="rId2"/>
            </p:custDataLst>
          </p:nvPr>
        </p:nvSpPr>
        <p:spPr/>
        <p:txBody>
          <a:bodyPr>
            <a:normAutofit lnSpcReduction="10000"/>
          </a:bodyPr>
          <a:lstStyle/>
          <a:p>
            <a:pPr marL="0" indent="0">
              <a:lnSpc>
                <a:spcPct val="100000"/>
              </a:lnSpc>
              <a:buNone/>
            </a:pPr>
            <a:r>
              <a:rPr lang="fr-CA" dirty="0">
                <a:latin typeface="Dagny OT" panose="020B0504020201020104" pitchFamily="34" charset="0"/>
              </a:rPr>
              <a:t>Nous nous intéressons souvent à la probabilité qu’un événement se produise </a:t>
            </a:r>
            <a:r>
              <a:rPr lang="fr-CA" b="1" dirty="0">
                <a:latin typeface="Dagny OT" panose="020B0504020201020104" pitchFamily="34" charset="0"/>
              </a:rPr>
              <a:t>en fonction de l’occurrence d’un autre événement</a:t>
            </a:r>
            <a:r>
              <a:rPr lang="fr-CA" dirty="0">
                <a:latin typeface="Dagny OT" panose="020B0504020201020104" pitchFamily="34" charset="0"/>
              </a:rPr>
              <a:t>. </a:t>
            </a:r>
          </a:p>
          <a:p>
            <a:pPr algn="just">
              <a:lnSpc>
                <a:spcPct val="100000"/>
              </a:lnSpc>
            </a:pPr>
            <a:endParaRPr lang="fr-CA" sz="500" dirty="0">
              <a:latin typeface="Dagny OT" panose="020B0504020201020104" pitchFamily="34" charset="0"/>
            </a:endParaRPr>
          </a:p>
          <a:p>
            <a:pPr marL="0" indent="0" algn="just">
              <a:lnSpc>
                <a:spcPct val="100000"/>
              </a:lnSpc>
              <a:buNone/>
            </a:pPr>
            <a:r>
              <a:rPr lang="fr-CA" dirty="0">
                <a:latin typeface="Dagny OT" panose="020B0504020201020104" pitchFamily="34" charset="0"/>
              </a:rPr>
              <a:t>Voici quelques exemples :</a:t>
            </a:r>
          </a:p>
          <a:p>
            <a:pPr lvl="1">
              <a:lnSpc>
                <a:spcPct val="100000"/>
              </a:lnSpc>
            </a:pPr>
            <a:r>
              <a:rPr lang="fr-CA" dirty="0">
                <a:latin typeface="Dagny OT" panose="020B0504020201020104" pitchFamily="34" charset="0"/>
              </a:rPr>
              <a:t>La </a:t>
            </a:r>
            <a:r>
              <a:rPr lang="fr-CA" sz="2000" dirty="0">
                <a:latin typeface="Dagny OT" panose="020B0504020201020104" pitchFamily="34" charset="0"/>
              </a:rPr>
              <a:t>probabilité qu’un train arrive à l’heure étant donné qu’il est parti à l’heure</a:t>
            </a:r>
          </a:p>
          <a:p>
            <a:pPr lvl="1">
              <a:lnSpc>
                <a:spcPct val="100000"/>
              </a:lnSpc>
            </a:pPr>
            <a:r>
              <a:rPr lang="fr-CA" dirty="0">
                <a:latin typeface="Dagny OT" panose="020B0504020201020104" pitchFamily="34" charset="0"/>
              </a:rPr>
              <a:t>La </a:t>
            </a:r>
            <a:r>
              <a:rPr lang="fr-CA" sz="2000" dirty="0">
                <a:latin typeface="Dagny OT" panose="020B0504020201020104" pitchFamily="34" charset="0"/>
              </a:rPr>
              <a:t>probabilité qu’un PC tombe en panne compte tenu du système d’exploitation installé </a:t>
            </a:r>
          </a:p>
          <a:p>
            <a:pPr lvl="1">
              <a:lnSpc>
                <a:spcPct val="100000"/>
              </a:lnSpc>
            </a:pPr>
            <a:r>
              <a:rPr lang="fr-CA" dirty="0">
                <a:latin typeface="Dagny OT" panose="020B0504020201020104" pitchFamily="34" charset="0"/>
              </a:rPr>
              <a:t>La </a:t>
            </a:r>
            <a:r>
              <a:rPr lang="fr-CA" sz="2000" dirty="0">
                <a:latin typeface="Dagny OT" panose="020B0504020201020104" pitchFamily="34" charset="0"/>
              </a:rPr>
              <a:t>probabilité qu’un bit transmis sur un canal soit vu à la réception comme étant un 1 étant donné que le bit transmis était un 1</a:t>
            </a:r>
          </a:p>
          <a:p>
            <a:pPr lvl="1">
              <a:lnSpc>
                <a:spcPct val="100000"/>
              </a:lnSpc>
            </a:pPr>
            <a:r>
              <a:rPr lang="fr-CA" sz="2000" dirty="0">
                <a:latin typeface="Dagny OT" panose="020B0504020201020104" pitchFamily="34" charset="0"/>
              </a:rPr>
              <a:t>La probabilité qu’un site Web soit visité compte tenu du nombre d’hyperliens qui y mènent</a:t>
            </a:r>
          </a:p>
          <a:p>
            <a:pPr>
              <a:lnSpc>
                <a:spcPct val="100000"/>
              </a:lnSpc>
            </a:pPr>
            <a:endParaRPr lang="fr-CA" sz="500" dirty="0">
              <a:latin typeface="Dagny OT" panose="020B0504020201020104" pitchFamily="34" charset="0"/>
            </a:endParaRPr>
          </a:p>
          <a:p>
            <a:pPr marL="0" indent="0">
              <a:lnSpc>
                <a:spcPct val="100000"/>
              </a:lnSpc>
              <a:buNone/>
            </a:pPr>
            <a:r>
              <a:rPr lang="fr-CA" dirty="0">
                <a:latin typeface="Dagny OT" panose="020B0504020201020104" pitchFamily="34" charset="0"/>
              </a:rPr>
              <a:t>Les questions de ce type sont traitées à l’aide de la probabilité conditionnelle. </a:t>
            </a:r>
          </a:p>
        </p:txBody>
      </p:sp>
    </p:spTree>
    <p:extLst>
      <p:ext uri="{BB962C8B-B14F-4D97-AF65-F5344CB8AC3E}">
        <p14:creationId xmlns:p14="http://schemas.microsoft.com/office/powerpoint/2010/main" val="91428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E48F-817E-4042-976C-79049CCC2A3B}"/>
              </a:ext>
            </a:extLst>
          </p:cNvPr>
          <p:cNvSpPr>
            <a:spLocks noGrp="1"/>
          </p:cNvSpPr>
          <p:nvPr>
            <p:ph type="title"/>
            <p:custDataLst>
              <p:tags r:id="rId1"/>
            </p:custDataLst>
          </p:nvPr>
        </p:nvSpPr>
        <p:spPr/>
        <p:txBody>
          <a:bodyPr/>
          <a:lstStyle/>
          <a:p>
            <a:r>
              <a:rPr lang="fr-CA" dirty="0"/>
              <a:t>Probabilités conditionnelles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0C3C49-F6EE-4D2B-A524-34E35C7401A0}"/>
                  </a:ext>
                </a:extLst>
              </p:cNvPr>
              <p:cNvSpPr>
                <a:spLocks noGrp="1"/>
              </p:cNvSpPr>
              <p:nvPr>
                <p:ph idx="1"/>
                <p:custDataLst>
                  <p:tags r:id="rId2"/>
                </p:custDataLst>
              </p:nvPr>
            </p:nvSpPr>
            <p:spPr/>
            <p:txBody>
              <a:bodyPr/>
              <a:lstStyle/>
              <a:p>
                <a:pPr marL="0" indent="0" algn="just">
                  <a:lnSpc>
                    <a:spcPct val="100000"/>
                  </a:lnSpc>
                  <a:buNone/>
                </a:pPr>
                <a:r>
                  <a:rPr lang="fr-CA" dirty="0">
                    <a:solidFill>
                      <a:srgbClr val="323232"/>
                    </a:solidFill>
                    <a:latin typeface="Dagny OT" panose="020B0504020201020104" pitchFamily="34" charset="0"/>
                  </a:rPr>
                  <a:t>La </a:t>
                </a:r>
                <a:r>
                  <a:rPr lang="fr-CA" b="1" dirty="0">
                    <a:solidFill>
                      <a:srgbClr val="323232"/>
                    </a:solidFill>
                    <a:latin typeface="Dagny OT" panose="020B0504020201020104" pitchFamily="34" charset="0"/>
                  </a:rPr>
                  <a:t>probabilité conditionnelle</a:t>
                </a:r>
                <a:r>
                  <a:rPr lang="fr-CA" dirty="0">
                    <a:solidFill>
                      <a:srgbClr val="323232"/>
                    </a:solidFill>
                    <a:latin typeface="Dagny OT" panose="020B0504020201020104" pitchFamily="34" charset="0"/>
                  </a:rPr>
                  <a:t> est la probabilité qu’un événement se produise en fonction de l’occurrence d’un autre événement. </a:t>
                </a: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La probabilité conditionnelle de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 étant donné </a:t>
                </a:r>
                <a14:m>
                  <m:oMath xmlns:m="http://schemas.openxmlformats.org/officeDocument/2006/math">
                    <m:r>
                      <a:rPr lang="fr-CA" i="1" dirty="0" smtClean="0">
                        <a:solidFill>
                          <a:srgbClr val="323232"/>
                        </a:solidFill>
                        <a:latin typeface="Cambria Math" panose="02040503050406030204" pitchFamily="18" charset="0"/>
                      </a:rPr>
                      <m:t>𝐵</m:t>
                    </m:r>
                  </m:oMath>
                </a14:m>
                <a:r>
                  <a:rPr lang="fr-CA" dirty="0">
                    <a:solidFill>
                      <a:srgbClr val="323232"/>
                    </a:solidFill>
                    <a:latin typeface="Dagny OT" panose="020B0504020201020104" pitchFamily="34" charset="0"/>
                  </a:rPr>
                  <a:t>, </a:t>
                </a:r>
                <a14:m>
                  <m:oMath xmlns:m="http://schemas.openxmlformats.org/officeDocument/2006/math">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𝐴</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𝐵</m:t>
                    </m:r>
                    <m:r>
                      <a:rPr lang="fr-CA" i="1" dirty="0" smtClean="0">
                        <a:solidFill>
                          <a:srgbClr val="323232"/>
                        </a:solidFill>
                        <a:latin typeface="Cambria Math" panose="02040503050406030204" pitchFamily="18" charset="0"/>
                      </a:rPr>
                      <m:t>)</m:t>
                    </m:r>
                  </m:oMath>
                </a14:m>
                <a:r>
                  <a:rPr lang="fr-CA" dirty="0">
                    <a:solidFill>
                      <a:srgbClr val="323232"/>
                    </a:solidFill>
                    <a:latin typeface="Dagny OT" panose="020B0504020201020104" pitchFamily="34" charset="0"/>
                  </a:rPr>
                  <a:t> est définie par</a:t>
                </a:r>
              </a:p>
              <a:p>
                <a:pPr marL="0" indent="0">
                  <a:lnSpc>
                    <a:spcPct val="100000"/>
                  </a:lnSpc>
                  <a:buNone/>
                </a:pPr>
                <a14:m>
                  <m:oMathPara xmlns:m="http://schemas.openxmlformats.org/officeDocument/2006/math">
                    <m:oMathParaPr>
                      <m:jc m:val="centerGroup"/>
                    </m:oMathParaPr>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d>
                            <m:dPr>
                              <m:begChr m:val=""/>
                              <m:endChr m:val="|"/>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e>
                          </m:d>
                          <m:r>
                            <a:rPr lang="fr-CA" smtClean="0">
                              <a:solidFill>
                                <a:srgbClr val="323232"/>
                              </a:solidFill>
                              <a:latin typeface="Cambria Math" charset="0"/>
                            </a:rPr>
                            <m:t>𝐵</m:t>
                          </m:r>
                        </m:e>
                      </m:d>
                      <m:r>
                        <a:rPr lang="fr-CA" smtClean="0">
                          <a:solidFill>
                            <a:srgbClr val="323232"/>
                          </a:solidFill>
                          <a:latin typeface="Cambria Math" charset="0"/>
                        </a:rPr>
                        <m:t>=</m:t>
                      </m:r>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r>
                                <a:rPr lang="fr-CA" smtClean="0">
                                  <a:solidFill>
                                    <a:srgbClr val="323232"/>
                                  </a:solidFill>
                                  <a:latin typeface="Cambria Math" charset="0"/>
                                </a:rPr>
                                <m:t>∩</m:t>
                              </m:r>
                              <m:r>
                                <a:rPr lang="fr-CA" smtClean="0">
                                  <a:solidFill>
                                    <a:srgbClr val="323232"/>
                                  </a:solidFill>
                                  <a:latin typeface="Cambria Math" charset="0"/>
                                </a:rPr>
                                <m:t>𝐵</m:t>
                              </m:r>
                            </m:e>
                          </m:d>
                        </m:num>
                        <m:den>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𝐵</m:t>
                              </m:r>
                            </m:e>
                          </m:d>
                        </m:den>
                      </m:f>
                    </m:oMath>
                  </m:oMathPara>
                </a14:m>
                <a:endParaRPr lang="fr-CA" dirty="0">
                  <a:solidFill>
                    <a:srgbClr val="323232"/>
                  </a:solidFill>
                  <a:latin typeface="Dagny OT" panose="020B0504020201020104" pitchFamily="34" charset="0"/>
                </a:endParaRP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La probabilité que deux événements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 et </a:t>
                </a:r>
                <a14:m>
                  <m:oMath xmlns:m="http://schemas.openxmlformats.org/officeDocument/2006/math">
                    <m:r>
                      <a:rPr lang="fr-CA" i="1" dirty="0" smtClean="0">
                        <a:solidFill>
                          <a:srgbClr val="323232"/>
                        </a:solidFill>
                        <a:latin typeface="Cambria Math" panose="02040503050406030204" pitchFamily="18" charset="0"/>
                      </a:rPr>
                      <m:t>𝐵</m:t>
                    </m:r>
                  </m:oMath>
                </a14:m>
                <a:r>
                  <a:rPr lang="fr-CA" dirty="0">
                    <a:solidFill>
                      <a:srgbClr val="323232"/>
                    </a:solidFill>
                    <a:latin typeface="Dagny OT" panose="020B0504020201020104" pitchFamily="34" charset="0"/>
                  </a:rPr>
                  <a:t> se produisent est obtenue en appliquant la règle de multiplication</a:t>
                </a:r>
              </a:p>
              <a:p>
                <a:pPr marL="0" indent="0" algn="ctr">
                  <a:lnSpc>
                    <a:spcPct val="100000"/>
                  </a:lnSpc>
                  <a:buNone/>
                </a:pPr>
                <a14:m>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r>
                          <a:rPr lang="fr-CA" smtClean="0">
                            <a:solidFill>
                              <a:srgbClr val="323232"/>
                            </a:solidFill>
                            <a:latin typeface="Cambria Math" charset="0"/>
                          </a:rPr>
                          <m:t>∩</m:t>
                        </m:r>
                        <m:r>
                          <a:rPr lang="fr-CA" smtClean="0">
                            <a:solidFill>
                              <a:srgbClr val="323232"/>
                            </a:solidFill>
                            <a:latin typeface="Cambria Math" charset="0"/>
                          </a:rPr>
                          <m:t>𝐵</m:t>
                        </m:r>
                      </m:e>
                    </m:d>
                    <m:r>
                      <a:rPr lang="fr-CA" smtClean="0">
                        <a:solidFill>
                          <a:srgbClr val="323232"/>
                        </a:solidFill>
                        <a:latin typeface="Cambria Math" charset="0"/>
                      </a:rPr>
                      <m:t> </m:t>
                    </m:r>
                  </m:oMath>
                </a14:m>
                <a:r>
                  <a:rPr lang="fr-CA" dirty="0"/>
                  <a:t> </a:t>
                </a:r>
                <a:r>
                  <a:rPr lang="fr-CA" dirty="0">
                    <a:solidFill>
                      <a:srgbClr val="323232"/>
                    </a:solidFill>
                    <a:latin typeface="Dagny OT" panose="020B0504020201020104" pitchFamily="34" charset="0"/>
                  </a:rPr>
                  <a:t>= </a:t>
                </a:r>
                <a14:m>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𝐵</m:t>
                        </m:r>
                      </m:e>
                    </m:d>
                    <m:r>
                      <a:rPr lang="fr-CA" smtClean="0">
                        <a:solidFill>
                          <a:srgbClr val="323232"/>
                        </a:solidFill>
                        <a:latin typeface="Cambria Math" charset="0"/>
                      </a:rPr>
                      <m:t> </m:t>
                    </m:r>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d>
                          <m:dPr>
                            <m:begChr m:val=""/>
                            <m:endChr m:val="|"/>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e>
                        </m:d>
                        <m:r>
                          <a:rPr lang="fr-CA" smtClean="0">
                            <a:solidFill>
                              <a:srgbClr val="323232"/>
                            </a:solidFill>
                            <a:latin typeface="Cambria Math" charset="0"/>
                          </a:rPr>
                          <m:t>𝐵</m:t>
                        </m:r>
                      </m:e>
                    </m:d>
                  </m:oMath>
                </a14:m>
                <a:r>
                  <a:rPr lang="fr-CA" dirty="0">
                    <a:solidFill>
                      <a:srgbClr val="323232"/>
                    </a:solidFill>
                    <a:latin typeface="Dagny OT" panose="020B0504020201020104" pitchFamily="34" charset="0"/>
                  </a:rPr>
                  <a:t> = </a:t>
                </a:r>
                <a14:m>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e>
                    </m:d>
                    <m:r>
                      <a:rPr lang="fr-CA" smtClean="0">
                        <a:solidFill>
                          <a:srgbClr val="323232"/>
                        </a:solidFill>
                        <a:latin typeface="Cambria Math" charset="0"/>
                      </a:rPr>
                      <m:t> </m:t>
                    </m:r>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d>
                          <m:dPr>
                            <m:begChr m:val=""/>
                            <m:endChr m:val="|"/>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𝐵</m:t>
                            </m:r>
                          </m:e>
                        </m:d>
                        <m:r>
                          <a:rPr lang="fr-CA" smtClean="0">
                            <a:solidFill>
                              <a:srgbClr val="323232"/>
                            </a:solidFill>
                            <a:latin typeface="Cambria Math" charset="0"/>
                          </a:rPr>
                          <m:t>𝐴</m:t>
                        </m:r>
                      </m:e>
                    </m:d>
                  </m:oMath>
                </a14:m>
                <a:endParaRPr lang="fr-CA"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FF0C3C49-F6EE-4D2B-A524-34E35C7401A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t="-442" r="-829" b="-21502"/>
                </a:stretch>
              </a:blipFill>
            </p:spPr>
            <p:txBody>
              <a:bodyPr/>
              <a:lstStyle/>
              <a:p>
                <a:r>
                  <a:rPr lang="fr-CA">
                    <a:noFill/>
                  </a:rPr>
                  <a:t> </a:t>
                </a:r>
              </a:p>
            </p:txBody>
          </p:sp>
        </mc:Fallback>
      </mc:AlternateContent>
    </p:spTree>
    <p:extLst>
      <p:ext uri="{BB962C8B-B14F-4D97-AF65-F5344CB8AC3E}">
        <p14:creationId xmlns:p14="http://schemas.microsoft.com/office/powerpoint/2010/main" val="31377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56360-E171-4F6E-89B0-F727C5DFC269}"/>
              </a:ext>
            </a:extLst>
          </p:cNvPr>
          <p:cNvSpPr>
            <a:spLocks noGrp="1"/>
          </p:cNvSpPr>
          <p:nvPr>
            <p:ph type="title"/>
            <p:custDataLst>
              <p:tags r:id="rId1"/>
            </p:custDataLst>
          </p:nvPr>
        </p:nvSpPr>
        <p:spPr/>
        <p:txBody>
          <a:bodyPr/>
          <a:lstStyle/>
          <a:p>
            <a:r>
              <a:rPr lang="fr-CA" dirty="0"/>
              <a:t>Probabilités conditionnelles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0050CC-14EC-4E77-AE75-0B6F49D97A9A}"/>
                  </a:ext>
                </a:extLst>
              </p:cNvPr>
              <p:cNvSpPr>
                <a:spLocks noGrp="1"/>
              </p:cNvSpPr>
              <p:nvPr>
                <p:ph idx="1"/>
                <p:custDataLst>
                  <p:tags r:id="rId2"/>
                </p:custDataLst>
              </p:nvPr>
            </p:nvSpPr>
            <p:spPr/>
            <p:txBody>
              <a:bodyPr>
                <a:normAutofit/>
              </a:bodyPr>
              <a:lstStyle/>
              <a:p>
                <a:pPr marL="0" indent="0" algn="just">
                  <a:lnSpc>
                    <a:spcPct val="100000"/>
                  </a:lnSpc>
                  <a:buNone/>
                </a:pPr>
                <a:r>
                  <a:rPr lang="fr-CA" sz="2300" b="1" dirty="0">
                    <a:solidFill>
                      <a:srgbClr val="323232"/>
                    </a:solidFill>
                    <a:latin typeface="Dagny OT" panose="020B0504020201020104" pitchFamily="34" charset="0"/>
                  </a:rPr>
                  <a:t>Exemple</a:t>
                </a:r>
                <a:r>
                  <a:rPr lang="fr-CA" sz="2300" dirty="0">
                    <a:solidFill>
                      <a:srgbClr val="323232"/>
                    </a:solidFill>
                    <a:latin typeface="Dagny OT" panose="020B0504020201020104" pitchFamily="34" charset="0"/>
                  </a:rPr>
                  <a:t> (un classique) : une famille a deux enfants (non jumeaux). Quelle est la probabilité que le plus jeune enfant soit une fille étant donné qu’au moins un des enfants est une fille? Supposons que les garçons et les filles ont autant de chances de naître.</a:t>
                </a:r>
              </a:p>
              <a:p>
                <a:pPr>
                  <a:lnSpc>
                    <a:spcPct val="100000"/>
                  </a:lnSpc>
                </a:pPr>
                <a:endParaRPr lang="fr-CA" sz="1000" dirty="0">
                  <a:solidFill>
                    <a:srgbClr val="323232"/>
                  </a:solidFill>
                  <a:latin typeface="Dagny OT" panose="020B0504020201020104" pitchFamily="34" charset="0"/>
                </a:endParaRPr>
              </a:p>
              <a:p>
                <a:pPr marL="0" indent="0">
                  <a:lnSpc>
                    <a:spcPct val="100000"/>
                  </a:lnSpc>
                  <a:buNone/>
                </a:pPr>
                <a:r>
                  <a:rPr lang="fr-CA" sz="2300" b="1" dirty="0">
                    <a:solidFill>
                      <a:srgbClr val="323232"/>
                    </a:solidFill>
                    <a:latin typeface="Dagny OT" panose="020B0504020201020104" pitchFamily="34" charset="0"/>
                  </a:rPr>
                  <a:t>Solution :</a:t>
                </a:r>
                <a:r>
                  <a:rPr lang="fr-CA" sz="2300" dirty="0">
                    <a:solidFill>
                      <a:srgbClr val="323232"/>
                    </a:solidFill>
                    <a:latin typeface="Dagny OT" panose="020B0504020201020104" pitchFamily="34" charset="0"/>
                  </a:rPr>
                  <a:t> Soient </a:t>
                </a:r>
                <a14:m>
                  <m:oMath xmlns:m="http://schemas.openxmlformats.org/officeDocument/2006/math">
                    <m:r>
                      <a:rPr lang="fr-CA" sz="2300" i="1" dirty="0" smtClean="0">
                        <a:solidFill>
                          <a:srgbClr val="323232"/>
                        </a:solidFill>
                        <a:latin typeface="Cambria Math" panose="02040503050406030204" pitchFamily="18" charset="0"/>
                      </a:rPr>
                      <m:t>𝐴</m:t>
                    </m:r>
                  </m:oMath>
                </a14:m>
                <a:r>
                  <a:rPr lang="fr-CA" sz="2300" dirty="0">
                    <a:solidFill>
                      <a:srgbClr val="323232"/>
                    </a:solidFill>
                    <a:latin typeface="Dagny OT" panose="020B0504020201020104" pitchFamily="34" charset="0"/>
                  </a:rPr>
                  <a:t> et </a:t>
                </a:r>
                <a14:m>
                  <m:oMath xmlns:m="http://schemas.openxmlformats.org/officeDocument/2006/math">
                    <m:r>
                      <a:rPr lang="fr-CA" sz="2300" i="1" dirty="0" smtClean="0">
                        <a:solidFill>
                          <a:srgbClr val="323232"/>
                        </a:solidFill>
                        <a:latin typeface="Cambria Math" panose="02040503050406030204" pitchFamily="18" charset="0"/>
                      </a:rPr>
                      <m:t>𝐵</m:t>
                    </m:r>
                  </m:oMath>
                </a14:m>
                <a:r>
                  <a:rPr lang="fr-CA" sz="2300" dirty="0">
                    <a:solidFill>
                      <a:srgbClr val="323232"/>
                    </a:solidFill>
                    <a:latin typeface="Dagny OT" panose="020B0504020201020104" pitchFamily="34" charset="0"/>
                  </a:rPr>
                  <a:t> les événements que le plus jeune enfant est une fille et qu’au moins un enfant est une fille, respectivement :</a:t>
                </a:r>
              </a:p>
              <a:p>
                <a:pPr>
                  <a:lnSpc>
                    <a:spcPct val="100000"/>
                  </a:lnSpc>
                </a:pPr>
                <a:endParaRPr lang="fr-CA" sz="100" dirty="0">
                  <a:solidFill>
                    <a:srgbClr val="323232"/>
                  </a:solidFill>
                  <a:latin typeface="Dagny OT" panose="020B05040202010201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fr-CA" i="1" dirty="0" smtClean="0">
                          <a:solidFill>
                            <a:srgbClr val="323232"/>
                          </a:solidFill>
                          <a:latin typeface="Cambria Math" panose="02040503050406030204" pitchFamily="18" charset="0"/>
                        </a:rPr>
                        <m:t>𝐴</m:t>
                      </m:r>
                      <m:r>
                        <a:rPr lang="fr-CA" i="1" dirty="0" smtClean="0">
                          <a:solidFill>
                            <a:srgbClr val="323232"/>
                          </a:solidFill>
                          <a:latin typeface="Cambria Math" panose="02040503050406030204" pitchFamily="18" charset="0"/>
                        </a:rPr>
                        <m:t> = </m:t>
                      </m:r>
                      <m:d>
                        <m:dPr>
                          <m:begChr m:val="{"/>
                          <m:endChr m:val="}"/>
                          <m:ctrlPr>
                            <a:rPr lang="fr-CA" i="1" dirty="0" smtClean="0">
                              <a:solidFill>
                                <a:srgbClr val="323232"/>
                              </a:solidFill>
                              <a:latin typeface="Cambria Math" panose="02040503050406030204" pitchFamily="18" charset="0"/>
                            </a:rPr>
                          </m:ctrlPr>
                        </m:dPr>
                        <m:e>
                          <m:r>
                            <a:rPr lang="fr-CA" i="1" dirty="0" smtClean="0">
                              <a:solidFill>
                                <a:srgbClr val="323232"/>
                              </a:solidFill>
                              <a:latin typeface="Cambria Math" panose="02040503050406030204" pitchFamily="18" charset="0"/>
                            </a:rPr>
                            <m:t>𝐺𝐺</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𝐵𝐺</m:t>
                          </m:r>
                        </m:e>
                      </m:d>
                      <m:r>
                        <a:rPr lang="fr-CA" b="0"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𝐵</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𝐺𝐺</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𝐵𝐺</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𝐺𝐵</m:t>
                      </m:r>
                      <m:r>
                        <a:rPr lang="fr-CA" i="1" dirty="0" smtClean="0">
                          <a:solidFill>
                            <a:srgbClr val="323232"/>
                          </a:solidFill>
                          <a:latin typeface="Cambria Math" panose="02040503050406030204" pitchFamily="18" charset="0"/>
                        </a:rPr>
                        <m:t>}</m:t>
                      </m:r>
                    </m:oMath>
                  </m:oMathPara>
                </a14:m>
                <a:endParaRPr lang="fr-CA" sz="100" dirty="0">
                  <a:solidFill>
                    <a:srgbClr val="323232"/>
                  </a:solidFill>
                  <a:latin typeface="Dagny OT" panose="020B0504020201020104" pitchFamily="34" charset="0"/>
                </a:endParaRPr>
              </a:p>
              <a:p>
                <a:pPr marL="0" indent="0">
                  <a:lnSpc>
                    <a:spcPct val="100000"/>
                  </a:lnSpc>
                  <a:buNone/>
                </a:pPr>
                <a:r>
                  <a:rPr lang="fr-CA" dirty="0">
                    <a:solidFill>
                      <a:srgbClr val="323232"/>
                    </a:solidFill>
                    <a:latin typeface="Dagny OT" panose="020B0504020201020104" pitchFamily="34" charset="0"/>
                  </a:rPr>
                  <a:t>Alors </a:t>
                </a:r>
                <a14:m>
                  <m:oMath xmlns:m="http://schemas.openxmlformats.org/officeDocument/2006/math">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d>
                          <m:dPr>
                            <m:begChr m:val=""/>
                            <m:endChr m:val="|"/>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e>
                        </m:d>
                        <m:r>
                          <a:rPr lang="fr-CA" smtClean="0">
                            <a:solidFill>
                              <a:srgbClr val="323232"/>
                            </a:solidFill>
                            <a:latin typeface="Cambria Math" charset="0"/>
                          </a:rPr>
                          <m:t>𝐵</m:t>
                        </m:r>
                      </m:e>
                    </m:d>
                    <m:r>
                      <a:rPr lang="fr-CA" smtClean="0">
                        <a:solidFill>
                          <a:srgbClr val="323232"/>
                        </a:solidFill>
                        <a:latin typeface="Cambria Math" charset="0"/>
                      </a:rPr>
                      <m:t>=</m:t>
                    </m:r>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𝐴</m:t>
                            </m:r>
                            <m:r>
                              <a:rPr lang="fr-CA" smtClean="0">
                                <a:solidFill>
                                  <a:srgbClr val="323232"/>
                                </a:solidFill>
                                <a:latin typeface="Cambria Math" charset="0"/>
                              </a:rPr>
                              <m:t>∩</m:t>
                            </m:r>
                            <m:r>
                              <a:rPr lang="fr-CA" smtClean="0">
                                <a:solidFill>
                                  <a:srgbClr val="323232"/>
                                </a:solidFill>
                                <a:latin typeface="Cambria Math" charset="0"/>
                              </a:rPr>
                              <m:t>𝐵</m:t>
                            </m:r>
                          </m:e>
                        </m:d>
                      </m:num>
                      <m:den>
                        <m:r>
                          <a:rPr lang="fr-CA" smtClean="0">
                            <a:solidFill>
                              <a:srgbClr val="323232"/>
                            </a:solidFill>
                            <a:latin typeface="Cambria Math" charset="0"/>
                          </a:rPr>
                          <m:t>𝑃</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𝐵</m:t>
                            </m:r>
                          </m:e>
                        </m:d>
                      </m:den>
                    </m:f>
                  </m:oMath>
                </a14:m>
                <a:r>
                  <a:rPr lang="fr-CA" dirty="0">
                    <a:solidFill>
                      <a:srgbClr val="323232"/>
                    </a:solidFill>
                    <a:latin typeface="Dagny OT" panose="020B0504020201020104" pitchFamily="34" charset="0"/>
                  </a:rPr>
                  <a:t> = </a:t>
                </a:r>
                <a14:m>
                  <m:oMath xmlns:m="http://schemas.openxmlformats.org/officeDocument/2006/math">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2</m:t>
                        </m:r>
                      </m:num>
                      <m:den>
                        <m:r>
                          <a:rPr lang="fr-CA" smtClean="0">
                            <a:solidFill>
                              <a:srgbClr val="323232"/>
                            </a:solidFill>
                            <a:latin typeface="Cambria Math" charset="0"/>
                          </a:rPr>
                          <m:t>3</m:t>
                        </m:r>
                      </m:den>
                    </m:f>
                  </m:oMath>
                </a14:m>
                <a:r>
                  <a:rPr lang="fr-CA" dirty="0">
                    <a:solidFill>
                      <a:srgbClr val="323232"/>
                    </a:solidFill>
                    <a:latin typeface="Dagny OT" panose="020B0504020201020104" pitchFamily="34" charset="0"/>
                  </a:rPr>
                  <a:t> (et non pas ½, comme on pourrait le supposer naïvement).  </a:t>
                </a:r>
              </a:p>
            </p:txBody>
          </p:sp>
        </mc:Choice>
        <mc:Fallback xmlns="">
          <p:sp>
            <p:nvSpPr>
              <p:cNvPr id="3" name="Content Placeholder 2">
                <a:extLst>
                  <a:ext uri="{FF2B5EF4-FFF2-40B4-BE49-F238E27FC236}">
                    <a16:creationId xmlns:a16="http://schemas.microsoft.com/office/drawing/2014/main" id="{A00050CC-14EC-4E77-AE75-0B6F49D97A9A}"/>
                  </a:ext>
                </a:extLst>
              </p:cNvPr>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806" r="-1381" b="-11927"/>
                </a:stretch>
              </a:blipFill>
            </p:spPr>
            <p:txBody>
              <a:bodyPr/>
              <a:lstStyle/>
              <a:p>
                <a:r>
                  <a:rPr lang="en-US">
                    <a:noFill/>
                  </a:rPr>
                  <a:t> </a:t>
                </a:r>
              </a:p>
            </p:txBody>
          </p:sp>
        </mc:Fallback>
      </mc:AlternateContent>
    </p:spTree>
    <p:extLst>
      <p:ext uri="{BB962C8B-B14F-4D97-AF65-F5344CB8AC3E}">
        <p14:creationId xmlns:p14="http://schemas.microsoft.com/office/powerpoint/2010/main" val="334406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4958-30A2-0F47-AB33-852E9A13EFCF}"/>
              </a:ext>
            </a:extLst>
          </p:cNvPr>
          <p:cNvSpPr>
            <a:spLocks noGrp="1"/>
          </p:cNvSpPr>
          <p:nvPr>
            <p:ph type="title"/>
            <p:custDataLst>
              <p:tags r:id="rId1"/>
            </p:custDataLst>
          </p:nvPr>
        </p:nvSpPr>
        <p:spPr/>
        <p:txBody>
          <a:bodyPr/>
          <a:lstStyle/>
          <a:p>
            <a:r>
              <a:rPr lang="fr-CA" dirty="0"/>
              <a:t>Règles de probabilité</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698E3-4D52-E846-A0AF-BA7C7C0347F7}"/>
                  </a:ext>
                </a:extLst>
              </p:cNvPr>
              <p:cNvSpPr>
                <a:spLocks noGrp="1"/>
              </p:cNvSpPr>
              <p:nvPr>
                <p:ph idx="1"/>
                <p:custDataLst>
                  <p:tags r:id="rId2"/>
                </p:custDataLst>
              </p:nvPr>
            </p:nvSpPr>
            <p:spPr/>
            <p:txBody>
              <a:bodyPr>
                <a:normAutofit/>
              </a:bodyPr>
              <a:lstStyle/>
              <a:p>
                <a:pPr marL="0" indent="0" algn="just">
                  <a:lnSpc>
                    <a:spcPct val="100000"/>
                  </a:lnSpc>
                  <a:buNone/>
                </a:pPr>
                <a:r>
                  <a:rPr lang="fr-CA" dirty="0">
                    <a:solidFill>
                      <a:srgbClr val="323232"/>
                    </a:solidFill>
                    <a:latin typeface="Dagny OT" panose="020B0504020201020104" pitchFamily="34" charset="0"/>
                  </a:rPr>
                  <a:t>Soit </a:t>
                </a:r>
                <a14:m>
                  <m:oMath xmlns:m="http://schemas.openxmlformats.org/officeDocument/2006/math">
                    <m:r>
                      <a:rPr lang="fr-CA" i="1" dirty="0" smtClean="0">
                        <a:solidFill>
                          <a:srgbClr val="323232"/>
                        </a:solidFill>
                        <a:latin typeface="Cambria Math" panose="02040503050406030204" pitchFamily="18" charset="0"/>
                      </a:rPr>
                      <m:t>𝐼</m:t>
                    </m:r>
                  </m:oMath>
                </a14:m>
                <a:r>
                  <a:rPr lang="fr-CA" dirty="0"/>
                  <a:t> </a:t>
                </a:r>
                <a:r>
                  <a:rPr lang="fr-CA" dirty="0">
                    <a:solidFill>
                      <a:srgbClr val="323232"/>
                    </a:solidFill>
                    <a:latin typeface="Dagny OT" panose="020B0504020201020104" pitchFamily="34" charset="0"/>
                  </a:rPr>
                  <a:t>l’information de base pertinente; </a:t>
                </a:r>
                <a14:m>
                  <m:oMath xmlns:m="http://schemas.openxmlformats.org/officeDocument/2006/math">
                    <m:r>
                      <a:rPr lang="fr-CA" i="1" dirty="0" smtClean="0">
                        <a:solidFill>
                          <a:srgbClr val="323232"/>
                        </a:solidFill>
                        <a:latin typeface="Cambria Math" panose="02040503050406030204" pitchFamily="18" charset="0"/>
                      </a:rPr>
                      <m:t>𝑋</m:t>
                    </m:r>
                    <m:r>
                      <a:rPr lang="fr-CA" i="1" dirty="0" smtClean="0">
                        <a:solidFill>
                          <a:srgbClr val="323232"/>
                        </a:solidFill>
                        <a:latin typeface="Cambria Math" panose="02040503050406030204" pitchFamily="18" charset="0"/>
                      </a:rPr>
                      <m:t>, </m:t>
                    </m:r>
                    <m:r>
                      <a:rPr lang="fr-CA" i="1" dirty="0" err="1">
                        <a:solidFill>
                          <a:srgbClr val="323232"/>
                        </a:solidFill>
                        <a:latin typeface="Cambria Math" panose="02040503050406030204" pitchFamily="18" charset="0"/>
                      </a:rPr>
                      <m:t>𝑌</m:t>
                    </m:r>
                    <m:r>
                      <a:rPr lang="fr-CA" i="1" dirty="0" err="1">
                        <a:solidFill>
                          <a:srgbClr val="323232"/>
                        </a:solidFill>
                        <a:latin typeface="Cambria Math" panose="02040503050406030204" pitchFamily="18" charset="0"/>
                      </a:rPr>
                      <m:t>, </m:t>
                    </m:r>
                    <m:sSub>
                      <m:sSubPr>
                        <m:ctrlPr>
                          <a:rPr lang="fr-CA" b="0" i="1" dirty="0" smtClean="0">
                            <a:solidFill>
                              <a:srgbClr val="323232"/>
                            </a:solidFill>
                            <a:latin typeface="Cambria Math" panose="02040503050406030204" pitchFamily="18" charset="0"/>
                          </a:rPr>
                        </m:ctrlPr>
                      </m:sSubPr>
                      <m:e>
                        <m:r>
                          <a:rPr lang="fr-CA" b="0" i="1" dirty="0" smtClean="0">
                            <a:solidFill>
                              <a:srgbClr val="323232"/>
                            </a:solidFill>
                            <a:latin typeface="Cambria Math" panose="02040503050406030204" pitchFamily="18" charset="0"/>
                          </a:rPr>
                          <m:t>𝑌</m:t>
                        </m:r>
                      </m:e>
                      <m:sub>
                        <m:r>
                          <a:rPr lang="fr-CA" b="0" i="1" dirty="0" smtClean="0">
                            <a:solidFill>
                              <a:srgbClr val="323232"/>
                            </a:solidFill>
                            <a:latin typeface="Cambria Math" panose="02040503050406030204" pitchFamily="18" charset="0"/>
                          </a:rPr>
                          <m:t>𝑘</m:t>
                        </m:r>
                      </m:sub>
                    </m:sSub>
                    <m:r>
                      <a:rPr lang="fr-CA" i="1" dirty="0" smtClean="0">
                        <a:solidFill>
                          <a:srgbClr val="323232"/>
                        </a:solidFill>
                        <a:latin typeface="Cambria Math" panose="02040503050406030204" pitchFamily="18" charset="0"/>
                      </a:rPr>
                      <m:t> </m:t>
                    </m:r>
                  </m:oMath>
                </a14:m>
                <a:r>
                  <a:rPr lang="fr-CA" dirty="0"/>
                  <a:t> sont </a:t>
                </a:r>
                <a:r>
                  <a:rPr lang="fr-CA" dirty="0">
                    <a:solidFill>
                      <a:srgbClr val="323232"/>
                    </a:solidFill>
                    <a:latin typeface="Dagny OT" panose="020B0504020201020104" pitchFamily="34" charset="0"/>
                  </a:rPr>
                  <a:t>les propositions et </a:t>
                </a:r>
                <a14:m>
                  <m:oMath xmlns:m="http://schemas.openxmlformats.org/officeDocument/2006/math">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𝑋</m:t>
                    </m:r>
                  </m:oMath>
                </a14:m>
                <a:r>
                  <a:rPr lang="fr-CA" dirty="0"/>
                  <a:t> est </a:t>
                </a:r>
                <a:r>
                  <a:rPr lang="fr-CA" dirty="0">
                    <a:solidFill>
                      <a:srgbClr val="323232"/>
                    </a:solidFill>
                    <a:latin typeface="Dagny OT" panose="020B0504020201020104" pitchFamily="34" charset="0"/>
                  </a:rPr>
                  <a:t>la proposition que</a:t>
                </a:r>
                <a:r>
                  <a:rPr lang="fr-CA" dirty="0"/>
                  <a:t> </a:t>
                </a:r>
                <a14:m>
                  <m:oMath xmlns:m="http://schemas.openxmlformats.org/officeDocument/2006/math">
                    <m:r>
                      <a:rPr lang="fr-CA" i="1" dirty="0" smtClean="0">
                        <a:solidFill>
                          <a:srgbClr val="323232"/>
                        </a:solidFill>
                        <a:latin typeface="Cambria Math" panose="02040503050406030204" pitchFamily="18" charset="0"/>
                      </a:rPr>
                      <m:t>𝑋</m:t>
                    </m:r>
                  </m:oMath>
                </a14:m>
                <a:r>
                  <a:rPr lang="fr-CA" dirty="0"/>
                  <a:t> </a:t>
                </a:r>
                <a:r>
                  <a:rPr lang="fr-CA" dirty="0">
                    <a:solidFill>
                      <a:srgbClr val="323232"/>
                    </a:solidFill>
                    <a:latin typeface="Dagny OT" panose="020B0504020201020104" pitchFamily="34" charset="0"/>
                  </a:rPr>
                  <a:t>est fausse.</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t>La </a:t>
                </a:r>
                <a:r>
                  <a:rPr lang="fr-CA" b="1" dirty="0"/>
                  <a:t>plausibilité</a:t>
                </a:r>
                <a:r>
                  <a:rPr lang="fr-CA" dirty="0"/>
                  <a:t> de </a:t>
                </a:r>
                <a14:m>
                  <m:oMath xmlns:m="http://schemas.openxmlformats.org/officeDocument/2006/math">
                    <m:r>
                      <a:rPr lang="fr-CA" i="1" dirty="0" smtClean="0">
                        <a:solidFill>
                          <a:srgbClr val="323232"/>
                        </a:solidFill>
                        <a:latin typeface="Cambria Math" panose="02040503050406030204" pitchFamily="18" charset="0"/>
                      </a:rPr>
                      <m:t>𝑋</m:t>
                    </m:r>
                  </m:oMath>
                </a14:m>
                <a:r>
                  <a:rPr lang="fr-CA" dirty="0"/>
                  <a:t> étant donné </a:t>
                </a:r>
                <a14:m>
                  <m:oMath xmlns:m="http://schemas.openxmlformats.org/officeDocument/2006/math">
                    <m:r>
                      <a:rPr lang="fr-CA" i="1" dirty="0" smtClean="0">
                        <a:solidFill>
                          <a:srgbClr val="323232"/>
                        </a:solidFill>
                        <a:latin typeface="Cambria Math" panose="02040503050406030204" pitchFamily="18" charset="0"/>
                      </a:rPr>
                      <m:t>𝐼</m:t>
                    </m:r>
                  </m:oMath>
                </a14:m>
                <a:r>
                  <a:rPr lang="fr-CA" dirty="0"/>
                  <a:t> est indiquée par </a:t>
                </a:r>
                <a14:m>
                  <m:oMath xmlns:m="http://schemas.openxmlformats.org/officeDocument/2006/math">
                    <m:r>
                      <a:rPr lang="fr-CA" i="1" dirty="0" smtClean="0">
                        <a:solidFill>
                          <a:srgbClr val="323232"/>
                        </a:solidFill>
                        <a:latin typeface="Cambria Math" panose="02040503050406030204" pitchFamily="18" charset="0"/>
                      </a:rPr>
                      <m:t>𝑃</m:t>
                    </m:r>
                    <m:r>
                      <a:rPr lang="fr-CA" i="1" dirty="0">
                        <a:solidFill>
                          <a:srgbClr val="323232"/>
                        </a:solidFill>
                        <a:latin typeface="Cambria Math" panose="02040503050406030204" pitchFamily="18" charset="0"/>
                      </a:rPr>
                      <m:t>(</m:t>
                    </m:r>
                    <m:r>
                      <a:rPr lang="fr-CA" i="1" dirty="0">
                        <a:solidFill>
                          <a:srgbClr val="323232"/>
                        </a:solidFill>
                        <a:latin typeface="Cambria Math" panose="02040503050406030204" pitchFamily="18" charset="0"/>
                      </a:rPr>
                      <m:t>𝑋</m:t>
                    </m:r>
                    <m:r>
                      <a:rPr lang="fr-CA" i="1" dirty="0">
                        <a:solidFill>
                          <a:srgbClr val="323232"/>
                        </a:solidFill>
                        <a:latin typeface="Cambria Math" panose="02040503050406030204" pitchFamily="18" charset="0"/>
                      </a:rPr>
                      <m:t>|</m:t>
                    </m:r>
                    <m:r>
                      <a:rPr lang="fr-CA" i="1" dirty="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oMath>
                </a14:m>
                <a:r>
                  <a:rPr lang="fr-CA" dirty="0"/>
                  <a:t> allant de 0 (faux) à 1 (vrai).</a:t>
                </a:r>
              </a:p>
              <a:p>
                <a:pPr marL="0" indent="0" algn="just">
                  <a:lnSpc>
                    <a:spcPct val="100000"/>
                  </a:lnSpc>
                  <a:buNone/>
                </a:pPr>
                <a:endParaRPr lang="fr-CA" sz="1000" b="1" dirty="0">
                  <a:solidFill>
                    <a:srgbClr val="323232"/>
                  </a:solidFill>
                  <a:latin typeface="Dagny OT" panose="020B0504020201020104" pitchFamily="34" charset="0"/>
                </a:endParaRPr>
              </a:p>
              <a:p>
                <a:pPr marL="0" indent="0">
                  <a:lnSpc>
                    <a:spcPct val="100000"/>
                  </a:lnSpc>
                  <a:buNone/>
                </a:pPr>
                <a:r>
                  <a:rPr lang="fr-CA" sz="2000" b="1" dirty="0">
                    <a:solidFill>
                      <a:srgbClr val="323232"/>
                    </a:solidFill>
                    <a:latin typeface="Dagny OT" panose="020B0504020201020104" pitchFamily="34" charset="0"/>
                  </a:rPr>
                  <a:t>Règle de la somme :</a:t>
                </a:r>
                <a:r>
                  <a:rPr lang="fr-CA" sz="2000" dirty="0"/>
                  <a:t> </a:t>
                </a:r>
                <a14:m>
                  <m:oMath xmlns:m="http://schemas.openxmlformats.org/officeDocument/2006/math">
                    <m:r>
                      <a:rPr lang="fr-CA" sz="2000" i="1" dirty="0" smtClean="0">
                        <a:solidFill>
                          <a:srgbClr val="323232"/>
                        </a:solidFill>
                        <a:latin typeface="Cambria Math" panose="02040503050406030204" pitchFamily="18" charset="0"/>
                      </a:rPr>
                      <m:t>𝑃</m:t>
                    </m:r>
                    <m:r>
                      <a:rPr lang="fr-CA" sz="2000" i="1" dirty="0" smtClean="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𝑋</m:t>
                    </m:r>
                    <m:r>
                      <a:rPr lang="fr-CA" sz="2000" i="1" dirty="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𝑃</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𝑋</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)=1</m:t>
                    </m:r>
                  </m:oMath>
                </a14:m>
                <a:endParaRPr lang="fr-CA" sz="2000" dirty="0"/>
              </a:p>
              <a:p>
                <a:pPr marL="0" indent="0">
                  <a:lnSpc>
                    <a:spcPct val="100000"/>
                  </a:lnSpc>
                  <a:buNone/>
                </a:pPr>
                <a:r>
                  <a:rPr lang="fr-CA" sz="2000" b="1" dirty="0">
                    <a:solidFill>
                      <a:srgbClr val="323232"/>
                    </a:solidFill>
                    <a:latin typeface="Dagny OT" panose="020B0504020201020104" pitchFamily="34" charset="0"/>
                  </a:rPr>
                  <a:t>Règle du produit :</a:t>
                </a:r>
                <a:r>
                  <a:rPr lang="fr-CA" sz="2000" dirty="0"/>
                  <a:t> </a:t>
                </a:r>
                <a14:m>
                  <m:oMath xmlns:m="http://schemas.openxmlformats.org/officeDocument/2006/math">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𝑋</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𝑌</m:t>
                        </m:r>
                      </m:e>
                      <m:e>
                        <m:r>
                          <a:rPr lang="fr-CA" sz="2000" i="1" dirty="0">
                            <a:solidFill>
                              <a:srgbClr val="323232"/>
                            </a:solidFill>
                            <a:latin typeface="Cambria Math" panose="02040503050406030204" pitchFamily="18" charset="0"/>
                          </a:rPr>
                          <m:t>𝐼</m:t>
                        </m:r>
                      </m:e>
                    </m:d>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𝑋</m:t>
                        </m:r>
                      </m:e>
                      <m:e>
                        <m:r>
                          <a:rPr lang="fr-CA" sz="2000" i="1" dirty="0">
                            <a:solidFill>
                              <a:srgbClr val="323232"/>
                            </a:solidFill>
                            <a:latin typeface="Cambria Math" panose="02040503050406030204" pitchFamily="18" charset="0"/>
                          </a:rPr>
                          <m:t>𝑌</m:t>
                        </m:r>
                        <m:r>
                          <a:rPr lang="fr-CA" sz="2000" i="1" dirty="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e>
                    </m:d>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𝑌</m:t>
                        </m:r>
                      </m:e>
                      <m:e>
                        <m:r>
                          <a:rPr lang="fr-CA" sz="2000" i="1" dirty="0" smtClean="0">
                            <a:solidFill>
                              <a:srgbClr val="323232"/>
                            </a:solidFill>
                            <a:latin typeface="Cambria Math" panose="02040503050406030204" pitchFamily="18" charset="0"/>
                          </a:rPr>
                          <m:t>𝐼</m:t>
                        </m:r>
                      </m:e>
                    </m:d>
                  </m:oMath>
                </a14:m>
                <a:endParaRPr lang="fr-CA" sz="2000" dirty="0"/>
              </a:p>
              <a:p>
                <a:pPr marL="0" indent="0">
                  <a:lnSpc>
                    <a:spcPct val="100000"/>
                  </a:lnSpc>
                  <a:buNone/>
                </a:pPr>
                <a:r>
                  <a:rPr lang="fr-CA" sz="2000" b="1" dirty="0">
                    <a:solidFill>
                      <a:srgbClr val="323232"/>
                    </a:solidFill>
                    <a:latin typeface="Dagny OT" panose="020B0504020201020104" pitchFamily="34" charset="0"/>
                  </a:rPr>
                  <a:t>Théorème de Bayes :</a:t>
                </a:r>
                <a:r>
                  <a:rPr lang="fr-CA" sz="2000" dirty="0">
                    <a:solidFill>
                      <a:srgbClr val="323232"/>
                    </a:solidFill>
                    <a:latin typeface="Dagny OT" panose="020B0504020201020104" pitchFamily="34" charset="0"/>
                  </a:rPr>
                  <a:t> </a:t>
                </a:r>
                <a14:m>
                  <m:oMath xmlns:m="http://schemas.openxmlformats.org/officeDocument/2006/math">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𝑋</m:t>
                        </m:r>
                      </m:e>
                      <m:e>
                        <m:r>
                          <a:rPr lang="fr-CA" sz="2000" i="1" dirty="0">
                            <a:solidFill>
                              <a:srgbClr val="323232"/>
                            </a:solidFill>
                            <a:latin typeface="Cambria Math" panose="02040503050406030204" pitchFamily="18" charset="0"/>
                          </a:rPr>
                          <m:t>𝑌</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𝐼</m:t>
                        </m:r>
                      </m:e>
                    </m:d>
                    <m:r>
                      <a:rPr lang="fr-CA" sz="2000" i="1" dirty="0">
                        <a:solidFill>
                          <a:srgbClr val="323232"/>
                        </a:solidFill>
                        <a:latin typeface="Cambria Math" panose="02040503050406030204" pitchFamily="18" charset="0"/>
                        <a:ea typeface="Cambria Math" panose="02040503050406030204" pitchFamily="18" charset="0"/>
                      </a:rPr>
                      <m:t>×</m:t>
                    </m:r>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𝑌</m:t>
                        </m:r>
                      </m:e>
                      <m:e>
                        <m:r>
                          <a:rPr lang="fr-CA" sz="2000" i="1" dirty="0">
                            <a:solidFill>
                              <a:srgbClr val="323232"/>
                            </a:solidFill>
                            <a:latin typeface="Cambria Math" panose="02040503050406030204" pitchFamily="18" charset="0"/>
                          </a:rPr>
                          <m:t>𝐼</m:t>
                        </m:r>
                      </m:e>
                    </m:d>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𝑌</m:t>
                        </m:r>
                      </m:e>
                      <m:e>
                        <m:r>
                          <a:rPr lang="fr-CA" sz="2000" i="1" dirty="0">
                            <a:solidFill>
                              <a:srgbClr val="323232"/>
                            </a:solidFill>
                            <a:latin typeface="Cambria Math" panose="02040503050406030204" pitchFamily="18" charset="0"/>
                          </a:rPr>
                          <m:t>𝑋</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𝐼</m:t>
                        </m:r>
                      </m:e>
                    </m:d>
                    <m:r>
                      <a:rPr lang="fr-CA" sz="2000" i="1" dirty="0">
                        <a:solidFill>
                          <a:srgbClr val="323232"/>
                        </a:solidFill>
                        <a:latin typeface="Cambria Math" panose="02040503050406030204" pitchFamily="18" charset="0"/>
                        <a:ea typeface="Cambria Math" panose="02040503050406030204" pitchFamily="18" charset="0"/>
                      </a:rPr>
                      <m:t>×</m:t>
                    </m:r>
                    <m:r>
                      <a:rPr lang="fr-CA" sz="2000" i="1" dirty="0" smtClean="0">
                        <a:solidFill>
                          <a:srgbClr val="323232"/>
                        </a:solidFill>
                        <a:latin typeface="Cambria Math" panose="02040503050406030204" pitchFamily="18" charset="0"/>
                      </a:rPr>
                      <m:t>𝑃</m:t>
                    </m:r>
                    <m:d>
                      <m:dPr>
                        <m:ctrlPr>
                          <a:rPr lang="fr-CA" sz="2000" i="1" dirty="0">
                            <a:solidFill>
                              <a:srgbClr val="323232"/>
                            </a:solidFill>
                            <a:latin typeface="Cambria Math" panose="02040503050406030204" pitchFamily="18" charset="0"/>
                          </a:rPr>
                        </m:ctrlPr>
                      </m:dPr>
                      <m:e>
                        <m:r>
                          <a:rPr lang="fr-CA" sz="2000" i="1" dirty="0">
                            <a:solidFill>
                              <a:srgbClr val="323232"/>
                            </a:solidFill>
                            <a:latin typeface="Cambria Math" panose="02040503050406030204" pitchFamily="18" charset="0"/>
                          </a:rPr>
                          <m:t>𝑋</m:t>
                        </m:r>
                      </m:e>
                      <m:e>
                        <m:r>
                          <a:rPr lang="fr-CA" sz="2000" i="1" dirty="0" smtClean="0">
                            <a:solidFill>
                              <a:srgbClr val="323232"/>
                            </a:solidFill>
                            <a:latin typeface="Cambria Math" panose="02040503050406030204" pitchFamily="18" charset="0"/>
                          </a:rPr>
                          <m:t>𝐼</m:t>
                        </m:r>
                      </m:e>
                    </m:d>
                  </m:oMath>
                </a14:m>
                <a:endParaRPr lang="fr-CA" sz="2000" dirty="0">
                  <a:solidFill>
                    <a:srgbClr val="323232"/>
                  </a:solidFill>
                  <a:latin typeface="Dagny OT" panose="020B0504020201020104" pitchFamily="34" charset="0"/>
                </a:endParaRPr>
              </a:p>
              <a:p>
                <a:pPr marL="0" indent="0">
                  <a:lnSpc>
                    <a:spcPct val="100000"/>
                  </a:lnSpc>
                  <a:buNone/>
                </a:pPr>
                <a:r>
                  <a:rPr lang="fr-CA" sz="2000" b="1" dirty="0">
                    <a:solidFill>
                      <a:srgbClr val="323232"/>
                    </a:solidFill>
                    <a:latin typeface="Dagny OT" panose="020B0504020201020104" pitchFamily="34" charset="0"/>
                  </a:rPr>
                  <a:t>Règle de marginalisation :</a:t>
                </a:r>
                <a:r>
                  <a:rPr lang="fr-CA" sz="2000" dirty="0"/>
                  <a:t> </a:t>
                </a:r>
                <a14:m>
                  <m:oMath xmlns:m="http://schemas.openxmlformats.org/officeDocument/2006/math">
                    <m:r>
                      <a:rPr lang="fr-CA" sz="2000" i="1" dirty="0" smtClean="0">
                        <a:solidFill>
                          <a:srgbClr val="323232"/>
                        </a:solidFill>
                        <a:latin typeface="Cambria Math" panose="02040503050406030204" pitchFamily="18" charset="0"/>
                      </a:rPr>
                      <m:t>𝑃</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𝑋</m:t>
                    </m:r>
                    <m:r>
                      <a:rPr lang="fr-CA" sz="2000" i="1" dirty="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nary>
                      <m:naryPr>
                        <m:chr m:val="∑"/>
                        <m:subHide m:val="on"/>
                        <m:supHide m:val="on"/>
                        <m:ctrlPr>
                          <a:rPr lang="fr-CA" sz="2000" i="1" dirty="0" smtClean="0">
                            <a:solidFill>
                              <a:srgbClr val="323232"/>
                            </a:solidFill>
                            <a:latin typeface="Cambria Math" panose="02040503050406030204" pitchFamily="18" charset="0"/>
                          </a:rPr>
                        </m:ctrlPr>
                      </m:naryPr>
                      <m:sub/>
                      <m:sup/>
                      <m:e>
                        <m:r>
                          <a:rPr lang="fr-CA" sz="2000" i="1" dirty="0">
                            <a:solidFill>
                              <a:srgbClr val="323232"/>
                            </a:solidFill>
                            <a:latin typeface="Cambria Math" panose="02040503050406030204" pitchFamily="18" charset="0"/>
                          </a:rPr>
                          <m:t>𝑃</m:t>
                        </m:r>
                        <m:r>
                          <a:rPr lang="fr-CA" sz="2000" i="1" dirty="0">
                            <a:solidFill>
                              <a:srgbClr val="323232"/>
                            </a:solidFill>
                            <a:latin typeface="Cambria Math" panose="02040503050406030204" pitchFamily="18" charset="0"/>
                          </a:rPr>
                          <m:t>(</m:t>
                        </m:r>
                        <m:r>
                          <a:rPr lang="fr-CA" sz="2000" i="1" dirty="0" err="1">
                            <a:solidFill>
                              <a:srgbClr val="323232"/>
                            </a:solidFill>
                            <a:latin typeface="Cambria Math" panose="02040503050406030204" pitchFamily="18" charset="0"/>
                          </a:rPr>
                          <m:t>𝑋</m:t>
                        </m:r>
                        <m:r>
                          <a:rPr lang="fr-CA" sz="2000" i="1" dirty="0" err="1">
                            <a:solidFill>
                              <a:srgbClr val="323232"/>
                            </a:solidFill>
                            <a:latin typeface="Cambria Math" panose="02040503050406030204" pitchFamily="18" charset="0"/>
                          </a:rPr>
                          <m:t>,</m:t>
                        </m:r>
                        <m:sSub>
                          <m:sSubPr>
                            <m:ctrlPr>
                              <a:rPr lang="fr-CA" sz="2000" i="1" dirty="0">
                                <a:solidFill>
                                  <a:srgbClr val="323232"/>
                                </a:solidFill>
                                <a:latin typeface="Cambria Math" panose="02040503050406030204" pitchFamily="18" charset="0"/>
                              </a:rPr>
                            </m:ctrlPr>
                          </m:sSubPr>
                          <m:e>
                            <m:r>
                              <a:rPr lang="fr-CA" sz="2000" i="1" dirty="0">
                                <a:solidFill>
                                  <a:srgbClr val="323232"/>
                                </a:solidFill>
                                <a:latin typeface="Cambria Math" panose="02040503050406030204" pitchFamily="18" charset="0"/>
                              </a:rPr>
                              <m:t>𝑌</m:t>
                            </m:r>
                          </m:e>
                          <m:sub>
                            <m:r>
                              <a:rPr lang="fr-CA" sz="2000" i="1" dirty="0">
                                <a:solidFill>
                                  <a:srgbClr val="323232"/>
                                </a:solidFill>
                                <a:latin typeface="Cambria Math" panose="02040503050406030204" pitchFamily="18" charset="0"/>
                              </a:rPr>
                              <m:t>𝑘</m:t>
                            </m:r>
                          </m:sub>
                        </m:sSub>
                        <m:r>
                          <a:rPr lang="fr-CA" sz="2000" i="1" dirty="0" err="1">
                            <a:solidFill>
                              <a:srgbClr val="323232"/>
                            </a:solidFill>
                            <a:latin typeface="Cambria Math" panose="02040503050406030204" pitchFamily="18" charset="0"/>
                          </a:rPr>
                          <m:t>|</m:t>
                        </m:r>
                        <m:r>
                          <a:rPr lang="fr-CA" sz="2000" i="1" dirty="0" err="1">
                            <a:solidFill>
                              <a:srgbClr val="323232"/>
                            </a:solidFill>
                            <a:latin typeface="Cambria Math" panose="02040503050406030204" pitchFamily="18" charset="0"/>
                          </a:rPr>
                          <m:t>𝐼</m:t>
                        </m:r>
                        <m:r>
                          <a:rPr lang="fr-CA" sz="2000" i="1" dirty="0">
                            <a:solidFill>
                              <a:srgbClr val="323232"/>
                            </a:solidFill>
                            <a:latin typeface="Cambria Math" panose="02040503050406030204" pitchFamily="18" charset="0"/>
                          </a:rPr>
                          <m:t>)</m:t>
                        </m:r>
                      </m:e>
                    </m:nary>
                  </m:oMath>
                </a14:m>
                <a:r>
                  <a:rPr lang="fr-CA" sz="2000" dirty="0">
                    <a:solidFill>
                      <a:srgbClr val="323232"/>
                    </a:solidFill>
                    <a:latin typeface="Dagny OT" panose="020B0504020201020104" pitchFamily="34" charset="0"/>
                  </a:rPr>
                  <a:t>, où </a:t>
                </a:r>
                <a14:m>
                  <m:oMath xmlns:m="http://schemas.openxmlformats.org/officeDocument/2006/math">
                    <m:sSub>
                      <m:sSubPr>
                        <m:ctrlPr>
                          <a:rPr lang="fr-CA" sz="2000" i="1" dirty="0">
                            <a:solidFill>
                              <a:srgbClr val="323232"/>
                            </a:solidFill>
                            <a:latin typeface="Cambria Math" panose="02040503050406030204" pitchFamily="18" charset="0"/>
                          </a:rPr>
                        </m:ctrlPr>
                      </m:sSubPr>
                      <m:e>
                        <m:r>
                          <a:rPr lang="fr-CA" sz="2000" b="0" i="1" dirty="0" smtClean="0">
                            <a:solidFill>
                              <a:srgbClr val="323232"/>
                            </a:solidFill>
                            <a:latin typeface="Cambria Math" panose="02040503050406030204" pitchFamily="18" charset="0"/>
                          </a:rPr>
                          <m:t>{</m:t>
                        </m:r>
                        <m:r>
                          <a:rPr lang="fr-CA" sz="2000" i="1" dirty="0">
                            <a:solidFill>
                              <a:srgbClr val="323232"/>
                            </a:solidFill>
                            <a:latin typeface="Cambria Math" panose="02040503050406030204" pitchFamily="18" charset="0"/>
                          </a:rPr>
                          <m:t>𝑌</m:t>
                        </m:r>
                      </m:e>
                      <m:sub>
                        <m:r>
                          <a:rPr lang="fr-CA" sz="2000" i="1" dirty="0">
                            <a:solidFill>
                              <a:srgbClr val="323232"/>
                            </a:solidFill>
                            <a:latin typeface="Cambria Math" panose="02040503050406030204" pitchFamily="18" charset="0"/>
                          </a:rPr>
                          <m:t>𝑘</m:t>
                        </m:r>
                      </m:sub>
                    </m:sSub>
                    <m:r>
                      <a:rPr lang="fr-CA" sz="2000" b="0" i="1" dirty="0" smtClean="0">
                        <a:solidFill>
                          <a:srgbClr val="323232"/>
                        </a:solidFill>
                        <a:latin typeface="Cambria Math" panose="02040503050406030204" pitchFamily="18" charset="0"/>
                      </a:rPr>
                      <m:t>}</m:t>
                    </m:r>
                  </m:oMath>
                </a14:m>
                <a:r>
                  <a:rPr lang="fr-CA" sz="2000" dirty="0">
                    <a:solidFill>
                      <a:srgbClr val="323232"/>
                    </a:solidFill>
                    <a:latin typeface="Dagny OT" panose="020B0504020201020104" pitchFamily="34" charset="0"/>
                  </a:rPr>
                  <a:t> sont des valeurs exhaustives disjointes</a:t>
                </a:r>
              </a:p>
            </p:txBody>
          </p:sp>
        </mc:Choice>
        <mc:Fallback xmlns="">
          <p:sp>
            <p:nvSpPr>
              <p:cNvPr id="3" name="Content Placeholder 2">
                <a:extLst>
                  <a:ext uri="{FF2B5EF4-FFF2-40B4-BE49-F238E27FC236}">
                    <a16:creationId xmlns:a16="http://schemas.microsoft.com/office/drawing/2014/main" xmlns:a14="http://schemas.microsoft.com/office/drawing/2010/main" xmlns=""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b="-15022"/>
                </a:stretch>
              </a:blipFill>
            </p:spPr>
            <p:txBody>
              <a:bodyPr/>
              <a:lstStyle/>
              <a:p>
                <a:r>
                  <a:rPr lang="fr-CA">
                    <a:noFill/>
                  </a:rPr>
                  <a:t> </a:t>
                </a:r>
              </a:p>
            </p:txBody>
          </p:sp>
        </mc:Fallback>
      </mc:AlternateContent>
    </p:spTree>
    <p:extLst>
      <p:ext uri="{BB962C8B-B14F-4D97-AF65-F5344CB8AC3E}">
        <p14:creationId xmlns:p14="http://schemas.microsoft.com/office/powerpoint/2010/main" val="2535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698E3-4D52-E846-A0AF-BA7C7C0347F7}"/>
                  </a:ext>
                </a:extLst>
              </p:cNvPr>
              <p:cNvSpPr>
                <a:spLocks noGrp="1"/>
              </p:cNvSpPr>
              <p:nvPr>
                <p:ph idx="1"/>
                <p:custDataLst>
                  <p:tags r:id="rId2"/>
                </p:custDataLst>
              </p:nvPr>
            </p:nvSpPr>
            <p:spPr/>
            <p:txBody>
              <a:bodyPr/>
              <a:lstStyle/>
              <a:p>
                <a:pPr marL="0" indent="0" algn="just">
                  <a:lnSpc>
                    <a:spcPct val="100000"/>
                  </a:lnSpc>
                  <a:buNone/>
                </a:pPr>
                <a:r>
                  <a:rPr lang="fr-CA" dirty="0">
                    <a:solidFill>
                      <a:srgbClr val="323232"/>
                    </a:solidFill>
                    <a:latin typeface="Dagny OT" panose="020B0504020201020104" pitchFamily="34" charset="0"/>
                  </a:rPr>
                  <a:t>La règle de la somme et la règle du produit sont les </a:t>
                </a:r>
                <a:r>
                  <a:rPr lang="fr-CA" b="1" dirty="0">
                    <a:solidFill>
                      <a:srgbClr val="323232"/>
                    </a:solidFill>
                    <a:latin typeface="Dagny OT" panose="020B0504020201020104" pitchFamily="34" charset="0"/>
                  </a:rPr>
                  <a:t>règles de base en probabilité</a:t>
                </a:r>
                <a:r>
                  <a:rPr lang="fr-CA" dirty="0">
                    <a:solidFill>
                      <a:srgbClr val="323232"/>
                    </a:solidFill>
                    <a:latin typeface="Dagny OT" panose="020B0504020201020104" pitchFamily="34" charset="0"/>
                  </a:rPr>
                  <a:t>. </a:t>
                </a:r>
              </a:p>
              <a:p>
                <a:pPr marL="0" indent="0" algn="just">
                  <a:lnSpc>
                    <a:spcPct val="100000"/>
                  </a:lnSpc>
                  <a:buNone/>
                </a:pPr>
                <a:endParaRPr lang="fr-CA" sz="500" dirty="0">
                  <a:solidFill>
                    <a:srgbClr val="323232"/>
                  </a:solidFill>
                  <a:latin typeface="Dagny OT" panose="020B0504020201020104" pitchFamily="34" charset="0"/>
                </a:endParaRPr>
              </a:p>
              <a:p>
                <a:pPr marL="0" indent="0">
                  <a:lnSpc>
                    <a:spcPct val="100000"/>
                  </a:lnSpc>
                  <a:buNone/>
                </a:pPr>
                <a:r>
                  <a:rPr lang="fr-CA" b="1" dirty="0">
                    <a:solidFill>
                      <a:srgbClr val="323232"/>
                    </a:solidFill>
                    <a:latin typeface="Dagny OT" panose="020B0504020201020104" pitchFamily="34" charset="0"/>
                  </a:rPr>
                  <a:t>Le théorème de Bayes</a:t>
                </a:r>
                <a:r>
                  <a:rPr lang="fr-CA" dirty="0">
                    <a:solidFill>
                      <a:srgbClr val="323232"/>
                    </a:solidFill>
                    <a:latin typeface="Dagny OT" panose="020B0504020201020104" pitchFamily="34" charset="0"/>
                  </a:rPr>
                  <a:t> et la </a:t>
                </a:r>
                <a:r>
                  <a:rPr lang="fr-CA" b="1" dirty="0">
                    <a:solidFill>
                      <a:srgbClr val="323232"/>
                    </a:solidFill>
                    <a:latin typeface="Dagny OT" panose="020B0504020201020104" pitchFamily="34" charset="0"/>
                  </a:rPr>
                  <a:t>règle de marginalisation</a:t>
                </a:r>
                <a:r>
                  <a:rPr lang="fr-CA" dirty="0">
                    <a:solidFill>
                      <a:srgbClr val="323232"/>
                    </a:solidFill>
                    <a:latin typeface="Dagny OT" panose="020B0504020201020104" pitchFamily="34" charset="0"/>
                  </a:rPr>
                  <a:t> sont de simples corollaires </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de ces règles de base. </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Le théorème de Bayes est parfois écrit sous une forme légèrement différente</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𝑋</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𝑌</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f>
                        <m:fPr>
                          <m:ctrlPr>
                            <a:rPr lang="fr-CA" i="1" dirty="0" smtClean="0">
                              <a:solidFill>
                                <a:srgbClr val="323232"/>
                              </a:solidFill>
                              <a:latin typeface="Cambria Math" panose="02040503050406030204" pitchFamily="18" charset="0"/>
                            </a:rPr>
                          </m:ctrlPr>
                        </m:fPr>
                        <m:num>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𝑌</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𝑋</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𝑋</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r>
                            <m:rPr>
                              <m:nor/>
                            </m:rPr>
                            <a:rPr lang="fr-CA" dirty="0" smtClean="0">
                              <a:solidFill>
                                <a:srgbClr val="323232"/>
                              </a:solidFill>
                              <a:latin typeface="Dagny OT" panose="020B0504020201020104" pitchFamily="34" charset="0"/>
                            </a:rPr>
                            <m:t> </m:t>
                          </m:r>
                        </m:num>
                        <m:den>
                          <m:r>
                            <a:rPr lang="fr-CA" i="1" dirty="0" smtClean="0">
                              <a:solidFill>
                                <a:srgbClr val="323232"/>
                              </a:solidFill>
                              <a:latin typeface="Cambria Math" panose="02040503050406030204" pitchFamily="18" charset="0"/>
                            </a:rPr>
                            <m:t>𝑃</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𝑌</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den>
                      </m:f>
                    </m:oMath>
                  </m:oMathPara>
                </a14:m>
                <a:endParaRPr lang="fr-CA" dirty="0">
                  <a:solidFill>
                    <a:srgbClr val="323232"/>
                  </a:solidFill>
                  <a:latin typeface="Dagny OT" panose="020B0504020201020104" pitchFamily="34" charset="0"/>
                </a:endParaRPr>
              </a:p>
              <a:p>
                <a:pPr algn="just"/>
                <a:endParaRPr lang="fr-CA" sz="1000"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id="{892698E3-4D52-E846-A0AF-BA7C7C0347F7}"/>
                  </a:ext>
                </a:extLst>
              </p:cNvPr>
              <p:cNvSpPr>
                <a:spLocks noGrp="1" noRot="1" noChangeAspect="1" noMove="1" noResize="1" noEditPoints="1" noAdjustHandles="1" noChangeArrowheads="1" noChangeShapeType="1" noTextEdit="1"/>
              </p:cNvSpPr>
              <p:nvPr>
                <p:ph idx="1"/>
              </p:nvPr>
            </p:nvSpPr>
            <p:spPr>
              <a:blipFill>
                <a:blip r:embed="rId5"/>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19355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698E3-4D52-E846-A0AF-BA7C7C0347F7}"/>
                  </a:ext>
                </a:extLst>
              </p:cNvPr>
              <p:cNvSpPr>
                <a:spLocks noGrp="1"/>
              </p:cNvSpPr>
              <p:nvPr>
                <p:ph idx="1"/>
                <p:custDataLst>
                  <p:tags r:id="rId2"/>
                </p:custDataLst>
              </p:nvPr>
            </p:nvSpPr>
            <p:spPr/>
            <p:txBody>
              <a:bodyPr/>
              <a:lstStyle/>
              <a:p>
                <a:pPr marL="0" indent="0" algn="just">
                  <a:buNone/>
                </a:pPr>
                <a:r>
                  <a:rPr lang="fr-CA" sz="2200" b="1" dirty="0">
                    <a:solidFill>
                      <a:srgbClr val="323232"/>
                    </a:solidFill>
                    <a:latin typeface="Dagny OT" panose="020B0504020201020104" pitchFamily="34" charset="0"/>
                  </a:rPr>
                  <a:t>Mise en place :</a:t>
                </a:r>
                <a:r>
                  <a:rPr lang="fr-CA" sz="2200" dirty="0">
                    <a:solidFill>
                      <a:srgbClr val="323232"/>
                    </a:solidFill>
                    <a:latin typeface="Dagny OT" panose="020B0504020201020104" pitchFamily="34" charset="0"/>
                  </a:rPr>
                  <a:t> Supposons qu’une expérience a été menée pour déterminer le degré de validité d’une hypothèse particulière et que des données expérimentales ont été recueillies. </a:t>
                </a:r>
              </a:p>
              <a:p>
                <a:pPr algn="just"/>
                <a:endParaRPr lang="fr-CA" sz="1000" dirty="0">
                  <a:solidFill>
                    <a:srgbClr val="323232"/>
                  </a:solidFill>
                  <a:latin typeface="Dagny OT" panose="020B0504020201020104" pitchFamily="34" charset="0"/>
                </a:endParaRPr>
              </a:p>
              <a:p>
                <a:pPr marL="0" indent="0" algn="just">
                  <a:buNone/>
                </a:pPr>
                <a:r>
                  <a:rPr lang="fr-CA" sz="2200" b="1" dirty="0">
                    <a:solidFill>
                      <a:srgbClr val="323232"/>
                    </a:solidFill>
                    <a:latin typeface="Dagny OT" panose="020B0504020201020104" pitchFamily="34" charset="0"/>
                  </a:rPr>
                  <a:t>Question centrale de l’analyse des données:</a:t>
                </a:r>
                <a:r>
                  <a:rPr lang="fr-CA" sz="2200" dirty="0">
                    <a:solidFill>
                      <a:srgbClr val="323232"/>
                    </a:solidFill>
                    <a:latin typeface="Dagny OT" panose="020B0504020201020104" pitchFamily="34" charset="0"/>
                  </a:rPr>
                  <a:t> Étant donné tout ce que l’on savait </a:t>
                </a:r>
                <a:r>
                  <a:rPr lang="fr-CA" sz="2200" i="1" dirty="0">
                    <a:solidFill>
                      <a:srgbClr val="323232"/>
                    </a:solidFill>
                    <a:latin typeface="Dagny OT" panose="020B0504020201020104" pitchFamily="34" charset="0"/>
                  </a:rPr>
                  <a:t>avant</a:t>
                </a:r>
                <a:r>
                  <a:rPr lang="fr-CA" sz="2200" dirty="0">
                    <a:solidFill>
                      <a:srgbClr val="323232"/>
                    </a:solidFill>
                    <a:latin typeface="Dagny OT" panose="020B0504020201020104" pitchFamily="34" charset="0"/>
                  </a:rPr>
                  <a:t> l’expérience, les données recueillies appuient-elles (ou invalident-elles) l’hypothèse?</a:t>
                </a:r>
              </a:p>
              <a:p>
                <a:pPr marL="0" indent="0" algn="just">
                  <a:buNone/>
                </a:pPr>
                <a:endParaRPr lang="fr-CA" sz="500" dirty="0">
                  <a:solidFill>
                    <a:srgbClr val="323232"/>
                  </a:solidFill>
                  <a:latin typeface="Dagny OT" panose="020B0504020201020104" pitchFamily="34" charset="0"/>
                </a:endParaRPr>
              </a:p>
              <a:p>
                <a:pPr marL="0" indent="0" algn="just">
                  <a:buNone/>
                </a:pPr>
                <a:r>
                  <a:rPr lang="fr-CA" sz="2200" dirty="0">
                    <a:solidFill>
                      <a:srgbClr val="323232"/>
                    </a:solidFill>
                    <a:latin typeface="Dagny OT" panose="020B0504020201020104" pitchFamily="34" charset="0"/>
                  </a:rPr>
                  <a:t>Tout au long de l’expérience, </a:t>
                </a:r>
                <a14:m>
                  <m:oMath xmlns:m="http://schemas.openxmlformats.org/officeDocument/2006/math">
                    <m:r>
                      <a:rPr lang="fr-CA" sz="2200" i="1" dirty="0" smtClean="0">
                        <a:solidFill>
                          <a:srgbClr val="323232"/>
                        </a:solidFill>
                        <a:latin typeface="Cambria Math" panose="02040503050406030204" pitchFamily="18" charset="0"/>
                      </a:rPr>
                      <m:t>𝑋</m:t>
                    </m:r>
                  </m:oMath>
                </a14:m>
                <a:r>
                  <a:rPr lang="fr-CA" sz="2200" dirty="0"/>
                  <a:t> </a:t>
                </a:r>
                <a:r>
                  <a:rPr lang="fr-CA" sz="2200" dirty="0">
                    <a:solidFill>
                      <a:srgbClr val="323232"/>
                    </a:solidFill>
                    <a:latin typeface="Dagny OT" panose="020B0504020201020104" pitchFamily="34" charset="0"/>
                  </a:rPr>
                  <a:t>indique que l’hypothèse en question est vraie, </a:t>
                </a:r>
                <a14:m>
                  <m:oMath xmlns:m="http://schemas.openxmlformats.org/officeDocument/2006/math">
                    <m:r>
                      <a:rPr lang="fr-CA" sz="2200" i="1" dirty="0" smtClean="0">
                        <a:solidFill>
                          <a:srgbClr val="323232"/>
                        </a:solidFill>
                        <a:latin typeface="Cambria Math" panose="02040503050406030204" pitchFamily="18" charset="0"/>
                      </a:rPr>
                      <m:t>𝑌</m:t>
                    </m:r>
                  </m:oMath>
                </a14:m>
                <a:r>
                  <a:rPr lang="fr-CA" sz="2200" dirty="0"/>
                  <a:t> </a:t>
                </a:r>
                <a:r>
                  <a:rPr lang="fr-CA" sz="2200" dirty="0">
                    <a:solidFill>
                      <a:srgbClr val="323232"/>
                    </a:solidFill>
                    <a:latin typeface="Dagny OT" panose="020B0504020201020104" pitchFamily="34" charset="0"/>
                  </a:rPr>
                  <a:t>indique que l’expérience a produit les données réelles observées, et </a:t>
                </a:r>
                <a14:m>
                  <m:oMath xmlns:m="http://schemas.openxmlformats.org/officeDocument/2006/math">
                    <m:r>
                      <a:rPr lang="fr-CA" sz="2200" i="1" dirty="0" smtClean="0">
                        <a:solidFill>
                          <a:srgbClr val="323232"/>
                        </a:solidFill>
                        <a:latin typeface="Cambria Math" panose="02040503050406030204" pitchFamily="18" charset="0"/>
                      </a:rPr>
                      <m:t>𝐼</m:t>
                    </m:r>
                  </m:oMath>
                </a14:m>
                <a:r>
                  <a:rPr lang="fr-CA" sz="2200" dirty="0"/>
                  <a:t> </a:t>
                </a:r>
                <a:r>
                  <a:rPr lang="fr-CA" sz="2200" dirty="0">
                    <a:solidFill>
                      <a:srgbClr val="323232"/>
                    </a:solidFill>
                    <a:latin typeface="Dagny OT" panose="020B0504020201020104" pitchFamily="34" charset="0"/>
                  </a:rPr>
                  <a:t>indique (comme toujours) l’information de base pertinente.</a:t>
                </a:r>
              </a:p>
            </p:txBody>
          </p:sp>
        </mc:Choice>
        <mc:Fallback xmlns="">
          <p:sp>
            <p:nvSpPr>
              <p:cNvPr id="3" name="Content Placeholder 2">
                <a:extLst>
                  <a:ext uri="{FF2B5EF4-FFF2-40B4-BE49-F238E27FC236}">
                    <a16:creationId xmlns:a16="http://schemas.microsoft.com/office/drawing/2014/main"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690" r="-690"/>
                </a:stretch>
              </a:blipFill>
            </p:spPr>
            <p:txBody>
              <a:bodyPr/>
              <a:lstStyle/>
              <a:p>
                <a:r>
                  <a:rPr lang="en-US">
                    <a:noFill/>
                  </a:rPr>
                  <a:t> </a:t>
                </a:r>
              </a:p>
            </p:txBody>
          </p:sp>
        </mc:Fallback>
      </mc:AlternateContent>
    </p:spTree>
    <p:extLst>
      <p:ext uri="{BB962C8B-B14F-4D97-AF65-F5344CB8AC3E}">
        <p14:creationId xmlns:p14="http://schemas.microsoft.com/office/powerpoint/2010/main" val="178036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698E3-4D52-E846-A0AF-BA7C7C0347F7}"/>
                  </a:ext>
                </a:extLst>
              </p:cNvPr>
              <p:cNvSpPr>
                <a:spLocks noGrp="1"/>
              </p:cNvSpPr>
              <p:nvPr>
                <p:ph idx="1"/>
                <p:custDataLst>
                  <p:tags r:id="rId2"/>
                </p:custDataLst>
              </p:nvPr>
            </p:nvSpPr>
            <p:spPr>
              <a:xfrm>
                <a:off x="581192" y="2015077"/>
                <a:ext cx="11029615" cy="4140767"/>
              </a:xfrm>
            </p:spPr>
            <p:txBody>
              <a:bodyPr/>
              <a:lstStyle/>
              <a:p>
                <a:pPr marL="0" indent="0" algn="just">
                  <a:lnSpc>
                    <a:spcPct val="100000"/>
                  </a:lnSpc>
                  <a:buNone/>
                </a:pPr>
                <a:r>
                  <a:rPr lang="fr-CA" b="1" dirty="0">
                    <a:solidFill>
                      <a:srgbClr val="323232"/>
                    </a:solidFill>
                    <a:latin typeface="Dagny OT" panose="020B0504020201020104" pitchFamily="34" charset="0"/>
                  </a:rPr>
                  <a:t>Question centrale de l’analyse des données (reprise) : </a:t>
                </a:r>
              </a:p>
              <a:p>
                <a:pPr algn="ctr"/>
                <a:r>
                  <a:rPr lang="fr-CA" dirty="0">
                    <a:solidFill>
                      <a:srgbClr val="323232"/>
                    </a:solidFill>
                    <a:latin typeface="Dagny OT" panose="020B0504020201020104" pitchFamily="34" charset="0"/>
                  </a:rPr>
                  <a:t>Quelle est la valeur de </a:t>
                </a:r>
                <a14:m>
                  <m:oMath xmlns:m="http://schemas.openxmlformats.org/officeDocument/2006/math">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l</m:t>
                        </m:r>
                        <m:r>
                          <m:rPr>
                            <m:nor/>
                          </m:rPr>
                          <a:rPr lang="fr-CA"/>
                          <m:t>′</m:t>
                        </m:r>
                        <m:r>
                          <m:rPr>
                            <m:nor/>
                          </m:rPr>
                          <a:rPr lang="fr-CA"/>
                          <m:t>hypoth</m:t>
                        </m:r>
                        <m:r>
                          <m:rPr>
                            <m:nor/>
                          </m:rPr>
                          <a:rPr lang="fr-CA"/>
                          <m:t>è</m:t>
                        </m:r>
                        <m:r>
                          <m:rPr>
                            <m:nor/>
                          </m:rPr>
                          <a:rPr lang="fr-CA"/>
                          <m:t>se</m:t>
                        </m:r>
                        <m:r>
                          <m:rPr>
                            <m:nor/>
                          </m:rPr>
                          <a:rPr lang="fr-CA"/>
                          <m:t> </m:t>
                        </m:r>
                        <m:r>
                          <m:rPr>
                            <m:nor/>
                          </m:rPr>
                          <a:rPr lang="fr-CA"/>
                          <m:t>est</m:t>
                        </m:r>
                        <m:r>
                          <m:rPr>
                            <m:nor/>
                          </m:rPr>
                          <a:rPr lang="fr-CA"/>
                          <m:t> </m:t>
                        </m:r>
                        <m:r>
                          <m:rPr>
                            <m:nor/>
                          </m:rPr>
                          <a:rPr lang="fr-CA"/>
                          <m:t>vraie</m:t>
                        </m:r>
                        <m:r>
                          <m:rPr>
                            <m:nor/>
                          </m:rPr>
                          <a:rPr lang="fr-CA"/>
                          <m:t> </m:t>
                        </m:r>
                      </m:e>
                    </m:d>
                    <m:r>
                      <m:rPr>
                        <m:nor/>
                      </m:rPr>
                      <a:rPr lang="fr-CA" b="0" i="0" dirty="0" smtClean="0">
                        <a:solidFill>
                          <a:srgbClr val="323232"/>
                        </a:solidFill>
                        <a:latin typeface="Cambria Math" panose="02040503050406030204" pitchFamily="18" charset="0"/>
                      </a:rPr>
                      <m:t> </m:t>
                    </m:r>
                    <m:r>
                      <m:rPr>
                        <m:nor/>
                      </m:rPr>
                      <a:rPr lang="fr-CA"/>
                      <m:t>donn</m:t>
                    </m:r>
                    <m:r>
                      <m:rPr>
                        <m:nor/>
                      </m:rPr>
                      <a:rPr lang="fr-CA"/>
                      <m:t>é</m:t>
                    </m:r>
                    <m:r>
                      <m:rPr>
                        <m:nor/>
                      </m:rPr>
                      <a:rPr lang="fr-CA"/>
                      <m:t>es</m:t>
                    </m:r>
                    <m:r>
                      <m:rPr>
                        <m:nor/>
                      </m:rPr>
                      <a:rPr lang="fr-CA"/>
                      <m:t> </m:t>
                    </m:r>
                    <m:r>
                      <m:rPr>
                        <m:nor/>
                      </m:rPr>
                      <a:rPr lang="fr-CA"/>
                      <m:t>observ</m:t>
                    </m:r>
                    <m:r>
                      <m:rPr>
                        <m:nor/>
                      </m:rPr>
                      <a:rPr lang="fr-CA"/>
                      <m:t>é</m:t>
                    </m:r>
                    <m:r>
                      <m:rPr>
                        <m:nor/>
                      </m:rPr>
                      <a:rPr lang="fr-CA"/>
                      <m:t>es</m:t>
                    </m:r>
                    <m:r>
                      <m:rPr>
                        <m:nor/>
                      </m:rPr>
                      <a:rPr lang="fr-CA"/>
                      <m:t> </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oMath>
                </a14:m>
                <a:r>
                  <a:rPr lang="fr-CA" dirty="0">
                    <a:solidFill>
                      <a:srgbClr val="323232"/>
                    </a:solidFill>
                    <a:latin typeface="Dagny OT" panose="020B0504020201020104" pitchFamily="34" charset="0"/>
                  </a:rPr>
                  <a:t>?</a:t>
                </a: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b="1" dirty="0">
                    <a:solidFill>
                      <a:srgbClr val="323232"/>
                    </a:solidFill>
                    <a:latin typeface="Dagny OT" panose="020B0504020201020104" pitchFamily="34" charset="0"/>
                  </a:rPr>
                  <a:t>Problème :</a:t>
                </a:r>
                <a:r>
                  <a:rPr lang="fr-CA" dirty="0">
                    <a:solidFill>
                      <a:srgbClr val="323232"/>
                    </a:solidFill>
                    <a:latin typeface="Dagny OT" panose="020B0504020201020104" pitchFamily="34" charset="0"/>
                  </a:rPr>
                  <a:t> Cette valeur est presque toujours impossible à calculer directement.</a:t>
                </a: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b="1" dirty="0">
                    <a:solidFill>
                      <a:srgbClr val="323232"/>
                    </a:solidFill>
                    <a:latin typeface="Dagny OT" panose="020B0504020201020104" pitchFamily="34" charset="0"/>
                  </a:rPr>
                  <a:t>Solution :</a:t>
                </a:r>
                <a:r>
                  <a:rPr lang="fr-CA" dirty="0">
                    <a:solidFill>
                      <a:srgbClr val="323232"/>
                    </a:solidFill>
                    <a:latin typeface="Dagny OT" panose="020B0504020201020104" pitchFamily="34" charset="0"/>
                  </a:rPr>
                  <a:t> À l’aide du théorème de Bayes, </a:t>
                </a:r>
              </a:p>
              <a:p>
                <a:pPr algn="just"/>
                <a14:m>
                  <m:oMathPara xmlns:m="http://schemas.openxmlformats.org/officeDocument/2006/math">
                    <m:oMathParaPr>
                      <m:jc m:val="centerGroup"/>
                    </m:oMathParaPr>
                    <m:oMath xmlns:m="http://schemas.openxmlformats.org/officeDocument/2006/math">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b="0" i="0" smtClean="0"/>
                            <m:t> </m:t>
                          </m:r>
                        </m:e>
                      </m:d>
                      <m:r>
                        <m:rPr>
                          <m:nor/>
                        </m:rPr>
                        <a:rPr lang="fr-CA" b="0" i="0" dirty="0" smtClean="0">
                          <a:solidFill>
                            <a:srgbClr val="323232"/>
                          </a:solidFill>
                          <a:latin typeface="Cambria Math" panose="02040503050406030204" pitchFamily="18" charset="0"/>
                        </a:rPr>
                        <m:t> </m:t>
                      </m:r>
                      <m:r>
                        <m:rPr>
                          <m:nor/>
                        </m:rPr>
                        <a:rPr lang="fr-CA"/>
                        <m:t>donn</m:t>
                      </m:r>
                      <m:r>
                        <m:rPr>
                          <m:nor/>
                        </m:rPr>
                        <a:rPr lang="fr-CA"/>
                        <m:t>é</m:t>
                      </m:r>
                      <m:r>
                        <m:rPr>
                          <m:nor/>
                        </m:rPr>
                        <a:rPr lang="fr-CA"/>
                        <m:t>es</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f>
                        <m:fPr>
                          <m:ctrlPr>
                            <a:rPr lang="fr-CA" i="1" dirty="0" smtClean="0">
                              <a:solidFill>
                                <a:srgbClr val="323232"/>
                              </a:solidFill>
                              <a:latin typeface="Cambria Math" panose="02040503050406030204" pitchFamily="18" charset="0"/>
                            </a:rPr>
                          </m:ctrlPr>
                        </m:fPr>
                        <m:num>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r>
                                <a:rPr lang="fr-CA" b="0" i="1" smtClean="0">
                                  <a:latin typeface="Cambria Math" panose="02040503050406030204" pitchFamily="18" charset="0"/>
                                </a:rPr>
                                <m:t> </m:t>
                              </m:r>
                            </m:e>
                          </m:d>
                          <m:r>
                            <m:rPr>
                              <m:nor/>
                            </m:rPr>
                            <a:rPr lang="fr-CA" b="0" i="0" dirty="0" smtClean="0">
                              <a:solidFill>
                                <a:srgbClr val="323232"/>
                              </a:solidFill>
                              <a:latin typeface="Cambria Math" panose="02040503050406030204" pitchFamily="18" charset="0"/>
                            </a:rPr>
                            <m:t> </m:t>
                          </m:r>
                          <m:r>
                            <m:rPr>
                              <m:nor/>
                            </m:rPr>
                            <a:rPr lang="fr-CA"/>
                            <m:t>hypoth</m:t>
                          </m:r>
                          <m:r>
                            <m:rPr>
                              <m:nor/>
                            </m:rPr>
                            <a:rPr lang="fr-CA"/>
                            <m:t>è</m:t>
                          </m:r>
                          <m:r>
                            <m:rPr>
                              <m:nor/>
                            </m:rPr>
                            <a:rPr lang="fr-CA"/>
                            <m:t>se</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a:rPr lang="fr-CA" b="0" i="1" smtClean="0">
                                  <a:latin typeface="Cambria Math" panose="02040503050406030204" pitchFamily="18" charset="0"/>
                                </a:rPr>
                                <m:t> </m:t>
                              </m:r>
                            </m:e>
                          </m:d>
                          <m:r>
                            <a:rPr lang="fr-CA" b="0"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num>
                        <m:den>
                          <m:r>
                            <a:rPr lang="fr-CA" i="1" dirty="0" smtClean="0">
                              <a:solidFill>
                                <a:srgbClr val="323232"/>
                              </a:solidFill>
                              <a:latin typeface="Cambria Math" panose="02040503050406030204" pitchFamily="18" charset="0"/>
                            </a:rPr>
                            <m:t>𝑃</m:t>
                          </m:r>
                          <m:d>
                            <m:dPr>
                              <m:endChr m:val="|"/>
                              <m:ctrlPr>
                                <a:rPr lang="fr-CA"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e>
                          </m:d>
                          <m:r>
                            <a:rPr lang="fr-CA" b="0"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𝐼</m:t>
                          </m:r>
                          <m:r>
                            <a:rPr lang="fr-CA" i="1" dirty="0" smtClean="0">
                              <a:solidFill>
                                <a:srgbClr val="323232"/>
                              </a:solidFill>
                              <a:latin typeface="Cambria Math" panose="02040503050406030204" pitchFamily="18" charset="0"/>
                            </a:rPr>
                            <m:t>)</m:t>
                          </m:r>
                        </m:den>
                      </m:f>
                      <m:r>
                        <a:rPr lang="fr-CA" i="1" dirty="0" smtClean="0">
                          <a:solidFill>
                            <a:srgbClr val="323232"/>
                          </a:solidFill>
                          <a:latin typeface="Cambria Math" panose="02040503050406030204" pitchFamily="18" charset="0"/>
                        </a:rPr>
                        <m:t>, </m:t>
                      </m:r>
                    </m:oMath>
                  </m:oMathPara>
                </a14:m>
                <a:endParaRPr lang="fr-CA"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il se peut que les termes à droite soient plus faciles à calculer.</a:t>
                </a:r>
              </a:p>
            </p:txBody>
          </p:sp>
        </mc:Choice>
        <mc:Fallback xmlns="">
          <p:sp>
            <p:nvSpPr>
              <p:cNvPr id="3" name="Content Placeholder 2">
                <a:extLst>
                  <a:ext uri="{FF2B5EF4-FFF2-40B4-BE49-F238E27FC236}">
                    <a16:creationId xmlns:a16="http://schemas.microsoft.com/office/drawing/2014/main"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xfrm>
                <a:off x="581192" y="2015077"/>
                <a:ext cx="11029615" cy="4140767"/>
              </a:xfrm>
              <a:blipFill>
                <a:blip r:embed="rId6"/>
                <a:stretch>
                  <a:fillRect l="-806" b="-306"/>
                </a:stretch>
              </a:blipFill>
            </p:spPr>
            <p:txBody>
              <a:bodyPr/>
              <a:lstStyle/>
              <a:p>
                <a:r>
                  <a:rPr lang="en-US">
                    <a:noFill/>
                  </a:rPr>
                  <a:t> </a:t>
                </a:r>
              </a:p>
            </p:txBody>
          </p:sp>
        </mc:Fallback>
      </mc:AlternateContent>
    </p:spTree>
    <p:extLst>
      <p:ext uri="{BB962C8B-B14F-4D97-AF65-F5344CB8AC3E}">
        <p14:creationId xmlns:p14="http://schemas.microsoft.com/office/powerpoint/2010/main" val="339306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698E3-4D52-E846-A0AF-BA7C7C0347F7}"/>
                  </a:ext>
                </a:extLst>
              </p:cNvPr>
              <p:cNvSpPr>
                <a:spLocks noGrp="1"/>
              </p:cNvSpPr>
              <p:nvPr>
                <p:ph idx="1"/>
                <p:custDataLst>
                  <p:tags r:id="rId2"/>
                </p:custDataLst>
              </p:nvPr>
            </p:nvSpPr>
            <p:spPr/>
            <p:txBody>
              <a:bodyPr>
                <a:normAutofit lnSpcReduction="10000"/>
              </a:bodyPr>
              <a:lstStyle/>
              <a:p>
                <a:pPr marL="0" indent="0" algn="just">
                  <a:lnSpc>
                    <a:spcPct val="100000"/>
                  </a:lnSpc>
                  <a:buNone/>
                </a:pPr>
                <a:r>
                  <a:rPr lang="fr-CA" dirty="0">
                    <a:solidFill>
                      <a:srgbClr val="323232"/>
                    </a:solidFill>
                    <a:latin typeface="Dagny OT" panose="020B0504020201020104" pitchFamily="34" charset="0"/>
                  </a:rPr>
                  <a:t>En termes familiers, la probabilité </a:t>
                </a:r>
              </a:p>
              <a:p>
                <a:pPr lvl="1">
                  <a:lnSpc>
                    <a:spcPct val="100000"/>
                  </a:lnSpc>
                </a:pPr>
                <a14:m>
                  <m:oMath xmlns:m="http://schemas.openxmlformats.org/officeDocument/2006/math">
                    <m:r>
                      <a:rPr lang="fr-CA" sz="2000" i="1" dirty="0" smtClean="0">
                        <a:solidFill>
                          <a:srgbClr val="323232"/>
                        </a:solidFill>
                        <a:latin typeface="Cambria Math" panose="02040503050406030204" pitchFamily="18" charset="0"/>
                      </a:rPr>
                      <m:t>𝑃</m:t>
                    </m:r>
                    <m:d>
                      <m:dPr>
                        <m:endChr m:val="|"/>
                        <m:ctrlPr>
                          <a:rPr lang="fr-CA" sz="2000"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b="0" i="0" smtClean="0"/>
                          <m:t> </m:t>
                        </m:r>
                      </m:e>
                    </m:d>
                    <m:r>
                      <a:rPr lang="fr-CA" sz="2000" b="0" i="1" dirty="0" smtClean="0">
                        <a:solidFill>
                          <a:srgbClr val="323232"/>
                        </a:solidFill>
                        <a:latin typeface="Cambria Math" panose="02040503050406030204" pitchFamily="18" charset="0"/>
                      </a:rPr>
                      <m:t> </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oMath>
                </a14:m>
                <a:r>
                  <a:rPr lang="fr-CA" dirty="0"/>
                  <a:t> </a:t>
                </a:r>
                <a:r>
                  <a:rPr lang="fr-CA" sz="2000" dirty="0">
                    <a:solidFill>
                      <a:srgbClr val="323232"/>
                    </a:solidFill>
                    <a:latin typeface="Dagny OT" panose="020B0504020201020104" pitchFamily="34" charset="0"/>
                  </a:rPr>
                  <a:t>que l’hypothèse soit vraie avant l’expérience est la </a:t>
                </a:r>
                <a:r>
                  <a:rPr lang="fr-CA" sz="2000" b="1" dirty="0">
                    <a:solidFill>
                      <a:srgbClr val="323232"/>
                    </a:solidFill>
                    <a:latin typeface="Dagny OT" panose="020B0504020201020104" pitchFamily="34" charset="0"/>
                  </a:rPr>
                  <a:t>probabilité a priori</a:t>
                </a:r>
              </a:p>
              <a:p>
                <a:pPr lvl="1">
                  <a:lnSpc>
                    <a:spcPct val="100000"/>
                  </a:lnSpc>
                </a:pPr>
                <a14:m>
                  <m:oMath xmlns:m="http://schemas.openxmlformats.org/officeDocument/2006/math">
                    <m:r>
                      <a:rPr lang="fr-CA" sz="2000" i="1" dirty="0" smtClean="0">
                        <a:solidFill>
                          <a:srgbClr val="323232"/>
                        </a:solidFill>
                        <a:latin typeface="Cambria Math" panose="02040503050406030204" pitchFamily="18" charset="0"/>
                      </a:rPr>
                      <m:t>𝑃</m:t>
                    </m:r>
                    <m:d>
                      <m:dPr>
                        <m:endChr m:val="|"/>
                        <m:ctrlPr>
                          <a:rPr lang="fr-CA" sz="2000"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b="0" i="0" smtClean="0"/>
                          <m:t> </m:t>
                        </m:r>
                        <m:r>
                          <a:rPr lang="fr-CA" b="0" i="1" smtClean="0">
                            <a:latin typeface="Cambria Math" panose="02040503050406030204" pitchFamily="18" charset="0"/>
                          </a:rPr>
                          <m:t> </m:t>
                        </m:r>
                      </m:e>
                    </m:d>
                    <m:r>
                      <m:rPr>
                        <m:nor/>
                      </m:rPr>
                      <a:rPr lang="fr-CA" sz="2000" b="0" i="0" dirty="0" smtClean="0">
                        <a:solidFill>
                          <a:srgbClr val="323232"/>
                        </a:solidFill>
                        <a:latin typeface="Cambria Math" panose="02040503050406030204" pitchFamily="18" charset="0"/>
                      </a:rPr>
                      <m:t> </m:t>
                    </m:r>
                    <m:r>
                      <m:rPr>
                        <m:nor/>
                      </m:rPr>
                      <a:rPr lang="fr-CA"/>
                      <m:t>donn</m:t>
                    </m:r>
                    <m:r>
                      <m:rPr>
                        <m:nor/>
                      </m:rPr>
                      <a:rPr lang="fr-CA"/>
                      <m:t>é</m:t>
                    </m:r>
                    <m:r>
                      <m:rPr>
                        <m:nor/>
                      </m:rPr>
                      <a:rPr lang="fr-CA"/>
                      <m:t>es</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oMath>
                </a14:m>
                <a:r>
                  <a:rPr lang="fr-CA" dirty="0"/>
                  <a:t> </a:t>
                </a:r>
                <a:r>
                  <a:rPr lang="fr-CA" sz="2000" dirty="0">
                    <a:solidFill>
                      <a:srgbClr val="323232"/>
                    </a:solidFill>
                    <a:latin typeface="Dagny OT" panose="020B0504020201020104" pitchFamily="34" charset="0"/>
                  </a:rPr>
                  <a:t>que l’hypothèse soit vraie une fois que les données expérimentales sont prises en compte est la </a:t>
                </a:r>
                <a:r>
                  <a:rPr lang="fr-CA" sz="2000" b="1" dirty="0">
                    <a:solidFill>
                      <a:srgbClr val="323232"/>
                    </a:solidFill>
                    <a:latin typeface="Dagny OT" panose="020B0504020201020104" pitchFamily="34" charset="0"/>
                  </a:rPr>
                  <a:t>probabilité a posteriori</a:t>
                </a:r>
              </a:p>
              <a:p>
                <a:pPr lvl="1">
                  <a:lnSpc>
                    <a:spcPct val="100000"/>
                  </a:lnSpc>
                </a:pPr>
                <a14:m>
                  <m:oMath xmlns:m="http://schemas.openxmlformats.org/officeDocument/2006/math">
                    <m:r>
                      <a:rPr lang="fr-CA" sz="2000" i="1" dirty="0" smtClean="0">
                        <a:solidFill>
                          <a:srgbClr val="323232"/>
                        </a:solidFill>
                        <a:latin typeface="Cambria Math" panose="02040503050406030204" pitchFamily="18" charset="0"/>
                      </a:rPr>
                      <m:t>𝑃</m:t>
                    </m:r>
                    <m:d>
                      <m:dPr>
                        <m:endChr m:val="|"/>
                        <m:ctrlPr>
                          <a:rPr lang="fr-CA" sz="2000"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r>
                          <m:rPr>
                            <m:nor/>
                          </m:rPr>
                          <a:rPr lang="fr-CA" b="0" i="0" smtClean="0"/>
                          <m:t> </m:t>
                        </m:r>
                      </m:e>
                    </m:d>
                    <m:r>
                      <m:rPr>
                        <m:nor/>
                      </m:rPr>
                      <a:rPr lang="fr-CA" sz="2000" b="0" i="0" dirty="0" smtClean="0">
                        <a:solidFill>
                          <a:srgbClr val="323232"/>
                        </a:solidFill>
                        <a:latin typeface="Cambria Math" panose="02040503050406030204" pitchFamily="18" charset="0"/>
                      </a:rPr>
                      <m:t> </m:t>
                    </m:r>
                    <m:r>
                      <m:rPr>
                        <m:nor/>
                      </m:rPr>
                      <a:rPr lang="fr-CA"/>
                      <m:t>hypoth</m:t>
                    </m:r>
                    <m:r>
                      <m:rPr>
                        <m:nor/>
                      </m:rPr>
                      <a:rPr lang="fr-CA"/>
                      <m:t>è</m:t>
                    </m:r>
                    <m:r>
                      <m:rPr>
                        <m:nor/>
                      </m:rPr>
                      <a:rPr lang="fr-CA"/>
                      <m:t>se</m:t>
                    </m:r>
                    <m:r>
                      <a:rPr lang="fr-CA" sz="2000" i="1" dirty="0" smtClean="0">
                        <a:solidFill>
                          <a:srgbClr val="323232"/>
                        </a:solidFill>
                        <a:latin typeface="Cambria Math" panose="02040503050406030204" pitchFamily="18" charset="0"/>
                      </a:rPr>
                      <m:t>,</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oMath>
                </a14:m>
                <a:r>
                  <a:rPr lang="fr-CA" dirty="0"/>
                  <a:t> que l</a:t>
                </a:r>
                <a:r>
                  <a:rPr lang="fr-CA" sz="2000" dirty="0">
                    <a:solidFill>
                      <a:srgbClr val="323232"/>
                    </a:solidFill>
                    <a:latin typeface="Dagny OT" panose="020B0504020201020104" pitchFamily="34" charset="0"/>
                  </a:rPr>
                  <a:t>es données expérimentales soient observées en supposant que l’hypothèse est vraie est la </a:t>
                </a:r>
                <a:r>
                  <a:rPr lang="fr-CA" sz="2000" b="1" dirty="0">
                    <a:solidFill>
                      <a:srgbClr val="323232"/>
                    </a:solidFill>
                    <a:latin typeface="Dagny OT" panose="020B0504020201020104" pitchFamily="34" charset="0"/>
                  </a:rPr>
                  <a:t>vraisemblance</a:t>
                </a:r>
              </a:p>
              <a:p>
                <a:pPr lvl="1">
                  <a:lnSpc>
                    <a:spcPct val="100000"/>
                  </a:lnSpc>
                </a:pPr>
                <a14:m>
                  <m:oMath xmlns:m="http://schemas.openxmlformats.org/officeDocument/2006/math">
                    <m:r>
                      <a:rPr lang="fr-CA" sz="2000" i="1" dirty="0" smtClean="0">
                        <a:solidFill>
                          <a:srgbClr val="323232"/>
                        </a:solidFill>
                        <a:latin typeface="Cambria Math" panose="02040503050406030204" pitchFamily="18" charset="0"/>
                      </a:rPr>
                      <m:t>𝑃</m:t>
                    </m:r>
                    <m:d>
                      <m:dPr>
                        <m:endChr m:val="|"/>
                        <m:ctrlPr>
                          <a:rPr lang="fr-CA" sz="2000"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r>
                          <a:rPr lang="fr-CA" b="0" i="1" smtClean="0">
                            <a:latin typeface="Cambria Math" panose="02040503050406030204" pitchFamily="18" charset="0"/>
                          </a:rPr>
                          <m:t> </m:t>
                        </m:r>
                      </m:e>
                    </m:d>
                    <m:r>
                      <a:rPr lang="fr-CA" sz="2000" b="0" i="1" dirty="0" smtClean="0">
                        <a:solidFill>
                          <a:srgbClr val="323232"/>
                        </a:solidFill>
                        <a:latin typeface="Cambria Math" panose="02040503050406030204" pitchFamily="18" charset="0"/>
                      </a:rPr>
                      <m:t> </m:t>
                    </m:r>
                    <m:r>
                      <a:rPr lang="fr-CA" sz="2000" i="1" dirty="0" smtClean="0">
                        <a:solidFill>
                          <a:srgbClr val="323232"/>
                        </a:solidFill>
                        <a:latin typeface="Cambria Math" panose="02040503050406030204" pitchFamily="18" charset="0"/>
                      </a:rPr>
                      <m:t>𝐼</m:t>
                    </m:r>
                    <m:r>
                      <a:rPr lang="fr-CA" sz="2000" i="1" dirty="0" smtClean="0">
                        <a:solidFill>
                          <a:srgbClr val="323232"/>
                        </a:solidFill>
                        <a:latin typeface="Cambria Math" panose="02040503050406030204" pitchFamily="18" charset="0"/>
                      </a:rPr>
                      <m:t>)</m:t>
                    </m:r>
                  </m:oMath>
                </a14:m>
                <a:r>
                  <a:rPr lang="fr-CA" dirty="0"/>
                  <a:t> </a:t>
                </a:r>
                <a:r>
                  <a:rPr lang="fr-CA" sz="2000" dirty="0">
                    <a:solidFill>
                      <a:srgbClr val="323232"/>
                    </a:solidFill>
                    <a:latin typeface="Dagny OT" panose="020B0504020201020104" pitchFamily="34" charset="0"/>
                  </a:rPr>
                  <a:t>que les données expérimentales soient observées indépendamment de toute hypothèse est la </a:t>
                </a:r>
                <a:r>
                  <a:rPr lang="fr-CA" sz="2000" b="1" dirty="0">
                    <a:solidFill>
                      <a:srgbClr val="323232"/>
                    </a:solidFill>
                    <a:latin typeface="Dagny OT" panose="020B0504020201020104" pitchFamily="34" charset="0"/>
                  </a:rPr>
                  <a:t>donnée probante</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Une hypothèse donnée comprend un modèle (potentiellement implicite) qui peut être utilisé pour calculer ou établir </a:t>
                </a:r>
                <a:r>
                  <a:rPr lang="fr-CA" dirty="0">
                    <a:latin typeface="Dagny OT" panose="020B0504020201020104" pitchFamily="34" charset="0"/>
                  </a:rPr>
                  <a:t>approximativement</a:t>
                </a:r>
                <a:r>
                  <a:rPr lang="fr-CA" dirty="0">
                    <a:solidFill>
                      <a:srgbClr val="323232"/>
                    </a:solidFill>
                    <a:latin typeface="Dagny OT" panose="020B0504020201020104" pitchFamily="34" charset="0"/>
                  </a:rPr>
                  <a:t> la </a:t>
                </a:r>
                <a:r>
                  <a:rPr lang="fr-CA" b="1" dirty="0">
                    <a:solidFill>
                      <a:srgbClr val="323232"/>
                    </a:solidFill>
                    <a:latin typeface="Dagny OT" panose="020B0504020201020104" pitchFamily="34" charset="0"/>
                  </a:rPr>
                  <a:t>vraisemblance</a:t>
                </a:r>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b="-147"/>
                </a:stretch>
              </a:blipFill>
            </p:spPr>
            <p:txBody>
              <a:bodyPr/>
              <a:lstStyle/>
              <a:p>
                <a:r>
                  <a:rPr lang="fr-CA">
                    <a:noFill/>
                  </a:rPr>
                  <a:t> </a:t>
                </a:r>
              </a:p>
            </p:txBody>
          </p:sp>
        </mc:Fallback>
      </mc:AlternateContent>
    </p:spTree>
    <p:extLst>
      <p:ext uri="{BB962C8B-B14F-4D97-AF65-F5344CB8AC3E}">
        <p14:creationId xmlns:p14="http://schemas.microsoft.com/office/powerpoint/2010/main" val="187168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id="{8D2300E8-2211-1B4E-B1FA-87A106C754DE}"/>
              </a:ext>
            </a:extLst>
          </p:cNvPr>
          <p:cNvSpPr>
            <a:spLocks noGrp="1"/>
          </p:cNvSpPr>
          <p:nvPr>
            <p:ph idx="1"/>
            <p:custDataLst>
              <p:tags r:id="rId2"/>
            </p:custDataLst>
          </p:nvPr>
        </p:nvSpPr>
        <p:spPr/>
        <p:txBody>
          <a:bodyPr/>
          <a:lstStyle/>
          <a:p>
            <a:r>
              <a:rPr lang="fr-CA" dirty="0"/>
              <a:t>Comprendre la différence entre la modélisation à partir des principes de base </a:t>
            </a:r>
            <a:br>
              <a:rPr lang="fr-CA" dirty="0"/>
            </a:br>
            <a:r>
              <a:rPr lang="fr-CA" dirty="0"/>
              <a:t>et de la modélisation statistique.</a:t>
            </a:r>
          </a:p>
          <a:p>
            <a:endParaRPr lang="fr-CA" sz="500" dirty="0"/>
          </a:p>
          <a:p>
            <a:r>
              <a:rPr lang="fr-CA" dirty="0"/>
              <a:t>Avoir une connaissance pratique du processus de modélisation. </a:t>
            </a:r>
          </a:p>
          <a:p>
            <a:endParaRPr lang="fr-CA" sz="500" dirty="0"/>
          </a:p>
          <a:p>
            <a:r>
              <a:rPr lang="fr-CA" dirty="0"/>
              <a:t>Mieux connaître les pièges et défis liés à la modélisation.</a:t>
            </a:r>
          </a:p>
          <a:p>
            <a:endParaRPr lang="fr-CA" dirty="0"/>
          </a:p>
        </p:txBody>
      </p:sp>
    </p:spTree>
    <p:extLst>
      <p:ext uri="{BB962C8B-B14F-4D97-AF65-F5344CB8AC3E}">
        <p14:creationId xmlns:p14="http://schemas.microsoft.com/office/powerpoint/2010/main" val="391821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698E3-4D52-E846-A0AF-BA7C7C0347F7}"/>
                  </a:ext>
                </a:extLst>
              </p:cNvPr>
              <p:cNvSpPr>
                <a:spLocks noGrp="1"/>
              </p:cNvSpPr>
              <p:nvPr>
                <p:ph idx="1"/>
                <p:custDataLst>
                  <p:tags r:id="rId2"/>
                </p:custDataLst>
              </p:nvPr>
            </p:nvSpPr>
            <p:spPr/>
            <p:txBody>
              <a:bodyPr/>
              <a:lstStyle/>
              <a:p>
                <a:pPr marL="0" indent="0" algn="just">
                  <a:lnSpc>
                    <a:spcPct val="100000"/>
                  </a:lnSpc>
                  <a:buNone/>
                </a:pPr>
                <a:r>
                  <a:rPr lang="fr-CA" sz="2200" dirty="0">
                    <a:solidFill>
                      <a:srgbClr val="323232"/>
                    </a:solidFill>
                    <a:latin typeface="Dagny OT" panose="020B0504020201020104" pitchFamily="34" charset="0"/>
                  </a:rPr>
                  <a:t>La détermination de la </a:t>
                </a:r>
                <a:r>
                  <a:rPr lang="fr-CA" sz="2200" b="1" dirty="0">
                    <a:solidFill>
                      <a:srgbClr val="323232"/>
                    </a:solidFill>
                    <a:latin typeface="Dagny OT" panose="020B0504020201020104" pitchFamily="34" charset="0"/>
                  </a:rPr>
                  <a:t>probabilité a priori</a:t>
                </a:r>
                <a:r>
                  <a:rPr lang="fr-CA" sz="2200" dirty="0">
                    <a:solidFill>
                      <a:srgbClr val="323232"/>
                    </a:solidFill>
                    <a:latin typeface="Dagny OT" panose="020B0504020201020104" pitchFamily="34" charset="0"/>
                  </a:rPr>
                  <a:t> est une source de controverse considérable</a:t>
                </a:r>
              </a:p>
              <a:p>
                <a:pPr lvl="1">
                  <a:lnSpc>
                    <a:spcPct val="100000"/>
                  </a:lnSpc>
                </a:pPr>
                <a:r>
                  <a:rPr lang="fr-CA" sz="1900" dirty="0">
                    <a:solidFill>
                      <a:srgbClr val="323232"/>
                    </a:solidFill>
                    <a:latin typeface="Dagny OT" panose="020B0504020201020104" pitchFamily="34" charset="0"/>
                  </a:rPr>
                  <a:t>Des estimations prudentes (probabilité a priori non instructive) conduisent souvent </a:t>
                </a:r>
                <a:br>
                  <a:rPr lang="fr-CA" sz="1900" dirty="0">
                    <a:solidFill>
                      <a:srgbClr val="323232"/>
                    </a:solidFill>
                    <a:latin typeface="Dagny OT" panose="020B0504020201020104" pitchFamily="34" charset="0"/>
                  </a:rPr>
                </a:br>
                <a:r>
                  <a:rPr lang="fr-CA" sz="1900" dirty="0">
                    <a:solidFill>
                      <a:srgbClr val="323232"/>
                    </a:solidFill>
                    <a:latin typeface="Dagny OT" panose="020B0504020201020104" pitchFamily="34" charset="0"/>
                  </a:rPr>
                  <a:t>à des résultats raisonnables</a:t>
                </a:r>
              </a:p>
              <a:p>
                <a:pPr lvl="1">
                  <a:lnSpc>
                    <a:spcPct val="100000"/>
                  </a:lnSpc>
                </a:pPr>
                <a:r>
                  <a:rPr lang="fr-CA" sz="1900" dirty="0">
                    <a:solidFill>
                      <a:srgbClr val="323232"/>
                    </a:solidFill>
                    <a:latin typeface="Dagny OT" panose="020B0504020201020104" pitchFamily="34" charset="0"/>
                  </a:rPr>
                  <a:t>En l’absence d’information, choisir la probabilité a priori d’entropie maximale </a:t>
                </a: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sz="2200" dirty="0">
                    <a:solidFill>
                      <a:srgbClr val="323232"/>
                    </a:solidFill>
                    <a:latin typeface="Dagny OT" panose="020B0504020201020104" pitchFamily="34" charset="0"/>
                  </a:rPr>
                  <a:t>La </a:t>
                </a:r>
                <a:r>
                  <a:rPr lang="fr-CA" sz="2200" b="1" dirty="0">
                    <a:solidFill>
                      <a:srgbClr val="323232"/>
                    </a:solidFill>
                    <a:latin typeface="Dagny OT" panose="020B0504020201020104" pitchFamily="34" charset="0"/>
                  </a:rPr>
                  <a:t>preuve</a:t>
                </a:r>
                <a:r>
                  <a:rPr lang="fr-CA" sz="2200" dirty="0">
                    <a:solidFill>
                      <a:srgbClr val="323232"/>
                    </a:solidFill>
                    <a:latin typeface="Dagny OT" panose="020B0504020201020104" pitchFamily="34" charset="0"/>
                  </a:rPr>
                  <a:t> est plus difficile à calculer sur des bases théoriques. Pour évaluer la probabilité de l’observation des données, il faut un accès à un modèle dans le cadre de </a:t>
                </a:r>
                <a14:m>
                  <m:oMath xmlns:m="http://schemas.openxmlformats.org/officeDocument/2006/math">
                    <m:r>
                      <a:rPr lang="fr-CA" sz="2200" i="1" dirty="0" smtClean="0">
                        <a:solidFill>
                          <a:srgbClr val="323232"/>
                        </a:solidFill>
                        <a:latin typeface="Cambria Math" panose="02040503050406030204" pitchFamily="18" charset="0"/>
                      </a:rPr>
                      <m:t>𝐼</m:t>
                    </m:r>
                  </m:oMath>
                </a14:m>
                <a:r>
                  <a:rPr lang="fr-CA" sz="2200" dirty="0">
                    <a:solidFill>
                      <a:srgbClr val="323232"/>
                    </a:solidFill>
                    <a:latin typeface="Dagny OT" panose="020B0504020201020104" pitchFamily="34" charset="0"/>
                  </a:rPr>
                  <a:t>. Soit</a:t>
                </a:r>
              </a:p>
              <a:p>
                <a:pPr lvl="1" algn="just">
                  <a:lnSpc>
                    <a:spcPct val="100000"/>
                  </a:lnSpc>
                </a:pPr>
                <a:r>
                  <a:rPr lang="fr-CA" sz="2000" dirty="0">
                    <a:solidFill>
                      <a:srgbClr val="323232"/>
                    </a:solidFill>
                    <a:latin typeface="Dagny OT" panose="020B0504020201020104" pitchFamily="34" charset="0"/>
                  </a:rPr>
                  <a:t>ce modèle était bon, donc il n’est pas nécessaire de poser une nouvelle hypothèse </a:t>
                </a:r>
              </a:p>
              <a:p>
                <a:pPr lvl="1" algn="just">
                  <a:lnSpc>
                    <a:spcPct val="100000"/>
                  </a:lnSpc>
                </a:pPr>
                <a:r>
                  <a:rPr lang="fr-CA" sz="2000" dirty="0">
                    <a:solidFill>
                      <a:srgbClr val="323232"/>
                    </a:solidFill>
                    <a:latin typeface="Dagny OT" panose="020B0504020201020104" pitchFamily="34" charset="0"/>
                  </a:rPr>
                  <a:t>ce modèle était mauvais, donc nous ne pouvons pas faire confiance à nos calculs</a:t>
                </a:r>
              </a:p>
            </p:txBody>
          </p:sp>
        </mc:Choice>
        <mc:Fallback xmlns="">
          <p:sp>
            <p:nvSpPr>
              <p:cNvPr id="3" name="Content Placeholder 2">
                <a:extLst>
                  <a:ext uri="{FF2B5EF4-FFF2-40B4-BE49-F238E27FC236}">
                    <a16:creationId xmlns:a16="http://schemas.microsoft.com/office/drawing/2014/main" xmlns:a14="http://schemas.microsoft.com/office/drawing/2010/main" xmlns=""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r="-663"/>
                </a:stretch>
              </a:blipFill>
            </p:spPr>
            <p:txBody>
              <a:bodyPr/>
              <a:lstStyle/>
              <a:p>
                <a:r>
                  <a:rPr lang="fr-CA">
                    <a:noFill/>
                  </a:rPr>
                  <a:t> </a:t>
                </a:r>
              </a:p>
            </p:txBody>
          </p:sp>
        </mc:Fallback>
      </mc:AlternateContent>
    </p:spTree>
    <p:extLst>
      <p:ext uri="{BB962C8B-B14F-4D97-AF65-F5344CB8AC3E}">
        <p14:creationId xmlns:p14="http://schemas.microsoft.com/office/powerpoint/2010/main" val="288600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4958-30A2-0F47-AB33-852E9A13EFCF}"/>
              </a:ext>
            </a:extLst>
          </p:cNvPr>
          <p:cNvSpPr>
            <a:spLocks noGrp="1"/>
          </p:cNvSpPr>
          <p:nvPr>
            <p:ph type="title"/>
            <p:custDataLst>
              <p:tags r:id="rId1"/>
            </p:custDataLst>
          </p:nvPr>
        </p:nvSpPr>
        <p:spPr/>
        <p:txBody>
          <a:bodyPr/>
          <a:lstStyle/>
          <a:p>
            <a:r>
              <a:rPr lang="fr-CA" dirty="0"/>
              <a:t>Théorème de Bayes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698E3-4D52-E846-A0AF-BA7C7C0347F7}"/>
                  </a:ext>
                </a:extLst>
              </p:cNvPr>
              <p:cNvSpPr>
                <a:spLocks noGrp="1"/>
              </p:cNvSpPr>
              <p:nvPr>
                <p:ph idx="1"/>
                <p:custDataLst>
                  <p:tags r:id="rId2"/>
                </p:custDataLst>
              </p:nvPr>
            </p:nvSpPr>
            <p:spPr/>
            <p:txBody>
              <a:bodyPr>
                <a:normAutofit fontScale="92500"/>
              </a:bodyPr>
              <a:lstStyle/>
              <a:p>
                <a:pPr marL="0" indent="0" algn="just">
                  <a:lnSpc>
                    <a:spcPct val="100000"/>
                  </a:lnSpc>
                  <a:buNone/>
                </a:pPr>
                <a:r>
                  <a:rPr lang="fr-CA" dirty="0">
                    <a:solidFill>
                      <a:srgbClr val="323232"/>
                    </a:solidFill>
                    <a:latin typeface="Dagny OT" panose="020B0504020201020104" pitchFamily="34" charset="0"/>
                  </a:rPr>
                  <a:t>Heureusement, les données probantes sont rarement requises sur les problèmes d’estimation des paramètres (bien qu’elles soient essentielles pour le choix du modèle) :</a:t>
                </a:r>
              </a:p>
              <a:p>
                <a:pPr lvl="1" algn="just">
                  <a:lnSpc>
                    <a:spcPct val="100000"/>
                  </a:lnSpc>
                </a:pPr>
                <a:r>
                  <a:rPr lang="fr-CA" sz="2000" dirty="0">
                    <a:solidFill>
                      <a:srgbClr val="323232"/>
                    </a:solidFill>
                    <a:latin typeface="Dagny OT" panose="020B0504020201020104" pitchFamily="34" charset="0"/>
                  </a:rPr>
                  <a:t>avant l’expérience, il existe de nombreuses hypothèses concurrentes</a:t>
                </a:r>
              </a:p>
              <a:p>
                <a:pPr lvl="1" algn="just">
                  <a:lnSpc>
                    <a:spcPct val="100000"/>
                  </a:lnSpc>
                </a:pPr>
                <a:r>
                  <a:rPr lang="fr-CA" sz="2000" dirty="0">
                    <a:solidFill>
                      <a:srgbClr val="323232"/>
                    </a:solidFill>
                    <a:latin typeface="Dagny OT" panose="020B0504020201020104" pitchFamily="34" charset="0"/>
                  </a:rPr>
                  <a:t>les données antérieures et les probabilités seront différentes, mais pas les données probantes</a:t>
                </a:r>
              </a:p>
              <a:p>
                <a:pPr lvl="1" algn="just">
                  <a:lnSpc>
                    <a:spcPct val="100000"/>
                  </a:lnSpc>
                </a:pPr>
                <a:r>
                  <a:rPr lang="fr-CA" sz="2000" dirty="0">
                    <a:solidFill>
                      <a:srgbClr val="323232"/>
                    </a:solidFill>
                    <a:latin typeface="Dagny OT" panose="020B0504020201020104" pitchFamily="34" charset="0"/>
                  </a:rPr>
                  <a:t>les données probantes ne sont pas nécessaires pour différencier les différentes hypothèses</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Le théorème de Bayes est souvent présenté comme suit : </a:t>
                </a:r>
              </a:p>
              <a:p>
                <a:pPr algn="just">
                  <a:lnSpc>
                    <a:spcPct val="100000"/>
                  </a:lnSpc>
                </a:pPr>
                <a:endParaRPr lang="fr-CA" sz="100" dirty="0">
                  <a:solidFill>
                    <a:srgbClr val="323232"/>
                  </a:solidFill>
                  <a:latin typeface="Dagny OT" panose="020B0504020201020104" pitchFamily="34" charset="0"/>
                </a:endParaRPr>
              </a:p>
              <a:p>
                <a:pPr algn="just"/>
                <a14:m>
                  <m:oMathPara xmlns:m="http://schemas.openxmlformats.org/officeDocument/2006/math">
                    <m:oMathParaPr>
                      <m:jc m:val="centerGroup"/>
                    </m:oMathParaPr>
                    <m:oMath xmlns:m="http://schemas.openxmlformats.org/officeDocument/2006/math">
                      <m:r>
                        <a:rPr lang="fr-CA" i="1" dirty="0" smtClean="0">
                          <a:solidFill>
                            <a:srgbClr val="323232"/>
                          </a:solidFill>
                          <a:latin typeface="Cambria Math" panose="02040503050406030204" pitchFamily="18" charset="0"/>
                        </a:rPr>
                        <m:t>𝑃</m:t>
                      </m:r>
                      <m:d>
                        <m:dPr>
                          <m:ctrlPr>
                            <a:rPr lang="fr-CA"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m:t> </m:t>
                          </m:r>
                        </m:e>
                        <m:e>
                          <m:r>
                            <m:rPr>
                              <m:nor/>
                            </m:rPr>
                            <a:rPr lang="fr-CA" b="0" i="0" dirty="0" smtClean="0">
                              <a:solidFill>
                                <a:srgbClr val="323232"/>
                              </a:solidFill>
                              <a:latin typeface="Cambria Math" panose="02040503050406030204" pitchFamily="18" charset="0"/>
                            </a:rPr>
                            <m:t> </m:t>
                          </m:r>
                          <m:r>
                            <m:rPr>
                              <m:nor/>
                            </m:rPr>
                            <a:rPr lang="fr-CA"/>
                            <m:t>donn</m:t>
                          </m:r>
                          <m:r>
                            <m:rPr>
                              <m:nor/>
                            </m:rPr>
                            <a:rPr lang="fr-CA"/>
                            <m:t>é</m:t>
                          </m:r>
                          <m:r>
                            <m:rPr>
                              <m:nor/>
                            </m:rPr>
                            <a:rPr lang="fr-CA"/>
                            <m:t>es</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e>
                      </m:d>
                      <m:r>
                        <a:rPr lang="fr-CA" i="1" dirty="0" smtClean="0">
                          <a:solidFill>
                            <a:srgbClr val="323232"/>
                          </a:solidFill>
                          <a:latin typeface="Cambria Math" panose="02040503050406030204" pitchFamily="18" charset="0"/>
                          <a:ea typeface="Cambria Math" panose="02040503050406030204" pitchFamily="18" charset="0"/>
                        </a:rPr>
                        <m:t>∝</m:t>
                      </m:r>
                      <m:r>
                        <a:rPr lang="fr-CA" i="1" dirty="0" smtClean="0">
                          <a:solidFill>
                            <a:srgbClr val="323232"/>
                          </a:solidFill>
                          <a:latin typeface="Cambria Math" panose="02040503050406030204" pitchFamily="18" charset="0"/>
                        </a:rPr>
                        <m:t>𝑃</m:t>
                      </m:r>
                      <m:d>
                        <m:dPr>
                          <m:ctrlPr>
                            <a:rPr lang="fr-CA" i="1" dirty="0" smtClean="0">
                              <a:solidFill>
                                <a:srgbClr val="323232"/>
                              </a:solidFill>
                              <a:latin typeface="Cambria Math" panose="02040503050406030204" pitchFamily="18" charset="0"/>
                            </a:rPr>
                          </m:ctrlPr>
                        </m:dPr>
                        <m:e>
                          <m:r>
                            <m:rPr>
                              <m:nor/>
                            </m:rPr>
                            <a:rPr lang="fr-CA"/>
                            <m:t>donn</m:t>
                          </m:r>
                          <m:r>
                            <m:rPr>
                              <m:nor/>
                            </m:rPr>
                            <a:rPr lang="fr-CA"/>
                            <m:t>é</m:t>
                          </m:r>
                          <m:r>
                            <m:rPr>
                              <m:nor/>
                            </m:rPr>
                            <a:rPr lang="fr-CA"/>
                            <m:t>es</m:t>
                          </m:r>
                          <m:r>
                            <a:rPr lang="fr-CA" b="0" i="1" smtClean="0">
                              <a:latin typeface="Cambria Math" panose="02040503050406030204" pitchFamily="18" charset="0"/>
                            </a:rPr>
                            <m:t> </m:t>
                          </m:r>
                        </m:e>
                        <m:e>
                          <m:r>
                            <m:rPr>
                              <m:nor/>
                            </m:rPr>
                            <a:rPr lang="fr-CA" b="0" i="0" dirty="0" smtClean="0">
                              <a:solidFill>
                                <a:srgbClr val="323232"/>
                              </a:solidFill>
                              <a:latin typeface="Cambria Math" panose="02040503050406030204" pitchFamily="18" charset="0"/>
                            </a:rPr>
                            <m:t> </m:t>
                          </m:r>
                          <m:r>
                            <m:rPr>
                              <m:nor/>
                            </m:rPr>
                            <a:rPr lang="fr-CA"/>
                            <m:t>hypoth</m:t>
                          </m:r>
                          <m:r>
                            <m:rPr>
                              <m:nor/>
                            </m:rPr>
                            <a:rPr lang="fr-CA"/>
                            <m:t>è</m:t>
                          </m:r>
                          <m:r>
                            <m:rPr>
                              <m:nor/>
                            </m:rPr>
                            <a:rPr lang="fr-CA"/>
                            <m:t>se</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𝐼</m:t>
                          </m:r>
                        </m:e>
                      </m:d>
                      <m:r>
                        <a:rPr lang="en-CA" b="0"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ea typeface="Cambria Math" panose="02040503050406030204" pitchFamily="18" charset="0"/>
                        </a:rPr>
                        <m:t>×</m:t>
                      </m:r>
                      <m:r>
                        <a:rPr lang="en-CA" b="0" i="1" dirty="0" smtClean="0">
                          <a:solidFill>
                            <a:srgbClr val="323232"/>
                          </a:solidFill>
                          <a:latin typeface="Cambria Math" panose="02040503050406030204" pitchFamily="18" charset="0"/>
                          <a:ea typeface="Cambria Math" panose="02040503050406030204" pitchFamily="18" charset="0"/>
                        </a:rPr>
                        <m:t> </m:t>
                      </m:r>
                      <m:r>
                        <a:rPr lang="fr-CA" i="1" dirty="0" smtClean="0">
                          <a:solidFill>
                            <a:srgbClr val="323232"/>
                          </a:solidFill>
                          <a:latin typeface="Cambria Math" panose="02040503050406030204" pitchFamily="18" charset="0"/>
                        </a:rPr>
                        <m:t>𝑃</m:t>
                      </m:r>
                      <m:d>
                        <m:dPr>
                          <m:ctrlPr>
                            <a:rPr lang="fr-CA" i="1" dirty="0" smtClean="0">
                              <a:solidFill>
                                <a:srgbClr val="323232"/>
                              </a:solidFill>
                              <a:latin typeface="Cambria Math" panose="02040503050406030204" pitchFamily="18" charset="0"/>
                            </a:rPr>
                          </m:ctrlPr>
                        </m:dPr>
                        <m:e>
                          <m:r>
                            <m:rPr>
                              <m:nor/>
                            </m:rPr>
                            <a:rPr lang="fr-CA"/>
                            <m:t>hypoth</m:t>
                          </m:r>
                          <m:r>
                            <m:rPr>
                              <m:nor/>
                            </m:rPr>
                            <a:rPr lang="fr-CA"/>
                            <m:t>è</m:t>
                          </m:r>
                          <m:r>
                            <m:rPr>
                              <m:nor/>
                            </m:rPr>
                            <a:rPr lang="fr-CA"/>
                            <m:t>se</m:t>
                          </m:r>
                          <m:r>
                            <m:rPr>
                              <m:nor/>
                            </m:rPr>
                            <a:rPr lang="fr-CA"/>
                            <m:t> </m:t>
                          </m:r>
                        </m:e>
                        <m:e>
                          <m:r>
                            <a:rPr lang="fr-CA" b="0"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𝐼</m:t>
                          </m:r>
                        </m:e>
                      </m:d>
                    </m:oMath>
                  </m:oMathPara>
                </a14:m>
                <a:endParaRPr lang="fr-CA" sz="100" dirty="0">
                  <a:solidFill>
                    <a:srgbClr val="323232"/>
                  </a:solidFill>
                  <a:latin typeface="Dagny OT" panose="020B0504020201020104" pitchFamily="34" charset="0"/>
                </a:endParaRPr>
              </a:p>
              <a:p>
                <a:pPr algn="just">
                  <a:lnSpc>
                    <a:spcPct val="100000"/>
                  </a:lnSpc>
                </a:pPr>
                <a:endParaRPr lang="fr-CA" sz="100" dirty="0">
                  <a:solidFill>
                    <a:srgbClr val="323232"/>
                  </a:solidFill>
                  <a:latin typeface="Dagny OT" panose="020B0504020201020104" pitchFamily="34" charset="0"/>
                </a:endParaRPr>
              </a:p>
              <a:p>
                <a:pPr algn="just"/>
                <a:r>
                  <a:rPr lang="fr-CA" dirty="0">
                    <a:solidFill>
                      <a:srgbClr val="323232"/>
                    </a:solidFill>
                    <a:latin typeface="Dagny OT" panose="020B0504020201020104" pitchFamily="34" charset="0"/>
                  </a:rPr>
                  <a:t>ou simplement </a:t>
                </a:r>
                <a:r>
                  <a:rPr lang="fr-CA" dirty="0" err="1">
                    <a:solidFill>
                      <a:srgbClr val="323232"/>
                    </a:solidFill>
                    <a:latin typeface="Dagny OT" panose="020B0504020201020104" pitchFamily="34" charset="0"/>
                  </a:rPr>
                  <a:t>comme</a:t>
                </a:r>
                <a:r>
                  <a:rPr lang="fr-CA" dirty="0">
                    <a:solidFill>
                      <a:srgbClr val="323232"/>
                    </a:solidFill>
                    <a:latin typeface="Dagny OT" panose="020B0504020201020104" pitchFamily="34" charset="0"/>
                  </a:rPr>
                  <a:t> </a:t>
                </a:r>
                <a:r>
                  <a:rPr lang="fr-CA" dirty="0" err="1"/>
                  <a:t>postérieur</a:t>
                </a:r>
                <a14:m>
                  <m:oMath xmlns:m="http://schemas.openxmlformats.org/officeDocument/2006/math">
                    <m:r>
                      <a:rPr lang="fr-CA" b="0" i="0" dirty="0" smtClean="0">
                        <a:solidFill>
                          <a:srgbClr val="323232"/>
                        </a:solidFill>
                        <a:latin typeface="Cambria Math" panose="02040503050406030204" pitchFamily="18" charset="0"/>
                        <a:ea typeface="Cambria Math" panose="02040503050406030204" pitchFamily="18" charset="0"/>
                      </a:rPr>
                      <m:t> </m:t>
                    </m:r>
                    <m:r>
                      <a:rPr lang="fr-CA" i="1" dirty="0" smtClean="0">
                        <a:solidFill>
                          <a:srgbClr val="323232"/>
                        </a:solidFill>
                        <a:latin typeface="Cambria Math" panose="02040503050406030204" pitchFamily="18" charset="0"/>
                        <a:ea typeface="Cambria Math" panose="02040503050406030204" pitchFamily="18" charset="0"/>
                      </a:rPr>
                      <m:t>∝</m:t>
                    </m:r>
                    <m:r>
                      <m:rPr>
                        <m:nor/>
                      </m:rPr>
                      <a:rPr lang="fr-CA"/>
                      <m:t>probabilit</m:t>
                    </m:r>
                    <m:r>
                      <m:rPr>
                        <m:nor/>
                      </m:rPr>
                      <a:rPr lang="fr-CA"/>
                      <m:t>é</m:t>
                    </m:r>
                    <m:r>
                      <a:rPr lang="fr-CA" i="1" dirty="0" smtClean="0">
                        <a:solidFill>
                          <a:srgbClr val="323232"/>
                        </a:solidFill>
                        <a:latin typeface="Cambria Math" panose="02040503050406030204" pitchFamily="18" charset="0"/>
                        <a:ea typeface="Cambria Math" panose="02040503050406030204" pitchFamily="18" charset="0"/>
                      </a:rPr>
                      <m:t>×</m:t>
                    </m:r>
                    <m:r>
                      <m:rPr>
                        <m:nor/>
                      </m:rPr>
                      <a:rPr lang="fr-CA"/>
                      <m:t>ant</m:t>
                    </m:r>
                    <m:r>
                      <m:rPr>
                        <m:nor/>
                      </m:rPr>
                      <a:rPr lang="fr-CA"/>
                      <m:t>é</m:t>
                    </m:r>
                    <m:r>
                      <m:rPr>
                        <m:nor/>
                      </m:rPr>
                      <a:rPr lang="fr-CA"/>
                      <m:t>rieur</m:t>
                    </m:r>
                  </m:oMath>
                </a14:m>
                <a:r>
                  <a:rPr lang="fr-CA" dirty="0">
                    <a:solidFill>
                      <a:srgbClr val="323232"/>
                    </a:solidFill>
                    <a:latin typeface="Dagny OT" panose="020B0504020201020104" pitchFamily="34" charset="0"/>
                  </a:rPr>
                  <a:t>, c’est-à-dire que les </a:t>
                </a:r>
                <a:r>
                  <a:rPr lang="fr-CA" b="1" dirty="0">
                    <a:solidFill>
                      <a:srgbClr val="323232"/>
                    </a:solidFill>
                    <a:latin typeface="Dagny OT" panose="020B0504020201020104" pitchFamily="34" charset="0"/>
                  </a:rPr>
                  <a:t>croyances devraient être mises à jour en présence de nouveaux renseignements</a:t>
                </a:r>
                <a:r>
                  <a:rPr lang="fr-CA"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id="{892698E3-4D52-E846-A0AF-BA7C7C0347F7}"/>
                  </a:ext>
                </a:extLst>
              </p:cNvPr>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690" t="-306" r="-690" b="-2141"/>
                </a:stretch>
              </a:blipFill>
            </p:spPr>
            <p:txBody>
              <a:bodyPr/>
              <a:lstStyle/>
              <a:p>
                <a:r>
                  <a:rPr lang="en-US">
                    <a:noFill/>
                  </a:rPr>
                  <a:t> </a:t>
                </a:r>
              </a:p>
            </p:txBody>
          </p:sp>
        </mc:Fallback>
      </mc:AlternateContent>
    </p:spTree>
    <p:extLst>
      <p:ext uri="{BB962C8B-B14F-4D97-AF65-F5344CB8AC3E}">
        <p14:creationId xmlns:p14="http://schemas.microsoft.com/office/powerpoint/2010/main" val="42161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75AE-6C1B-48AB-A023-FF52B9315CCE}"/>
              </a:ext>
            </a:extLst>
          </p:cNvPr>
          <p:cNvSpPr>
            <a:spLocks noGrp="1"/>
          </p:cNvSpPr>
          <p:nvPr>
            <p:ph type="title"/>
            <p:custDataLst>
              <p:tags r:id="rId1"/>
            </p:custDataLst>
          </p:nvPr>
        </p:nvSpPr>
        <p:spPr/>
        <p:txBody>
          <a:bodyPr/>
          <a:lstStyle/>
          <a:p>
            <a:r>
              <a:rPr lang="fr-CA" dirty="0"/>
              <a:t>EXERCICE</a:t>
            </a:r>
          </a:p>
        </p:txBody>
      </p:sp>
      <p:sp>
        <p:nvSpPr>
          <p:cNvPr id="3" name="Content Placeholder 2">
            <a:extLst>
              <a:ext uri="{FF2B5EF4-FFF2-40B4-BE49-F238E27FC236}">
                <a16:creationId xmlns:a16="http://schemas.microsoft.com/office/drawing/2014/main" id="{D8238A16-6BA2-4756-90FF-BE0566E17FA5}"/>
              </a:ext>
            </a:extLst>
          </p:cNvPr>
          <p:cNvSpPr>
            <a:spLocks noGrp="1"/>
          </p:cNvSpPr>
          <p:nvPr>
            <p:ph idx="1"/>
            <p:custDataLst>
              <p:tags r:id="rId2"/>
            </p:custDataLst>
          </p:nvPr>
        </p:nvSpPr>
        <p:spPr/>
        <p:txBody>
          <a:bodyPr/>
          <a:lstStyle/>
          <a:p>
            <a:pPr marL="0" indent="0">
              <a:lnSpc>
                <a:spcPct val="100000"/>
              </a:lnSpc>
              <a:buNone/>
            </a:pPr>
            <a:r>
              <a:rPr lang="fr-CA" sz="2200" dirty="0">
                <a:latin typeface="Dagny OT" panose="020B0504020201020104" pitchFamily="34" charset="0"/>
              </a:rPr>
              <a:t>Supposons qu’un test de diagnostic d’une maladie particulière ait un taux de réussite très élevé. Si un patient </a:t>
            </a:r>
          </a:p>
          <a:p>
            <a:pPr lvl="1">
              <a:lnSpc>
                <a:spcPct val="100000"/>
              </a:lnSpc>
            </a:pPr>
            <a:r>
              <a:rPr lang="fr-CA" sz="2000" dirty="0">
                <a:latin typeface="Dagny OT" panose="020B0504020201020104" pitchFamily="34" charset="0"/>
              </a:rPr>
              <a:t>est atteint de la maladie, le test donne correctement un résultat « positif » avec une probabilité de 0,99;</a:t>
            </a:r>
          </a:p>
          <a:p>
            <a:pPr lvl="1">
              <a:lnSpc>
                <a:spcPct val="100000"/>
              </a:lnSpc>
            </a:pPr>
            <a:r>
              <a:rPr lang="fr-CA" sz="2000" dirty="0">
                <a:latin typeface="Dagny OT" panose="020B0504020201020104" pitchFamily="34" charset="0"/>
              </a:rPr>
              <a:t>n’est pas atteint de la maladie, le test donne correctement un résultat « négatif » avec une probabilité de 0,95. </a:t>
            </a:r>
          </a:p>
          <a:p>
            <a:pPr>
              <a:lnSpc>
                <a:spcPct val="100000"/>
              </a:lnSpc>
            </a:pPr>
            <a:endParaRPr lang="fr-CA" sz="500" dirty="0">
              <a:latin typeface="Dagny OT" panose="020B0504020201020104" pitchFamily="34" charset="0"/>
            </a:endParaRPr>
          </a:p>
          <a:p>
            <a:pPr marL="0" indent="0">
              <a:lnSpc>
                <a:spcPct val="100000"/>
              </a:lnSpc>
              <a:buNone/>
            </a:pPr>
            <a:r>
              <a:rPr lang="fr-CA" sz="2200" dirty="0">
                <a:latin typeface="Dagny OT" panose="020B0504020201020104" pitchFamily="34" charset="0"/>
              </a:rPr>
              <a:t>Supposons en outre que seulement 0,1 % de la population est atteinte de la maladie. Quelle est la probabilité qu’un patient dont le test est positif ne soit pas atteint de la maladie? </a:t>
            </a:r>
          </a:p>
        </p:txBody>
      </p:sp>
    </p:spTree>
    <p:extLst>
      <p:ext uri="{BB962C8B-B14F-4D97-AF65-F5344CB8AC3E}">
        <p14:creationId xmlns:p14="http://schemas.microsoft.com/office/powerpoint/2010/main" val="229666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ALGÈBRE MATRICIELLE</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
        <p:nvSpPr>
          <p:cNvPr id="4" name="Rectangle 3"/>
          <p:cNvSpPr/>
          <p:nvPr>
            <p:custDataLst>
              <p:tags r:id="rId3"/>
            </p:custDataLst>
          </p:nvPr>
        </p:nvSpPr>
        <p:spPr>
          <a:xfrm>
            <a:off x="3048000" y="5220629"/>
            <a:ext cx="5926899" cy="1138773"/>
          </a:xfrm>
          <a:prstGeom prst="rect">
            <a:avLst/>
          </a:prstGeom>
        </p:spPr>
        <p:txBody>
          <a:bodyPr wrap="square">
            <a:spAutoFit/>
          </a:bodyPr>
          <a:lstStyle/>
          <a:p>
            <a:r>
              <a:rPr lang="fr-CA" b="1" dirty="0" err="1">
                <a:solidFill>
                  <a:schemeClr val="accent2"/>
                </a:solidFill>
                <a:latin typeface="Dagny OT" panose="020B0504020201020104" pitchFamily="34" charset="0"/>
              </a:rPr>
              <a:t>Neo</a:t>
            </a:r>
            <a:r>
              <a:rPr lang="fr-CA" b="1" dirty="0">
                <a:solidFill>
                  <a:schemeClr val="accent2"/>
                </a:solidFill>
                <a:latin typeface="Dagny OT" panose="020B0504020201020104" pitchFamily="34" charset="0"/>
              </a:rPr>
              <a:t> :</a:t>
            </a:r>
            <a:r>
              <a:rPr lang="fr-CA" dirty="0">
                <a:solidFill>
                  <a:srgbClr val="FFFFFF"/>
                </a:solidFill>
                <a:latin typeface="Dagny OT" panose="020B0504020201020104" pitchFamily="34" charset="0"/>
              </a:rPr>
              <a:t> Qu’est-ce que c’est que la Matrice?</a:t>
            </a:r>
            <a:br>
              <a:rPr lang="fr-CA" dirty="0">
                <a:solidFill>
                  <a:srgbClr val="FFFFFF"/>
                </a:solidFill>
                <a:latin typeface="Dagny OT" panose="020B0504020201020104" pitchFamily="34" charset="0"/>
              </a:rPr>
            </a:br>
            <a:r>
              <a:rPr lang="fr-CA" b="1" dirty="0">
                <a:solidFill>
                  <a:schemeClr val="accent2"/>
                </a:solidFill>
                <a:latin typeface="Dagny OT" panose="020B0504020201020104" pitchFamily="34" charset="0"/>
              </a:rPr>
              <a:t>Trinity :</a:t>
            </a:r>
            <a:r>
              <a:rPr lang="fr-CA" dirty="0">
                <a:solidFill>
                  <a:srgbClr val="FFFFFF"/>
                </a:solidFill>
                <a:latin typeface="Dagny OT" panose="020B0504020201020104" pitchFamily="34" charset="0"/>
              </a:rPr>
              <a:t> La réponse est là, quelque part. Elle te cherche aussi, et elle te trouvera, si tu veux qu’elle te trouve.</a:t>
            </a:r>
          </a:p>
          <a:p>
            <a:pPr algn="r"/>
            <a:r>
              <a:rPr lang="fr-CA" sz="1400" dirty="0">
                <a:solidFill>
                  <a:srgbClr val="FFFFFF"/>
                </a:solidFill>
                <a:latin typeface="Dagny OT" panose="020B0504020201020104" pitchFamily="34" charset="0"/>
              </a:rPr>
              <a:t>(</a:t>
            </a:r>
            <a:r>
              <a:rPr lang="fr-CA" sz="1400" i="1" dirty="0">
                <a:solidFill>
                  <a:srgbClr val="FFFFFF"/>
                </a:solidFill>
                <a:latin typeface="Dagny OT" panose="020B0504020201020104" pitchFamily="34" charset="0"/>
              </a:rPr>
              <a:t>Matrix</a:t>
            </a:r>
            <a:r>
              <a:rPr lang="fr-CA" sz="1400" dirty="0">
                <a:solidFill>
                  <a:srgbClr val="FFFFFF"/>
                </a:solidFill>
                <a:latin typeface="Dagny OT" panose="020B0504020201020104" pitchFamily="34" charset="0"/>
              </a:rPr>
              <a:t>, les sœurs </a:t>
            </a:r>
            <a:r>
              <a:rPr lang="fr-CA" sz="1400" dirty="0" err="1">
                <a:solidFill>
                  <a:srgbClr val="FFFFFF"/>
                </a:solidFill>
                <a:latin typeface="Dagny OT" panose="020B0504020201020104" pitchFamily="34" charset="0"/>
              </a:rPr>
              <a:t>Wachowski</a:t>
            </a:r>
            <a:r>
              <a:rPr lang="fr-CA" sz="1400" dirty="0">
                <a:solidFill>
                  <a:srgbClr val="FFFFFF"/>
                </a:solidFill>
                <a:latin typeface="Dagny OT" panose="020B0504020201020104" pitchFamily="34" charset="0"/>
              </a:rPr>
              <a:t>)</a:t>
            </a:r>
          </a:p>
        </p:txBody>
      </p:sp>
    </p:spTree>
    <p:extLst>
      <p:ext uri="{BB962C8B-B14F-4D97-AF65-F5344CB8AC3E}">
        <p14:creationId xmlns:p14="http://schemas.microsoft.com/office/powerpoint/2010/main" val="421630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id="{8D2300E8-2211-1B4E-B1FA-87A106C754DE}"/>
              </a:ext>
            </a:extLst>
          </p:cNvPr>
          <p:cNvSpPr>
            <a:spLocks noGrp="1"/>
          </p:cNvSpPr>
          <p:nvPr>
            <p:ph idx="1"/>
            <p:custDataLst>
              <p:tags r:id="rId2"/>
            </p:custDataLst>
          </p:nvPr>
        </p:nvSpPr>
        <p:spPr/>
        <p:txBody>
          <a:bodyPr/>
          <a:lstStyle/>
          <a:p>
            <a:r>
              <a:rPr lang="fr-CA" dirty="0"/>
              <a:t>Quel est le principal objet mathématique utilisé dans l’algèbre linéaire?</a:t>
            </a:r>
          </a:p>
          <a:p>
            <a:endParaRPr lang="fr-CA" sz="500" dirty="0"/>
          </a:p>
          <a:p>
            <a:r>
              <a:rPr lang="fr-CA" dirty="0"/>
              <a:t>Pourquoi les matrices sont-elles pertinentes dans la science et l’analyse des données?</a:t>
            </a:r>
          </a:p>
          <a:p>
            <a:endParaRPr lang="fr-CA" sz="500" dirty="0"/>
          </a:p>
          <a:p>
            <a:r>
              <a:rPr lang="fr-CA" dirty="0"/>
              <a:t>Quelles sont certaines des opérations matricielles?</a:t>
            </a:r>
          </a:p>
        </p:txBody>
      </p:sp>
    </p:spTree>
    <p:extLst>
      <p:ext uri="{BB962C8B-B14F-4D97-AF65-F5344CB8AC3E}">
        <p14:creationId xmlns:p14="http://schemas.microsoft.com/office/powerpoint/2010/main" val="95893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3A2F-31A5-4F6F-9168-FF50965146D6}"/>
              </a:ext>
            </a:extLst>
          </p:cNvPr>
          <p:cNvSpPr>
            <a:spLocks noGrp="1"/>
          </p:cNvSpPr>
          <p:nvPr>
            <p:ph type="title"/>
            <p:custDataLst>
              <p:tags r:id="rId1"/>
            </p:custDataLst>
          </p:nvPr>
        </p:nvSpPr>
        <p:spPr/>
        <p:txBody>
          <a:bodyPr/>
          <a:lstStyle/>
          <a:p>
            <a:r>
              <a:rPr lang="fr-CA" dirty="0"/>
              <a:t>Algèbre linéaire </a:t>
            </a:r>
          </a:p>
        </p:txBody>
      </p:sp>
      <p:sp>
        <p:nvSpPr>
          <p:cNvPr id="3" name="Content Placeholder 2">
            <a:extLst>
              <a:ext uri="{FF2B5EF4-FFF2-40B4-BE49-F238E27FC236}">
                <a16:creationId xmlns:a16="http://schemas.microsoft.com/office/drawing/2014/main" id="{AE582E3F-77E9-4FF3-8831-5A8AE9616817}"/>
              </a:ext>
            </a:extLst>
          </p:cNvPr>
          <p:cNvSpPr>
            <a:spLocks noGrp="1"/>
          </p:cNvSpPr>
          <p:nvPr>
            <p:ph idx="1"/>
            <p:custDataLst>
              <p:tags r:id="rId2"/>
            </p:custDataLst>
          </p:nvPr>
        </p:nvSpPr>
        <p:spPr/>
        <p:txBody>
          <a:bodyPr>
            <a:normAutofit/>
          </a:bodyPr>
          <a:lstStyle/>
          <a:p>
            <a:pPr marL="0" indent="0" algn="just">
              <a:buNone/>
            </a:pPr>
            <a:r>
              <a:rPr lang="fr-CA" sz="2200" dirty="0">
                <a:solidFill>
                  <a:srgbClr val="323232"/>
                </a:solidFill>
                <a:latin typeface="Dagny OT" panose="020B0504020201020104" pitchFamily="34" charset="0"/>
              </a:rPr>
              <a:t>Une </a:t>
            </a:r>
            <a:r>
              <a:rPr lang="fr-CA" sz="2200" b="1" dirty="0">
                <a:solidFill>
                  <a:srgbClr val="323232"/>
                </a:solidFill>
                <a:latin typeface="Dagny OT" panose="020B0504020201020104" pitchFamily="34" charset="0"/>
              </a:rPr>
              <a:t>matrice</a:t>
            </a:r>
            <a:r>
              <a:rPr lang="fr-CA" sz="2200" dirty="0">
                <a:solidFill>
                  <a:srgbClr val="323232"/>
                </a:solidFill>
                <a:latin typeface="Dagny OT" panose="020B0504020201020104" pitchFamily="34" charset="0"/>
              </a:rPr>
              <a:t> est un outil mathématique important qui permet d’organiser facilement l’information, de simplifier la notation et de faciliter l’application d’algorithmes aux données.</a:t>
            </a:r>
          </a:p>
          <a:p>
            <a:pPr algn="just"/>
            <a:endParaRPr lang="fr-CA" sz="500" dirty="0">
              <a:latin typeface="Dagny OT" panose="020B0504020201020104" pitchFamily="34" charset="0"/>
            </a:endParaRPr>
          </a:p>
          <a:p>
            <a:pPr algn="just"/>
            <a:r>
              <a:rPr lang="fr-CA" dirty="0">
                <a:latin typeface="Dagny OT" panose="020B0504020201020104" pitchFamily="34" charset="0"/>
              </a:rPr>
              <a:t>La plupart des outils statistiques nécessitent des données </a:t>
            </a:r>
            <a:r>
              <a:rPr lang="fr-CA" b="1" dirty="0">
                <a:latin typeface="Dagny OT" panose="020B0504020201020104" pitchFamily="34" charset="0"/>
              </a:rPr>
              <a:t>rectangulaires</a:t>
            </a:r>
            <a:r>
              <a:rPr lang="fr-CA" dirty="0">
                <a:latin typeface="Dagny OT" panose="020B0504020201020104" pitchFamily="34" charset="0"/>
              </a:rPr>
              <a:t> :</a:t>
            </a:r>
          </a:p>
          <a:p>
            <a:pPr lvl="1" algn="just"/>
            <a:r>
              <a:rPr lang="fr-CA" dirty="0">
                <a:latin typeface="Dagny OT" panose="020B0504020201020104" pitchFamily="34" charset="0"/>
              </a:rPr>
              <a:t>chaque colonne contient une </a:t>
            </a:r>
            <a:r>
              <a:rPr lang="fr-CA" b="1" dirty="0">
                <a:latin typeface="Dagny OT" panose="020B0504020201020104" pitchFamily="34" charset="0"/>
              </a:rPr>
              <a:t>variable</a:t>
            </a:r>
            <a:r>
              <a:rPr lang="fr-CA" dirty="0">
                <a:latin typeface="Dagny OT" panose="020B0504020201020104" pitchFamily="34" charset="0"/>
              </a:rPr>
              <a:t> (caractéristique, champ, attribut)</a:t>
            </a:r>
          </a:p>
          <a:p>
            <a:pPr marL="630000" lvl="2" indent="0" algn="just">
              <a:buNone/>
            </a:pPr>
            <a:r>
              <a:rPr lang="fr-CA" dirty="0">
                <a:latin typeface="Dagny OT" panose="020B0504020201020104" pitchFamily="34" charset="0"/>
              </a:rPr>
              <a:t>- indicateur, cible, question dans une enquête, etc.</a:t>
            </a:r>
          </a:p>
          <a:p>
            <a:pPr lvl="1" algn="just"/>
            <a:r>
              <a:rPr lang="fr-CA" dirty="0">
                <a:latin typeface="Dagny OT" panose="020B0504020201020104" pitchFamily="34" charset="0"/>
              </a:rPr>
              <a:t>chaque ligne contient une </a:t>
            </a:r>
            <a:r>
              <a:rPr lang="fr-CA" b="1" dirty="0">
                <a:latin typeface="Dagny OT" panose="020B0504020201020104" pitchFamily="34" charset="0"/>
              </a:rPr>
              <a:t>observation</a:t>
            </a:r>
            <a:r>
              <a:rPr lang="fr-CA" dirty="0">
                <a:latin typeface="Dagny OT" panose="020B0504020201020104" pitchFamily="34" charset="0"/>
              </a:rPr>
              <a:t> (cas, unité, article)</a:t>
            </a:r>
          </a:p>
          <a:p>
            <a:pPr marL="630000" lvl="2" indent="0" algn="just">
              <a:buNone/>
            </a:pPr>
            <a:r>
              <a:rPr lang="fr-CA" dirty="0">
                <a:latin typeface="Dagny OT" panose="020B0504020201020104" pitchFamily="34" charset="0"/>
              </a:rPr>
              <a:t>- pays, répondant à l’enquête, sujet d’une expérience, etc.</a:t>
            </a:r>
          </a:p>
          <a:p>
            <a:pPr lvl="1" algn="just"/>
            <a:r>
              <a:rPr lang="fr-CA" dirty="0">
                <a:latin typeface="Dagny OT" panose="020B0504020201020104" pitchFamily="34" charset="0"/>
              </a:rPr>
              <a:t>chaque cellule contient une </a:t>
            </a:r>
            <a:r>
              <a:rPr lang="fr-CA" b="1" dirty="0">
                <a:latin typeface="Dagny OT" panose="020B0504020201020104" pitchFamily="34" charset="0"/>
              </a:rPr>
              <a:t>valeur</a:t>
            </a:r>
            <a:r>
              <a:rPr lang="fr-CA" dirty="0">
                <a:latin typeface="Dagny OT" panose="020B0504020201020104" pitchFamily="34" charset="0"/>
              </a:rPr>
              <a:t> (mesure) pour une variable et une observation particulières</a:t>
            </a:r>
          </a:p>
          <a:p>
            <a:pPr marL="630000" lvl="2" indent="0" algn="just">
              <a:buNone/>
            </a:pPr>
            <a:r>
              <a:rPr lang="fr-CA" dirty="0">
                <a:latin typeface="Dagny OT" panose="020B0504020201020104" pitchFamily="34" charset="0"/>
              </a:rPr>
              <a:t>- PIB par habitant pour le Canada, réponse à une question précise, âge, etc.</a:t>
            </a:r>
          </a:p>
        </p:txBody>
      </p:sp>
    </p:spTree>
    <p:extLst>
      <p:ext uri="{BB962C8B-B14F-4D97-AF65-F5344CB8AC3E}">
        <p14:creationId xmlns:p14="http://schemas.microsoft.com/office/powerpoint/2010/main" val="24450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9EA8-DB49-49F7-ACA1-4C7C1809094A}"/>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5DE1A-C8DE-4BC4-BBF9-AC7ADE217441}"/>
                  </a:ext>
                </a:extLst>
              </p:cNvPr>
              <p:cNvSpPr>
                <a:spLocks noGrp="1"/>
              </p:cNvSpPr>
              <p:nvPr>
                <p:ph idx="1"/>
                <p:custDataLst>
                  <p:tags r:id="rId2"/>
                </p:custDataLst>
              </p:nvPr>
            </p:nvSpPr>
            <p:spPr/>
            <p:txBody>
              <a:bodyPr>
                <a:normAutofit lnSpcReduction="10000"/>
              </a:bodyPr>
              <a:lstStyle/>
              <a:p>
                <a:pPr marL="0" indent="0" algn="just">
                  <a:buNone/>
                </a:pPr>
                <a:r>
                  <a:rPr lang="fr-CA" dirty="0">
                    <a:solidFill>
                      <a:srgbClr val="323232"/>
                    </a:solidFill>
                    <a:latin typeface="Dagny OT" panose="020B0504020201020104" pitchFamily="34" charset="0"/>
                  </a:rPr>
                  <a:t>Une matrice est une grille rectangulaire d’</a:t>
                </a:r>
                <a:r>
                  <a:rPr lang="fr-CA" b="1" dirty="0">
                    <a:solidFill>
                      <a:srgbClr val="323232"/>
                    </a:solidFill>
                    <a:latin typeface="Dagny OT" panose="020B0504020201020104" pitchFamily="34" charset="0"/>
                  </a:rPr>
                  <a:t>éléments</a:t>
                </a:r>
                <a:r>
                  <a:rPr lang="fr-CA" dirty="0">
                    <a:solidFill>
                      <a:srgbClr val="323232"/>
                    </a:solidFill>
                    <a:latin typeface="Dagny OT" panose="020B0504020201020104" pitchFamily="34" charset="0"/>
                  </a:rPr>
                  <a:t> disposés en </a:t>
                </a:r>
                <a:r>
                  <a:rPr lang="fr-CA" b="1" dirty="0">
                    <a:solidFill>
                      <a:srgbClr val="323232"/>
                    </a:solidFill>
                    <a:latin typeface="Dagny OT" panose="020B0504020201020104" pitchFamily="34" charset="0"/>
                  </a:rPr>
                  <a:t>lignes</a:t>
                </a:r>
                <a:r>
                  <a:rPr lang="fr-CA" dirty="0">
                    <a:solidFill>
                      <a:srgbClr val="323232"/>
                    </a:solidFill>
                    <a:latin typeface="Dagny OT" panose="020B0504020201020104" pitchFamily="34" charset="0"/>
                  </a:rPr>
                  <a:t> et en </a:t>
                </a:r>
                <a:r>
                  <a:rPr lang="fr-CA" b="1" dirty="0">
                    <a:solidFill>
                      <a:srgbClr val="323232"/>
                    </a:solidFill>
                    <a:latin typeface="Dagny OT" panose="020B0504020201020104" pitchFamily="34" charset="0"/>
                  </a:rPr>
                  <a:t>colonnes</a:t>
                </a:r>
                <a:r>
                  <a:rPr lang="fr-CA" dirty="0">
                    <a:solidFill>
                      <a:srgbClr val="323232"/>
                    </a:solidFill>
                    <a:latin typeface="Dagny OT" panose="020B0504020201020104" pitchFamily="34" charset="0"/>
                  </a:rPr>
                  <a:t>.  </a:t>
                </a:r>
              </a:p>
              <a:p>
                <a:pPr algn="just"/>
                <a:endParaRPr lang="fr-CA" sz="500" dirty="0">
                  <a:solidFill>
                    <a:srgbClr val="323232"/>
                  </a:solidFill>
                  <a:latin typeface="Dagny OT" panose="020B0504020201020104" pitchFamily="34" charset="0"/>
                </a:endParaRPr>
              </a:p>
              <a:p>
                <a:pPr marL="0" indent="0" algn="just">
                  <a:buNone/>
                </a:pPr>
                <a:r>
                  <a:rPr lang="fr-CA" dirty="0">
                    <a:solidFill>
                      <a:srgbClr val="323232"/>
                    </a:solidFill>
                    <a:latin typeface="Dagny OT" panose="020B0504020201020104" pitchFamily="34" charset="0"/>
                  </a:rPr>
                  <a:t>Les matrices sont souvent utilisées en algèbre pour résoudre des valeurs inconnues dans les équations linéaires, ainsi qu’en géométrie. </a:t>
                </a:r>
              </a:p>
              <a:p>
                <a:pPr lvl="1" algn="just"/>
                <a:endParaRPr lang="fr-CA" sz="500" b="1" dirty="0">
                  <a:solidFill>
                    <a:srgbClr val="323232"/>
                  </a:solidFill>
                  <a:latin typeface="Dagny OT" panose="020B0504020201020104" pitchFamily="34" charset="0"/>
                </a:endParaRPr>
              </a:p>
              <a:p>
                <a:pPr marL="0" indent="0" algn="just">
                  <a:buNone/>
                </a:pPr>
                <a:r>
                  <a:rPr lang="fr-CA" b="1" dirty="0">
                    <a:solidFill>
                      <a:srgbClr val="323232"/>
                    </a:solidFill>
                    <a:latin typeface="Dagny OT" panose="020B0504020201020104" pitchFamily="34" charset="0"/>
                  </a:rPr>
                  <a:t>Addition de matrice : </a:t>
                </a:r>
                <a:r>
                  <a:rPr lang="fr-CA" dirty="0">
                    <a:solidFill>
                      <a:srgbClr val="323232"/>
                    </a:solidFill>
                    <a:latin typeface="Dagny OT" panose="020B0504020201020104" pitchFamily="34" charset="0"/>
                  </a:rPr>
                  <a:t>les matrices peuvent être additionnées (« par </a:t>
                </a:r>
                <a:r>
                  <a:rPr lang="fr-CA" b="1" dirty="0">
                    <a:solidFill>
                      <a:srgbClr val="323232"/>
                    </a:solidFill>
                    <a:latin typeface="Dagny OT" panose="020B0504020201020104" pitchFamily="34" charset="0"/>
                  </a:rPr>
                  <a:t>élément</a:t>
                </a:r>
                <a:r>
                  <a:rPr lang="fr-CA" dirty="0">
                    <a:solidFill>
                      <a:srgbClr val="323232"/>
                    </a:solidFill>
                    <a:latin typeface="Dagny OT" panose="020B0504020201020104" pitchFamily="34" charset="0"/>
                  </a:rPr>
                  <a:t> ») tant que leurs </a:t>
                </a:r>
                <a:r>
                  <a:rPr lang="fr-CA" b="1" dirty="0">
                    <a:solidFill>
                      <a:srgbClr val="323232"/>
                    </a:solidFill>
                    <a:latin typeface="Dagny OT" panose="020B0504020201020104" pitchFamily="34" charset="0"/>
                  </a:rPr>
                  <a:t>dimensions</a:t>
                </a:r>
                <a:r>
                  <a:rPr lang="fr-CA" dirty="0">
                    <a:solidFill>
                      <a:srgbClr val="323232"/>
                    </a:solidFill>
                    <a:latin typeface="Dagny OT" panose="020B0504020201020104" pitchFamily="34" charset="0"/>
                  </a:rPr>
                  <a:t> sont les mêmes (c’est-à-dire que les deux matrices ont le même nombre de lignes et de colonnes), comme suit :</a:t>
                </a:r>
              </a:p>
              <a:p>
                <a:pPr lvl="1" algn="just"/>
                <a:endParaRPr lang="fr-CA" sz="100" dirty="0">
                  <a:solidFill>
                    <a:srgbClr val="323232"/>
                  </a:solidFill>
                  <a:latin typeface="Dagny OT" panose="020B0504020201020104" pitchFamily="34" charset="0"/>
                </a:endParaRP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fr-CA" i="1" smtClean="0">
                              <a:solidFill>
                                <a:srgbClr val="323232"/>
                              </a:solidFill>
                              <a:latin typeface="Cambria Math" panose="02040503050406030204" pitchFamily="18" charset="0"/>
                            </a:rPr>
                          </m:ctrlPr>
                        </m:dPr>
                        <m:e>
                          <m:m>
                            <m:mPr>
                              <m:plcHide m:val="on"/>
                              <m:mcs>
                                <m:mc>
                                  <m:mcPr>
                                    <m:count m:val="2"/>
                                    <m:mcJc m:val="center"/>
                                  </m:mcPr>
                                </m:mc>
                              </m:mcs>
                              <m:ctrlPr>
                                <a:rPr lang="fr-CA" i="1" smtClean="0">
                                  <a:solidFill>
                                    <a:srgbClr val="323232"/>
                                  </a:solidFill>
                                  <a:latin typeface="Cambria Math" panose="02040503050406030204" pitchFamily="18" charset="0"/>
                                </a:rPr>
                              </m:ctrlPr>
                            </m:mPr>
                            <m:mr>
                              <m:e>
                                <m:r>
                                  <a:rPr lang="fr-CA" smtClean="0">
                                    <a:solidFill>
                                      <a:srgbClr val="323232"/>
                                    </a:solidFill>
                                    <a:latin typeface="Cambria Math" panose="02040503050406030204" pitchFamily="18" charset="0"/>
                                  </a:rPr>
                                  <m:t>3</m:t>
                                </m:r>
                              </m:e>
                              <m:e>
                                <m:r>
                                  <a:rPr lang="fr-CA" i="0" smtClean="0">
                                    <a:solidFill>
                                      <a:srgbClr val="323232"/>
                                    </a:solidFill>
                                    <a:latin typeface="Cambria Math" panose="02040503050406030204" pitchFamily="18" charset="0"/>
                                  </a:rPr>
                                  <m:t>−2</m:t>
                                </m:r>
                              </m:e>
                            </m:mr>
                            <m:mr>
                              <m:e>
                                <m:r>
                                  <a:rPr lang="fr-CA" i="0" smtClean="0">
                                    <a:solidFill>
                                      <a:srgbClr val="323232"/>
                                    </a:solidFill>
                                    <a:latin typeface="Cambria Math" panose="02040503050406030204" pitchFamily="18" charset="0"/>
                                  </a:rPr>
                                  <m:t>4</m:t>
                                </m:r>
                              </m:e>
                              <m:e>
                                <m:r>
                                  <a:rPr lang="fr-CA" i="0" smtClean="0">
                                    <a:solidFill>
                                      <a:srgbClr val="323232"/>
                                    </a:solidFill>
                                    <a:latin typeface="Cambria Math" panose="02040503050406030204" pitchFamily="18" charset="0"/>
                                  </a:rPr>
                                  <m:t>1</m:t>
                                </m:r>
                              </m:e>
                            </m:mr>
                          </m:m>
                        </m:e>
                      </m:d>
                      <m:r>
                        <a:rPr lang="fr-CA" i="0" smtClean="0">
                          <a:solidFill>
                            <a:srgbClr val="323232"/>
                          </a:solidFill>
                          <a:latin typeface="Cambria Math" panose="02040503050406030204" pitchFamily="18" charset="0"/>
                        </a:rPr>
                        <m:t>+</m:t>
                      </m:r>
                      <m:d>
                        <m:dPr>
                          <m:begChr m:val="["/>
                          <m:endChr m:val="]"/>
                          <m:ctrlPr>
                            <a:rPr lang="fr-CA" i="1" smtClean="0">
                              <a:solidFill>
                                <a:srgbClr val="323232"/>
                              </a:solidFill>
                              <a:latin typeface="Cambria Math" panose="02040503050406030204" pitchFamily="18" charset="0"/>
                            </a:rPr>
                          </m:ctrlPr>
                        </m:dPr>
                        <m:e>
                          <m:m>
                            <m:mPr>
                              <m:plcHide m:val="on"/>
                              <m:mcs>
                                <m:mc>
                                  <m:mcPr>
                                    <m:count m:val="2"/>
                                    <m:mcJc m:val="center"/>
                                  </m:mcPr>
                                </m:mc>
                              </m:mcs>
                              <m:ctrlPr>
                                <a:rPr lang="fr-CA" i="1" smtClean="0">
                                  <a:solidFill>
                                    <a:srgbClr val="323232"/>
                                  </a:solidFill>
                                  <a:latin typeface="Cambria Math" panose="02040503050406030204" pitchFamily="18" charset="0"/>
                                </a:rPr>
                              </m:ctrlPr>
                            </m:mPr>
                            <m:mr>
                              <m:e>
                                <m:r>
                                  <a:rPr lang="fr-CA" i="0" smtClean="0">
                                    <a:solidFill>
                                      <a:srgbClr val="323232"/>
                                    </a:solidFill>
                                    <a:latin typeface="Cambria Math" panose="02040503050406030204" pitchFamily="18" charset="0"/>
                                  </a:rPr>
                                  <m:t>4</m:t>
                                </m:r>
                              </m:e>
                              <m:e>
                                <m:r>
                                  <a:rPr lang="fr-CA" i="0" smtClean="0">
                                    <a:solidFill>
                                      <a:srgbClr val="323232"/>
                                    </a:solidFill>
                                    <a:latin typeface="Cambria Math" panose="02040503050406030204" pitchFamily="18" charset="0"/>
                                  </a:rPr>
                                  <m:t>6</m:t>
                                </m:r>
                              </m:e>
                            </m:mr>
                            <m:mr>
                              <m:e>
                                <m:r>
                                  <a:rPr lang="fr-CA" i="0" smtClean="0">
                                    <a:solidFill>
                                      <a:srgbClr val="323232"/>
                                    </a:solidFill>
                                    <a:latin typeface="Cambria Math" panose="02040503050406030204" pitchFamily="18" charset="0"/>
                                  </a:rPr>
                                  <m:t>8</m:t>
                                </m:r>
                              </m:e>
                              <m:e>
                                <m:r>
                                  <a:rPr lang="fr-CA" i="0" smtClean="0">
                                    <a:solidFill>
                                      <a:srgbClr val="323232"/>
                                    </a:solidFill>
                                    <a:latin typeface="Cambria Math" panose="02040503050406030204" pitchFamily="18" charset="0"/>
                                  </a:rPr>
                                  <m:t>3</m:t>
                                </m:r>
                              </m:e>
                            </m:mr>
                          </m:m>
                        </m:e>
                      </m:d>
                      <m:r>
                        <a:rPr lang="fr-CA" i="0" smtClean="0">
                          <a:solidFill>
                            <a:srgbClr val="323232"/>
                          </a:solidFill>
                          <a:latin typeface="Cambria Math" panose="02040503050406030204" pitchFamily="18" charset="0"/>
                        </a:rPr>
                        <m:t>=</m:t>
                      </m:r>
                      <m:d>
                        <m:dPr>
                          <m:begChr m:val="["/>
                          <m:endChr m:val="]"/>
                          <m:ctrlPr>
                            <a:rPr lang="fr-CA" i="1" smtClean="0">
                              <a:solidFill>
                                <a:srgbClr val="323232"/>
                              </a:solidFill>
                              <a:latin typeface="Cambria Math" panose="02040503050406030204" pitchFamily="18" charset="0"/>
                            </a:rPr>
                          </m:ctrlPr>
                        </m:dPr>
                        <m:e>
                          <m:m>
                            <m:mPr>
                              <m:plcHide m:val="on"/>
                              <m:mcs>
                                <m:mc>
                                  <m:mcPr>
                                    <m:count m:val="2"/>
                                    <m:mcJc m:val="center"/>
                                  </m:mcPr>
                                </m:mc>
                              </m:mcs>
                              <m:ctrlPr>
                                <a:rPr lang="fr-CA" i="1" smtClean="0">
                                  <a:solidFill>
                                    <a:srgbClr val="323232"/>
                                  </a:solidFill>
                                  <a:latin typeface="Cambria Math" panose="02040503050406030204" pitchFamily="18" charset="0"/>
                                </a:rPr>
                              </m:ctrlPr>
                            </m:mPr>
                            <m:mr>
                              <m:e>
                                <m:r>
                                  <a:rPr lang="fr-CA" i="0" smtClean="0">
                                    <a:solidFill>
                                      <a:srgbClr val="323232"/>
                                    </a:solidFill>
                                    <a:latin typeface="Cambria Math" panose="02040503050406030204" pitchFamily="18" charset="0"/>
                                  </a:rPr>
                                  <m:t>7</m:t>
                                </m:r>
                              </m:e>
                              <m:e>
                                <m:r>
                                  <a:rPr lang="fr-CA" i="0" smtClean="0">
                                    <a:solidFill>
                                      <a:srgbClr val="323232"/>
                                    </a:solidFill>
                                    <a:latin typeface="Cambria Math" panose="02040503050406030204" pitchFamily="18" charset="0"/>
                                  </a:rPr>
                                  <m:t>4</m:t>
                                </m:r>
                              </m:e>
                            </m:mr>
                            <m:mr>
                              <m:e>
                                <m:r>
                                  <a:rPr lang="fr-CA" i="0" smtClean="0">
                                    <a:solidFill>
                                      <a:srgbClr val="323232"/>
                                    </a:solidFill>
                                    <a:latin typeface="Cambria Math" panose="02040503050406030204" pitchFamily="18" charset="0"/>
                                  </a:rPr>
                                  <m:t>12</m:t>
                                </m:r>
                              </m:e>
                              <m:e>
                                <m:r>
                                  <a:rPr lang="fr-CA" i="0" smtClean="0">
                                    <a:solidFill>
                                      <a:srgbClr val="323232"/>
                                    </a:solidFill>
                                    <a:latin typeface="Cambria Math" panose="02040503050406030204" pitchFamily="18" charset="0"/>
                                  </a:rPr>
                                  <m:t>4</m:t>
                                </m:r>
                              </m:e>
                            </m:mr>
                          </m:m>
                        </m:e>
                      </m:d>
                    </m:oMath>
                  </m:oMathPara>
                </a14:m>
                <a:endParaRPr lang="fr-CA" sz="100"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BDA5DE1A-C8DE-4BC4-BBF9-AC7ADE217441}"/>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87093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E9DE-B9C3-42F8-853C-159969112F22}"/>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F11086-860E-4F6D-BD85-E9C2EF052ADB}"/>
                  </a:ext>
                </a:extLst>
              </p:cNvPr>
              <p:cNvSpPr>
                <a:spLocks noGrp="1"/>
              </p:cNvSpPr>
              <p:nvPr>
                <p:ph idx="1"/>
                <p:custDataLst>
                  <p:tags r:id="rId2"/>
                </p:custDataLst>
              </p:nvPr>
            </p:nvSpPr>
            <p:spPr/>
            <p:txBody>
              <a:bodyPr>
                <a:normAutofit/>
              </a:bodyPr>
              <a:lstStyle/>
              <a:p>
                <a:pPr marL="0" indent="0" algn="just">
                  <a:lnSpc>
                    <a:spcPct val="110000"/>
                  </a:lnSpc>
                  <a:buNone/>
                </a:pPr>
                <a:r>
                  <a:rPr lang="fr-CA" b="1" dirty="0">
                    <a:solidFill>
                      <a:srgbClr val="323232"/>
                    </a:solidFill>
                    <a:latin typeface="Dagny OT" panose="020B0504020201020104" pitchFamily="34" charset="0"/>
                  </a:rPr>
                  <a:t>Multiplier une matrice par un scalaire : </a:t>
                </a:r>
                <a:r>
                  <a:rPr lang="fr-CA" dirty="0">
                    <a:solidFill>
                      <a:srgbClr val="323232"/>
                    </a:solidFill>
                    <a:latin typeface="Dagny OT" panose="020B0504020201020104" pitchFamily="34" charset="0"/>
                  </a:rPr>
                  <a:t>une matrice de n’importe quelle dimension peut être multipliée par un scalaire en multipliant chaque élément par le scalaire.</a:t>
                </a:r>
              </a:p>
              <a:p>
                <a:pPr marL="457200" lvl="1" indent="0" algn="just">
                  <a:lnSpc>
                    <a:spcPct val="110000"/>
                  </a:lnSpc>
                  <a:buNone/>
                </a:pPr>
                <a14:m>
                  <m:oMathPara xmlns:m="http://schemas.openxmlformats.org/officeDocument/2006/math">
                    <m:oMathParaPr>
                      <m:jc m:val="centerGroup"/>
                    </m:oMathParaPr>
                    <m:oMath xmlns:m="http://schemas.openxmlformats.org/officeDocument/2006/math">
                      <m:r>
                        <a:rPr lang="fr-CA" sz="2400" b="1" smtClean="0">
                          <a:solidFill>
                            <a:srgbClr val="323232"/>
                          </a:solidFill>
                          <a:latin typeface="Cambria Math" panose="02040503050406030204" pitchFamily="18" charset="0"/>
                        </a:rPr>
                        <m:t>−</m:t>
                      </m:r>
                      <m:r>
                        <a:rPr lang="fr-CA" sz="2400" b="1" i="0" smtClean="0">
                          <a:solidFill>
                            <a:srgbClr val="323232"/>
                          </a:solidFill>
                          <a:latin typeface="Cambria Math" panose="02040503050406030204" pitchFamily="18" charset="0"/>
                        </a:rPr>
                        <m:t>1×</m:t>
                      </m:r>
                      <m:d>
                        <m:dPr>
                          <m:begChr m:val="["/>
                          <m:endChr m:val="]"/>
                          <m:ctrlPr>
                            <a:rPr lang="fr-CA" sz="2400" b="1" i="1" smtClean="0">
                              <a:solidFill>
                                <a:srgbClr val="323232"/>
                              </a:solidFill>
                              <a:latin typeface="Cambria Math" panose="02040503050406030204" pitchFamily="18" charset="0"/>
                            </a:rPr>
                          </m:ctrlPr>
                        </m:dPr>
                        <m:e>
                          <m:m>
                            <m:mPr>
                              <m:plcHide m:val="on"/>
                              <m:mcs>
                                <m:mc>
                                  <m:mcPr>
                                    <m:count m:val="2"/>
                                    <m:mcJc m:val="center"/>
                                  </m:mcPr>
                                </m:mc>
                              </m:mcs>
                              <m:ctrlPr>
                                <a:rPr lang="fr-CA" sz="2400" b="1" i="1" smtClean="0">
                                  <a:solidFill>
                                    <a:srgbClr val="323232"/>
                                  </a:solidFill>
                                  <a:latin typeface="Cambria Math" panose="02040503050406030204" pitchFamily="18" charset="0"/>
                                </a:rPr>
                              </m:ctrlPr>
                            </m:mPr>
                            <m:mr>
                              <m:e>
                                <m:r>
                                  <a:rPr lang="fr-CA" sz="2400" b="1" i="0" smtClean="0">
                                    <a:solidFill>
                                      <a:srgbClr val="323232"/>
                                    </a:solidFill>
                                    <a:latin typeface="Cambria Math" panose="02040503050406030204" pitchFamily="18" charset="0"/>
                                  </a:rPr>
                                  <m:t>2</m:t>
                                </m:r>
                              </m:e>
                              <m:e>
                                <m:r>
                                  <a:rPr lang="fr-CA" sz="2400" b="1" i="0" smtClean="0">
                                    <a:solidFill>
                                      <a:srgbClr val="323232"/>
                                    </a:solidFill>
                                    <a:latin typeface="Cambria Math" panose="02040503050406030204" pitchFamily="18" charset="0"/>
                                  </a:rPr>
                                  <m:t>1</m:t>
                                </m:r>
                              </m:e>
                            </m:mr>
                            <m:mr>
                              <m:e>
                                <m:r>
                                  <a:rPr lang="fr-CA" sz="2400" b="1" i="0" smtClean="0">
                                    <a:solidFill>
                                      <a:srgbClr val="323232"/>
                                    </a:solidFill>
                                    <a:latin typeface="Cambria Math" panose="02040503050406030204" pitchFamily="18" charset="0"/>
                                  </a:rPr>
                                  <m:t>3</m:t>
                                </m:r>
                              </m:e>
                              <m:e>
                                <m:r>
                                  <a:rPr lang="fr-CA" sz="2400" b="1" i="0" smtClean="0">
                                    <a:solidFill>
                                      <a:srgbClr val="323232"/>
                                    </a:solidFill>
                                    <a:latin typeface="Cambria Math" panose="02040503050406030204" pitchFamily="18" charset="0"/>
                                  </a:rPr>
                                  <m:t>−5</m:t>
                                </m:r>
                              </m:e>
                            </m:mr>
                            <m:mr>
                              <m:e>
                                <m:r>
                                  <a:rPr lang="fr-CA" sz="2400" b="1" i="0" smtClean="0">
                                    <a:solidFill>
                                      <a:srgbClr val="323232"/>
                                    </a:solidFill>
                                    <a:latin typeface="Cambria Math" panose="02040503050406030204" pitchFamily="18" charset="0"/>
                                  </a:rPr>
                                  <m:t>4</m:t>
                                </m:r>
                              </m:e>
                              <m:e>
                                <m:r>
                                  <a:rPr lang="fr-CA" sz="2400" b="1" i="0" smtClean="0">
                                    <a:solidFill>
                                      <a:srgbClr val="323232"/>
                                    </a:solidFill>
                                    <a:latin typeface="Cambria Math" panose="02040503050406030204" pitchFamily="18" charset="0"/>
                                  </a:rPr>
                                  <m:t>6</m:t>
                                </m:r>
                              </m:e>
                            </m:mr>
                          </m:m>
                        </m:e>
                      </m:d>
                      <m:r>
                        <a:rPr lang="fr-CA" sz="2400" b="1" i="0" smtClean="0">
                          <a:solidFill>
                            <a:srgbClr val="323232"/>
                          </a:solidFill>
                          <a:latin typeface="Cambria Math" panose="02040503050406030204" pitchFamily="18" charset="0"/>
                        </a:rPr>
                        <m:t>=</m:t>
                      </m:r>
                      <m:d>
                        <m:dPr>
                          <m:begChr m:val="["/>
                          <m:endChr m:val="]"/>
                          <m:ctrlPr>
                            <a:rPr lang="fr-CA" sz="2400" b="1" i="1" smtClean="0">
                              <a:solidFill>
                                <a:srgbClr val="323232"/>
                              </a:solidFill>
                              <a:latin typeface="Cambria Math" panose="02040503050406030204" pitchFamily="18" charset="0"/>
                            </a:rPr>
                          </m:ctrlPr>
                        </m:dPr>
                        <m:e>
                          <m:m>
                            <m:mPr>
                              <m:plcHide m:val="on"/>
                              <m:mcs>
                                <m:mc>
                                  <m:mcPr>
                                    <m:count m:val="2"/>
                                    <m:mcJc m:val="center"/>
                                  </m:mcPr>
                                </m:mc>
                              </m:mcs>
                              <m:ctrlPr>
                                <a:rPr lang="fr-CA" sz="2400" b="1" i="1" smtClean="0">
                                  <a:solidFill>
                                    <a:srgbClr val="323232"/>
                                  </a:solidFill>
                                  <a:latin typeface="Cambria Math" panose="02040503050406030204" pitchFamily="18" charset="0"/>
                                </a:rPr>
                              </m:ctrlPr>
                            </m:mPr>
                            <m:mr>
                              <m:e>
                                <m:r>
                                  <a:rPr lang="fr-CA" sz="2400" b="1" i="0" smtClean="0">
                                    <a:solidFill>
                                      <a:srgbClr val="323232"/>
                                    </a:solidFill>
                                    <a:latin typeface="Cambria Math" panose="02040503050406030204" pitchFamily="18" charset="0"/>
                                  </a:rPr>
                                  <m:t>−2</m:t>
                                </m:r>
                              </m:e>
                              <m:e>
                                <m:r>
                                  <a:rPr lang="fr-CA" sz="2400" b="1" i="0" smtClean="0">
                                    <a:solidFill>
                                      <a:srgbClr val="323232"/>
                                    </a:solidFill>
                                    <a:latin typeface="Cambria Math" panose="02040503050406030204" pitchFamily="18" charset="0"/>
                                  </a:rPr>
                                  <m:t>−1</m:t>
                                </m:r>
                              </m:e>
                            </m:mr>
                            <m:mr>
                              <m:e>
                                <m:r>
                                  <a:rPr lang="fr-CA" sz="2400" b="1" i="0" smtClean="0">
                                    <a:solidFill>
                                      <a:srgbClr val="323232"/>
                                    </a:solidFill>
                                    <a:latin typeface="Cambria Math" panose="02040503050406030204" pitchFamily="18" charset="0"/>
                                  </a:rPr>
                                  <m:t>−3</m:t>
                                </m:r>
                              </m:e>
                              <m:e>
                                <m:r>
                                  <a:rPr lang="fr-CA" sz="2400" b="1" i="0" smtClean="0">
                                    <a:solidFill>
                                      <a:srgbClr val="323232"/>
                                    </a:solidFill>
                                    <a:latin typeface="Cambria Math" panose="02040503050406030204" pitchFamily="18" charset="0"/>
                                  </a:rPr>
                                  <m:t>5</m:t>
                                </m:r>
                              </m:e>
                            </m:mr>
                            <m:mr>
                              <m:e>
                                <m:r>
                                  <a:rPr lang="fr-CA" sz="2400" b="1" i="0" smtClean="0">
                                    <a:solidFill>
                                      <a:srgbClr val="323232"/>
                                    </a:solidFill>
                                    <a:latin typeface="Cambria Math" panose="02040503050406030204" pitchFamily="18" charset="0"/>
                                  </a:rPr>
                                  <m:t>−4</m:t>
                                </m:r>
                              </m:e>
                              <m:e>
                                <m:r>
                                  <a:rPr lang="fr-CA" sz="2400" b="1" i="0" smtClean="0">
                                    <a:solidFill>
                                      <a:srgbClr val="323232"/>
                                    </a:solidFill>
                                    <a:latin typeface="Cambria Math" panose="02040503050406030204" pitchFamily="18" charset="0"/>
                                  </a:rPr>
                                  <m:t>−6</m:t>
                                </m:r>
                              </m:e>
                            </m:mr>
                          </m:m>
                        </m:e>
                      </m:d>
                    </m:oMath>
                  </m:oMathPara>
                </a14:m>
                <a:endParaRPr lang="fr-CA" dirty="0">
                  <a:solidFill>
                    <a:srgbClr val="323232"/>
                  </a:solidFill>
                  <a:latin typeface="Dagny OT" panose="020B0504020201020104" pitchFamily="34" charset="0"/>
                </a:endParaRPr>
              </a:p>
              <a:p>
                <a:pPr algn="just">
                  <a:lnSpc>
                    <a:spcPct val="110000"/>
                  </a:lnSpc>
                </a:pPr>
                <a:endParaRPr lang="fr-CA" sz="500" b="1" u="sng" dirty="0">
                  <a:solidFill>
                    <a:srgbClr val="323232"/>
                  </a:solidFill>
                  <a:latin typeface="Dagny OT" panose="020B0504020201020104" pitchFamily="34" charset="0"/>
                </a:endParaRPr>
              </a:p>
              <a:p>
                <a:pPr marL="0" indent="0" algn="just">
                  <a:lnSpc>
                    <a:spcPct val="110000"/>
                  </a:lnSpc>
                  <a:buNone/>
                </a:pPr>
                <a:r>
                  <a:rPr lang="fr-CA" b="1" dirty="0">
                    <a:solidFill>
                      <a:srgbClr val="323232"/>
                    </a:solidFill>
                    <a:latin typeface="Dagny OT" panose="020B0504020201020104" pitchFamily="34" charset="0"/>
                  </a:rPr>
                  <a:t>Multiplier les matrices : </a:t>
                </a:r>
                <a:r>
                  <a:rPr lang="fr-CA" dirty="0">
                    <a:solidFill>
                      <a:srgbClr val="323232"/>
                    </a:solidFill>
                    <a:latin typeface="Dagny OT" panose="020B0504020201020104" pitchFamily="34" charset="0"/>
                  </a:rPr>
                  <a:t>deux matrices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et </a:t>
                </a:r>
                <a14:m>
                  <m:oMath xmlns:m="http://schemas.openxmlformats.org/officeDocument/2006/math">
                    <m:r>
                      <a:rPr lang="fr-CA" i="1" dirty="0" smtClean="0">
                        <a:solidFill>
                          <a:srgbClr val="323232"/>
                        </a:solidFill>
                        <a:latin typeface="Cambria Math" panose="02040503050406030204" pitchFamily="18" charset="0"/>
                      </a:rPr>
                      <m:t>𝐵</m:t>
                    </m:r>
                  </m:oMath>
                </a14:m>
                <a:r>
                  <a:rPr lang="fr-CA" dirty="0">
                    <a:solidFill>
                      <a:srgbClr val="323232"/>
                    </a:solidFill>
                    <a:latin typeface="Dagny OT" panose="020B0504020201020104" pitchFamily="34" charset="0"/>
                  </a:rPr>
                  <a:t> peuvent être multipliées si leurs dimensions sont </a:t>
                </a:r>
                <a:r>
                  <a:rPr lang="fr-CA" b="1" dirty="0">
                    <a:solidFill>
                      <a:srgbClr val="323232"/>
                    </a:solidFill>
                    <a:latin typeface="Dagny OT" panose="020B0504020201020104" pitchFamily="34" charset="0"/>
                  </a:rPr>
                  <a:t>compatibles</a:t>
                </a:r>
                <a:r>
                  <a:rPr lang="fr-CA" dirty="0">
                    <a:solidFill>
                      <a:srgbClr val="323232"/>
                    </a:solidFill>
                    <a:latin typeface="Dagny OT" panose="020B0504020201020104" pitchFamily="34" charset="0"/>
                  </a:rPr>
                  <a:t> (c.-à-d.,</a:t>
                </a:r>
                <a14:m>
                  <m:oMath xmlns:m="http://schemas.openxmlformats.org/officeDocument/2006/math">
                    <m:r>
                      <m:rPr>
                        <m:sty m:val="p"/>
                      </m:rPr>
                      <a:rPr lang="fr-CA" b="0" i="0" dirty="0" smtClean="0">
                        <a:solidFill>
                          <a:srgbClr val="323232"/>
                        </a:solidFill>
                        <a:latin typeface="Cambria Math" panose="02040503050406030204" pitchFamily="18" charset="0"/>
                      </a:rPr>
                      <m:t>dim</m:t>
                    </m:r>
                    <m:d>
                      <m:dPr>
                        <m:ctrlPr>
                          <a:rPr lang="fr-CA" b="0" i="1" dirty="0" smtClean="0">
                            <a:solidFill>
                              <a:srgbClr val="323232"/>
                            </a:solidFill>
                            <a:latin typeface="Cambria Math" panose="02040503050406030204" pitchFamily="18" charset="0"/>
                          </a:rPr>
                        </m:ctrlPr>
                      </m:dPr>
                      <m:e>
                        <m:r>
                          <a:rPr lang="fr-CA" i="1" dirty="0" smtClean="0">
                            <a:solidFill>
                              <a:srgbClr val="323232"/>
                            </a:solidFill>
                            <a:latin typeface="Cambria Math" panose="02040503050406030204" pitchFamily="18" charset="0"/>
                          </a:rPr>
                          <m:t>𝐴</m:t>
                        </m:r>
                      </m:e>
                    </m:d>
                    <m:r>
                      <a:rPr lang="fr-CA" b="0" i="1" dirty="0" smtClean="0">
                        <a:solidFill>
                          <a:srgbClr val="323232"/>
                        </a:solidFill>
                        <a:latin typeface="Cambria Math" panose="02040503050406030204" pitchFamily="18" charset="0"/>
                      </a:rPr>
                      <m:t>=</m:t>
                    </m:r>
                    <m:r>
                      <a:rPr lang="fr-CA" b="0" i="1" dirty="0" smtClean="0">
                        <a:solidFill>
                          <a:srgbClr val="323232"/>
                        </a:solidFill>
                        <a:latin typeface="Cambria Math" panose="02040503050406030204" pitchFamily="18" charset="0"/>
                      </a:rPr>
                      <m:t>𝑛</m:t>
                    </m:r>
                    <m:r>
                      <a:rPr lang="fr-CA" b="0" i="1" dirty="0" smtClean="0">
                        <a:solidFill>
                          <a:srgbClr val="323232"/>
                        </a:solidFill>
                        <a:latin typeface="Cambria Math" panose="02040503050406030204" pitchFamily="18" charset="0"/>
                        <a:ea typeface="Cambria Math" panose="02040503050406030204" pitchFamily="18" charset="0"/>
                      </a:rPr>
                      <m:t>×</m:t>
                    </m:r>
                    <m:r>
                      <a:rPr lang="fr-CA" b="0" i="1" dirty="0" smtClean="0">
                        <a:solidFill>
                          <a:srgbClr val="323232"/>
                        </a:solidFill>
                        <a:latin typeface="Cambria Math" panose="02040503050406030204" pitchFamily="18" charset="0"/>
                        <a:ea typeface="Cambria Math" panose="02040503050406030204" pitchFamily="18" charset="0"/>
                      </a:rPr>
                      <m:t>𝑝</m:t>
                    </m:r>
                  </m:oMath>
                </a14:m>
                <a:r>
                  <a:rPr lang="fr-CA" dirty="0">
                    <a:solidFill>
                      <a:srgbClr val="323232"/>
                    </a:solidFill>
                    <a:latin typeface="Dagny OT" panose="020B0504020201020104" pitchFamily="34" charset="0"/>
                  </a:rPr>
                  <a:t> et </a:t>
                </a:r>
                <a14:m>
                  <m:oMath xmlns:m="http://schemas.openxmlformats.org/officeDocument/2006/math">
                    <m:r>
                      <m:rPr>
                        <m:sty m:val="p"/>
                      </m:rPr>
                      <a:rPr lang="fr-CA" dirty="0" smtClean="0">
                        <a:solidFill>
                          <a:srgbClr val="323232"/>
                        </a:solidFill>
                        <a:latin typeface="Cambria Math" panose="02040503050406030204" pitchFamily="18" charset="0"/>
                      </a:rPr>
                      <m:t>dim</m:t>
                    </m:r>
                    <m:d>
                      <m:dPr>
                        <m:ctrlPr>
                          <a:rPr lang="fr-CA" i="1" dirty="0" smtClean="0">
                            <a:solidFill>
                              <a:srgbClr val="323232"/>
                            </a:solidFill>
                            <a:latin typeface="Cambria Math" panose="02040503050406030204" pitchFamily="18" charset="0"/>
                          </a:rPr>
                        </m:ctrlPr>
                      </m:dPr>
                      <m:e>
                        <m:r>
                          <a:rPr lang="fr-CA" i="1" dirty="0" smtClean="0">
                            <a:solidFill>
                              <a:srgbClr val="323232"/>
                            </a:solidFill>
                            <a:latin typeface="Cambria Math" panose="02040503050406030204" pitchFamily="18" charset="0"/>
                          </a:rPr>
                          <m:t>𝐵</m:t>
                        </m:r>
                      </m:e>
                    </m:d>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𝑝</m:t>
                    </m:r>
                    <m:r>
                      <a:rPr lang="fr-CA" i="1" dirty="0" smtClean="0">
                        <a:solidFill>
                          <a:srgbClr val="323232"/>
                        </a:solidFill>
                        <a:latin typeface="Cambria Math" panose="02040503050406030204" pitchFamily="18" charset="0"/>
                        <a:ea typeface="Cambria Math" panose="02040503050406030204" pitchFamily="18" charset="0"/>
                      </a:rPr>
                      <m:t>×</m:t>
                    </m:r>
                    <m:r>
                      <a:rPr lang="fr-CA" i="1" dirty="0" smtClean="0">
                        <a:solidFill>
                          <a:srgbClr val="323232"/>
                        </a:solidFill>
                        <a:latin typeface="Cambria Math" panose="02040503050406030204" pitchFamily="18" charset="0"/>
                        <a:ea typeface="Cambria Math" panose="02040503050406030204" pitchFamily="18" charset="0"/>
                      </a:rPr>
                      <m:t>𝑘</m:t>
                    </m:r>
                  </m:oMath>
                </a14:m>
                <a:r>
                  <a:rPr lang="fr-CA" dirty="0">
                    <a:solidFill>
                      <a:srgbClr val="323232"/>
                    </a:solidFill>
                    <a:latin typeface="Dagny OT" panose="020B0504020201020104" pitchFamily="34" charset="0"/>
                  </a:rPr>
                  <a:t>). Le produit </a:t>
                </a:r>
                <a14:m>
                  <m:oMath xmlns:m="http://schemas.openxmlformats.org/officeDocument/2006/math">
                    <m:r>
                      <a:rPr lang="fr-CA" b="0" i="1" smtClean="0">
                        <a:solidFill>
                          <a:srgbClr val="323232"/>
                        </a:solidFill>
                        <a:latin typeface="Cambria Math" panose="02040503050406030204" pitchFamily="18" charset="0"/>
                      </a:rPr>
                      <m:t>𝐶</m:t>
                    </m:r>
                    <m:r>
                      <a:rPr lang="fr-CA" b="0"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𝐴</m:t>
                    </m:r>
                    <m:r>
                      <a:rPr lang="fr-CA" i="1" smtClean="0">
                        <a:solidFill>
                          <a:srgbClr val="323232"/>
                        </a:solidFill>
                        <a:latin typeface="Cambria Math" panose="02040503050406030204" pitchFamily="18" charset="0"/>
                        <a:ea typeface="Cambria Math" panose="02040503050406030204" pitchFamily="18" charset="0"/>
                      </a:rPr>
                      <m:t>𝐵</m:t>
                    </m:r>
                  </m:oMath>
                </a14:m>
                <a:r>
                  <a:rPr lang="fr-CA" dirty="0">
                    <a:solidFill>
                      <a:srgbClr val="323232"/>
                    </a:solidFill>
                    <a:latin typeface="Dagny OT" panose="020B0504020201020104" pitchFamily="34" charset="0"/>
                  </a:rPr>
                  <a:t> est tel que </a:t>
                </a:r>
                <a14:m>
                  <m:oMath xmlns:m="http://schemas.openxmlformats.org/officeDocument/2006/math">
                    <m:r>
                      <m:rPr>
                        <m:sty m:val="p"/>
                      </m:rPr>
                      <a:rPr lang="fr-CA" dirty="0" smtClean="0">
                        <a:solidFill>
                          <a:srgbClr val="323232"/>
                        </a:solidFill>
                        <a:latin typeface="Cambria Math" panose="02040503050406030204" pitchFamily="18" charset="0"/>
                      </a:rPr>
                      <m:t>dim</m:t>
                    </m:r>
                    <m:d>
                      <m:dPr>
                        <m:ctrlPr>
                          <a:rPr lang="fr-CA" i="1" dirty="0" smtClean="0">
                            <a:solidFill>
                              <a:srgbClr val="323232"/>
                            </a:solidFill>
                            <a:latin typeface="Cambria Math" panose="02040503050406030204" pitchFamily="18" charset="0"/>
                          </a:rPr>
                        </m:ctrlPr>
                      </m:dPr>
                      <m:e>
                        <m:r>
                          <a:rPr lang="fr-CA" i="1" dirty="0" smtClean="0">
                            <a:solidFill>
                              <a:srgbClr val="323232"/>
                            </a:solidFill>
                            <a:latin typeface="Cambria Math" panose="02040503050406030204" pitchFamily="18" charset="0"/>
                          </a:rPr>
                          <m:t>𝐶</m:t>
                        </m:r>
                      </m:e>
                    </m:d>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𝑛</m:t>
                    </m:r>
                    <m:r>
                      <a:rPr lang="fr-CA" i="1" dirty="0" smtClean="0">
                        <a:solidFill>
                          <a:srgbClr val="323232"/>
                        </a:solidFill>
                        <a:latin typeface="Cambria Math" panose="02040503050406030204" pitchFamily="18" charset="0"/>
                        <a:ea typeface="Cambria Math" panose="02040503050406030204" pitchFamily="18" charset="0"/>
                      </a:rPr>
                      <m:t>×</m:t>
                    </m:r>
                    <m:r>
                      <a:rPr lang="fr-CA" b="0" i="1" dirty="0" smtClean="0">
                        <a:solidFill>
                          <a:srgbClr val="323232"/>
                        </a:solidFill>
                        <a:latin typeface="Cambria Math" panose="02040503050406030204" pitchFamily="18" charset="0"/>
                        <a:ea typeface="Cambria Math" panose="02040503050406030204" pitchFamily="18" charset="0"/>
                      </a:rPr>
                      <m:t>𝑘</m:t>
                    </m:r>
                  </m:oMath>
                </a14:m>
                <a:r>
                  <a:rPr lang="fr-CA"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id="{79F11086-860E-4F6D-BD85-E9C2EF052ADB}"/>
                  </a:ext>
                </a:extLst>
              </p:cNvPr>
              <p:cNvSpPr>
                <a:spLocks noGrp="1" noRot="1" noChangeAspect="1" noMove="1" noResize="1" noEditPoints="1" noAdjustHandles="1" noChangeArrowheads="1" noChangeShapeType="1" noTextEdit="1"/>
              </p:cNvSpPr>
              <p:nvPr>
                <p:ph idx="1"/>
              </p:nvPr>
            </p:nvSpPr>
            <p:spPr>
              <a:blipFill>
                <a:blip r:embed="rId5"/>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156539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E9DE-B9C3-42F8-853C-159969112F22}"/>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F11086-860E-4F6D-BD85-E9C2EF052ADB}"/>
                  </a:ext>
                </a:extLst>
              </p:cNvPr>
              <p:cNvSpPr>
                <a:spLocks noGrp="1"/>
              </p:cNvSpPr>
              <p:nvPr>
                <p:ph idx="1"/>
                <p:custDataLst>
                  <p:tags r:id="rId2"/>
                </p:custDataLst>
              </p:nvPr>
            </p:nvSpPr>
            <p:spPr/>
            <p:txBody>
              <a:bodyPr>
                <a:normAutofit fontScale="92500" lnSpcReduction="10000"/>
              </a:bodyPr>
              <a:lstStyle/>
              <a:p>
                <a:pPr marL="0" indent="0" algn="just">
                  <a:lnSpc>
                    <a:spcPct val="110000"/>
                  </a:lnSpc>
                  <a:buNone/>
                </a:pPr>
                <a:r>
                  <a:rPr lang="fr-CA" dirty="0">
                    <a:solidFill>
                      <a:srgbClr val="323232"/>
                    </a:solidFill>
                    <a:latin typeface="Dagny OT" panose="020B0504020201020104" pitchFamily="34" charset="0"/>
                  </a:rPr>
                  <a:t>L’élément de la </a:t>
                </a:r>
                <a:r>
                  <a:rPr lang="fr-CA" i="1" dirty="0" err="1">
                    <a:solidFill>
                      <a:srgbClr val="323232"/>
                    </a:solidFill>
                    <a:latin typeface="Dagny OT" panose="020B0504020201020104" pitchFamily="34" charset="0"/>
                  </a:rPr>
                  <a:t>i</a:t>
                </a:r>
                <a:r>
                  <a:rPr lang="fr-CA" baseline="30000" dirty="0" err="1">
                    <a:solidFill>
                      <a:srgbClr val="323232"/>
                    </a:solidFill>
                    <a:latin typeface="Dagny OT" panose="020B0504020201020104" pitchFamily="34" charset="0"/>
                  </a:rPr>
                  <a:t>e</a:t>
                </a:r>
                <a:r>
                  <a:rPr lang="fr-CA" dirty="0">
                    <a:solidFill>
                      <a:srgbClr val="323232"/>
                    </a:solidFill>
                    <a:latin typeface="Dagny OT" panose="020B0504020201020104" pitchFamily="34" charset="0"/>
                  </a:rPr>
                  <a:t> ligne et de la </a:t>
                </a:r>
                <a:r>
                  <a:rPr lang="fr-CA" i="1" dirty="0">
                    <a:solidFill>
                      <a:srgbClr val="323232"/>
                    </a:solidFill>
                    <a:latin typeface="Dagny OT" panose="020B0504020201020104" pitchFamily="34" charset="0"/>
                  </a:rPr>
                  <a:t>j</a:t>
                </a:r>
                <a:r>
                  <a:rPr lang="fr-CA" baseline="30000" dirty="0">
                    <a:solidFill>
                      <a:srgbClr val="323232"/>
                    </a:solidFill>
                    <a:latin typeface="Dagny OT" panose="020B0504020201020104" pitchFamily="34" charset="0"/>
                  </a:rPr>
                  <a:t>e</a:t>
                </a:r>
                <a:r>
                  <a:rPr lang="fr-CA" dirty="0">
                    <a:solidFill>
                      <a:srgbClr val="323232"/>
                    </a:solidFill>
                    <a:latin typeface="Dagny OT" panose="020B0504020201020104" pitchFamily="34" charset="0"/>
                  </a:rPr>
                  <a:t> colonne du produit </a:t>
                </a:r>
                <a14:m>
                  <m:oMath xmlns:m="http://schemas.openxmlformats.org/officeDocument/2006/math">
                    <m:r>
                      <a:rPr lang="fr-CA" i="1" dirty="0" smtClean="0">
                        <a:solidFill>
                          <a:srgbClr val="323232"/>
                        </a:solidFill>
                        <a:latin typeface="Cambria Math" panose="02040503050406030204" pitchFamily="18" charset="0"/>
                      </a:rPr>
                      <m:t>𝐶</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𝐴𝐵</m:t>
                    </m:r>
                    <m:r>
                      <a:rPr lang="fr-CA" i="1" dirty="0" smtClean="0">
                        <a:solidFill>
                          <a:srgbClr val="323232"/>
                        </a:solidFill>
                        <a:latin typeface="Cambria Math" panose="02040503050406030204" pitchFamily="18" charset="0"/>
                      </a:rPr>
                      <m:t> </m:t>
                    </m:r>
                  </m:oMath>
                </a14:m>
                <a:r>
                  <a:rPr lang="fr-CA" dirty="0">
                    <a:solidFill>
                      <a:srgbClr val="323232"/>
                    </a:solidFill>
                    <a:latin typeface="Dagny OT" panose="020B0504020201020104" pitchFamily="34" charset="0"/>
                  </a:rPr>
                  <a:t> est donné par</a:t>
                </a:r>
              </a:p>
              <a:p>
                <a:pPr marL="77400" indent="0" algn="ctr">
                  <a:lnSpc>
                    <a:spcPct val="110000"/>
                  </a:lnSpc>
                  <a:buNone/>
                </a:pP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𝑐</m:t>
                        </m:r>
                      </m:e>
                      <m:sub>
                        <m:r>
                          <a:rPr lang="fr-CA" i="1">
                            <a:solidFill>
                              <a:srgbClr val="323232"/>
                            </a:solidFill>
                            <a:latin typeface="Cambria Math" panose="02040503050406030204" pitchFamily="18" charset="0"/>
                          </a:rPr>
                          <m:t>𝑖</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𝑗</m:t>
                        </m:r>
                      </m:sub>
                    </m:sSub>
                    <m:r>
                      <a:rPr lang="fr-CA" b="0" i="1" smtClean="0">
                        <a:solidFill>
                          <a:srgbClr val="323232"/>
                        </a:solidFill>
                        <a:latin typeface="Cambria Math" panose="02040503050406030204" pitchFamily="18" charset="0"/>
                      </a:rPr>
                      <m:t>=</m:t>
                    </m:r>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𝑎</m:t>
                        </m:r>
                      </m:e>
                      <m:sub>
                        <m:r>
                          <a:rPr lang="fr-CA" i="1">
                            <a:solidFill>
                              <a:srgbClr val="323232"/>
                            </a:solidFill>
                            <a:latin typeface="Cambria Math" panose="02040503050406030204" pitchFamily="18" charset="0"/>
                          </a:rPr>
                          <m:t>𝑖</m:t>
                        </m:r>
                        <m:r>
                          <a:rPr lang="fr-CA" i="1">
                            <a:solidFill>
                              <a:srgbClr val="323232"/>
                            </a:solidFill>
                            <a:latin typeface="Cambria Math" panose="02040503050406030204" pitchFamily="18" charset="0"/>
                          </a:rPr>
                          <m:t>,1</m:t>
                        </m:r>
                      </m:sub>
                    </m:sSub>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𝑏</m:t>
                        </m:r>
                      </m:e>
                      <m:sub>
                        <m:r>
                          <a:rPr lang="fr-CA" b="0" i="1" smtClean="0">
                            <a:solidFill>
                              <a:srgbClr val="323232"/>
                            </a:solidFill>
                            <a:latin typeface="Cambria Math" panose="02040503050406030204" pitchFamily="18" charset="0"/>
                          </a:rPr>
                          <m:t>1</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𝑗</m:t>
                        </m:r>
                      </m:sub>
                    </m:sSub>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m:t>
                    </m:r>
                  </m:oMath>
                </a14:m>
                <a:r>
                  <a:rPr lang="fr-CA" dirty="0">
                    <a:solidFill>
                      <a:srgbClr val="323232"/>
                    </a:solidFill>
                    <a:latin typeface="Dagny OT" panose="020B0504020201020104" pitchFamily="34" charset="0"/>
                  </a:rPr>
                  <a:t>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𝑎</m:t>
                        </m:r>
                      </m:e>
                      <m:sub>
                        <m:r>
                          <a:rPr lang="fr-CA" i="1">
                            <a:solidFill>
                              <a:srgbClr val="323232"/>
                            </a:solidFill>
                            <a:latin typeface="Cambria Math" panose="02040503050406030204" pitchFamily="18" charset="0"/>
                          </a:rPr>
                          <m:t>𝑖</m:t>
                        </m:r>
                        <m:r>
                          <a:rPr lang="fr-CA" i="1">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𝑝</m:t>
                        </m:r>
                      </m:sub>
                    </m:sSub>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𝑏</m:t>
                        </m:r>
                      </m:e>
                      <m:sub>
                        <m:r>
                          <a:rPr lang="fr-CA" b="0" i="1" smtClean="0">
                            <a:solidFill>
                              <a:srgbClr val="323232"/>
                            </a:solidFill>
                            <a:latin typeface="Cambria Math" panose="02040503050406030204" pitchFamily="18" charset="0"/>
                          </a:rPr>
                          <m:t>𝑝</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𝑗</m:t>
                        </m:r>
                      </m:sub>
                    </m:sSub>
                  </m:oMath>
                </a14:m>
                <a:endParaRPr lang="fr-CA" dirty="0">
                  <a:solidFill>
                    <a:srgbClr val="323232"/>
                  </a:solidFill>
                  <a:latin typeface="Dagny OT" panose="020B0504020201020104" pitchFamily="34" charset="0"/>
                </a:endParaRPr>
              </a:p>
              <a:p>
                <a:pPr algn="just">
                  <a:lnSpc>
                    <a:spcPct val="110000"/>
                  </a:lnSpc>
                </a:pPr>
                <a:endParaRPr lang="fr-CA" sz="500" dirty="0">
                  <a:solidFill>
                    <a:srgbClr val="323232"/>
                  </a:solidFill>
                  <a:latin typeface="Dagny OT" panose="020B0504020201020104" pitchFamily="34" charset="0"/>
                </a:endParaRPr>
              </a:p>
              <a:p>
                <a:pPr marL="0" indent="0" algn="just">
                  <a:lnSpc>
                    <a:spcPct val="110000"/>
                  </a:lnSpc>
                  <a:buNone/>
                </a:pPr>
                <a:r>
                  <a:rPr lang="fr-CA" dirty="0">
                    <a:solidFill>
                      <a:srgbClr val="323232"/>
                    </a:solidFill>
                    <a:latin typeface="Dagny OT" panose="020B0504020201020104" pitchFamily="34" charset="0"/>
                  </a:rPr>
                  <a:t>Pour les matrices </a:t>
                </a:r>
                <a14:m>
                  <m:oMath xmlns:m="http://schemas.openxmlformats.org/officeDocument/2006/math">
                    <m:r>
                      <a:rPr lang="fr-CA" i="1" dirty="0" smtClean="0">
                        <a:solidFill>
                          <a:srgbClr val="323232"/>
                        </a:solidFill>
                        <a:latin typeface="Cambria Math" panose="02040503050406030204" pitchFamily="18" charset="0"/>
                      </a:rPr>
                      <m:t>2</m:t>
                    </m:r>
                    <m:r>
                      <a:rPr lang="fr-CA" i="1" dirty="0" smtClean="0">
                        <a:solidFill>
                          <a:srgbClr val="323232"/>
                        </a:solidFill>
                        <a:latin typeface="Cambria Math" panose="02040503050406030204" pitchFamily="18" charset="0"/>
                        <a:ea typeface="Cambria Math" panose="02040503050406030204" pitchFamily="18" charset="0"/>
                      </a:rPr>
                      <m:t>×</m:t>
                    </m:r>
                    <m:r>
                      <a:rPr lang="fr-CA" i="1" dirty="0" smtClean="0">
                        <a:solidFill>
                          <a:srgbClr val="323232"/>
                        </a:solidFill>
                        <a:latin typeface="Cambria Math" panose="02040503050406030204" pitchFamily="18" charset="0"/>
                      </a:rPr>
                      <m:t>2</m:t>
                    </m:r>
                  </m:oMath>
                </a14:m>
                <a:r>
                  <a:rPr lang="fr-CA" dirty="0">
                    <a:solidFill>
                      <a:srgbClr val="323232"/>
                    </a:solidFill>
                    <a:latin typeface="Dagny OT" panose="020B0504020201020104" pitchFamily="34" charset="0"/>
                  </a:rPr>
                  <a:t>, cela se réduit à  </a:t>
                </a:r>
              </a:p>
              <a:p>
                <a:pPr marL="457200" lvl="1" indent="0" algn="just">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fr-CA" sz="2400" i="1" smtClean="0">
                              <a:solidFill>
                                <a:srgbClr val="323232"/>
                              </a:solidFill>
                              <a:latin typeface="Cambria Math" panose="02040503050406030204" pitchFamily="18" charset="0"/>
                            </a:rPr>
                          </m:ctrlPr>
                        </m:dPr>
                        <m:e>
                          <m:m>
                            <m:mPr>
                              <m:mcs>
                                <m:mc>
                                  <m:mcPr>
                                    <m:count m:val="2"/>
                                    <m:mcJc m:val="center"/>
                                  </m:mcPr>
                                </m:mc>
                              </m:mcs>
                              <m:ctrlPr>
                                <a:rPr lang="fr-CA" sz="2400" i="1">
                                  <a:solidFill>
                                    <a:srgbClr val="323232"/>
                                  </a:solidFill>
                                  <a:latin typeface="Cambria Math" panose="02040503050406030204" pitchFamily="18" charset="0"/>
                                </a:rPr>
                              </m:ctrlPr>
                            </m:mPr>
                            <m:mr>
                              <m:e>
                                <m:r>
                                  <m:rPr>
                                    <m:brk m:alnAt="7"/>
                                  </m:rPr>
                                  <a:rPr lang="fr-CA" sz="2400" i="1">
                                    <a:solidFill>
                                      <a:srgbClr val="323232"/>
                                    </a:solidFill>
                                    <a:latin typeface="Cambria Math" panose="02040503050406030204" pitchFamily="18" charset="0"/>
                                  </a:rPr>
                                  <m:t>𝑎</m:t>
                                </m:r>
                              </m:e>
                              <m:e>
                                <m:r>
                                  <a:rPr lang="fr-CA" sz="2400" i="1">
                                    <a:solidFill>
                                      <a:srgbClr val="323232"/>
                                    </a:solidFill>
                                    <a:latin typeface="Cambria Math" panose="02040503050406030204" pitchFamily="18" charset="0"/>
                                  </a:rPr>
                                  <m:t>𝑏</m:t>
                                </m:r>
                              </m:e>
                            </m:mr>
                            <m:mr>
                              <m:e>
                                <m:r>
                                  <a:rPr lang="fr-CA" sz="2400" i="1">
                                    <a:solidFill>
                                      <a:srgbClr val="323232"/>
                                    </a:solidFill>
                                    <a:latin typeface="Cambria Math" panose="02040503050406030204" pitchFamily="18" charset="0"/>
                                  </a:rPr>
                                  <m:t>𝑐</m:t>
                                </m:r>
                              </m:e>
                              <m:e>
                                <m:r>
                                  <a:rPr lang="fr-CA" sz="2400" i="1">
                                    <a:solidFill>
                                      <a:srgbClr val="323232"/>
                                    </a:solidFill>
                                    <a:latin typeface="Cambria Math" panose="02040503050406030204" pitchFamily="18" charset="0"/>
                                  </a:rPr>
                                  <m:t>𝑑</m:t>
                                </m:r>
                              </m:e>
                            </m:mr>
                          </m:m>
                        </m:e>
                      </m:d>
                      <m:r>
                        <a:rPr lang="fr-CA" sz="2400" b="0" i="1" smtClean="0">
                          <a:solidFill>
                            <a:srgbClr val="323232"/>
                          </a:solidFill>
                          <a:latin typeface="Cambria Math" panose="02040503050406030204" pitchFamily="18" charset="0"/>
                          <a:ea typeface="Cambria Math" panose="02040503050406030204" pitchFamily="18" charset="0"/>
                        </a:rPr>
                        <m:t>×</m:t>
                      </m:r>
                      <m:d>
                        <m:dPr>
                          <m:begChr m:val="["/>
                          <m:endChr m:val="]"/>
                          <m:ctrlPr>
                            <a:rPr lang="fr-CA" sz="2400" b="0"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sz="2400" i="1">
                                  <a:solidFill>
                                    <a:srgbClr val="323232"/>
                                  </a:solidFill>
                                  <a:latin typeface="Cambria Math" panose="02040503050406030204" pitchFamily="18" charset="0"/>
                                  <a:ea typeface="Cambria Math" panose="02040503050406030204" pitchFamily="18" charset="0"/>
                                </a:rPr>
                              </m:ctrlPr>
                            </m:mPr>
                            <m:mr>
                              <m:e>
                                <m:r>
                                  <m:rPr>
                                    <m:brk m:alnAt="7"/>
                                  </m:rPr>
                                  <a:rPr lang="fr-CA" sz="2400" i="1">
                                    <a:solidFill>
                                      <a:srgbClr val="323232"/>
                                    </a:solidFill>
                                    <a:latin typeface="Cambria Math" panose="02040503050406030204" pitchFamily="18" charset="0"/>
                                    <a:ea typeface="Cambria Math" panose="02040503050406030204" pitchFamily="18" charset="0"/>
                                  </a:rPr>
                                  <m:t>𝑒</m:t>
                                </m:r>
                              </m:e>
                              <m:e>
                                <m:r>
                                  <a:rPr lang="fr-CA" sz="2400" i="1">
                                    <a:solidFill>
                                      <a:srgbClr val="323232"/>
                                    </a:solidFill>
                                    <a:latin typeface="Cambria Math" panose="02040503050406030204" pitchFamily="18" charset="0"/>
                                    <a:ea typeface="Cambria Math" panose="02040503050406030204" pitchFamily="18" charset="0"/>
                                  </a:rPr>
                                  <m:t>𝑓</m:t>
                                </m:r>
                              </m:e>
                            </m:mr>
                            <m:mr>
                              <m:e>
                                <m:r>
                                  <a:rPr lang="fr-CA" sz="2400" i="1">
                                    <a:solidFill>
                                      <a:srgbClr val="323232"/>
                                    </a:solidFill>
                                    <a:latin typeface="Cambria Math" panose="02040503050406030204" pitchFamily="18" charset="0"/>
                                    <a:ea typeface="Cambria Math" panose="02040503050406030204" pitchFamily="18" charset="0"/>
                                  </a:rPr>
                                  <m:t>𝑔</m:t>
                                </m:r>
                              </m:e>
                              <m:e>
                                <m:r>
                                  <a:rPr lang="fr-CA" sz="2400" i="1">
                                    <a:solidFill>
                                      <a:srgbClr val="323232"/>
                                    </a:solidFill>
                                    <a:latin typeface="Cambria Math" panose="02040503050406030204" pitchFamily="18" charset="0"/>
                                    <a:ea typeface="Cambria Math" panose="02040503050406030204" pitchFamily="18" charset="0"/>
                                  </a:rPr>
                                  <m:t>h</m:t>
                                </m:r>
                              </m:e>
                            </m:mr>
                          </m:m>
                        </m:e>
                      </m:d>
                      <m:r>
                        <a:rPr lang="fr-CA" sz="2400" b="0" i="1" smtClean="0">
                          <a:solidFill>
                            <a:srgbClr val="323232"/>
                          </a:solidFill>
                          <a:latin typeface="Cambria Math" panose="02040503050406030204" pitchFamily="18" charset="0"/>
                          <a:ea typeface="Cambria Math" panose="02040503050406030204" pitchFamily="18" charset="0"/>
                        </a:rPr>
                        <m:t>= </m:t>
                      </m:r>
                      <m:d>
                        <m:dPr>
                          <m:begChr m:val="["/>
                          <m:endChr m:val="]"/>
                          <m:ctrlPr>
                            <a:rPr lang="fr-CA" sz="2400" b="0"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sz="2400" i="1">
                                  <a:solidFill>
                                    <a:srgbClr val="323232"/>
                                  </a:solidFill>
                                  <a:latin typeface="Cambria Math" panose="02040503050406030204" pitchFamily="18" charset="0"/>
                                  <a:ea typeface="Cambria Math" panose="02040503050406030204" pitchFamily="18" charset="0"/>
                                </a:rPr>
                              </m:ctrlPr>
                            </m:mPr>
                            <m:mr>
                              <m:e>
                                <m:r>
                                  <m:rPr>
                                    <m:brk m:alnAt="7"/>
                                  </m:rPr>
                                  <a:rPr lang="fr-CA" sz="2400" i="1">
                                    <a:solidFill>
                                      <a:srgbClr val="323232"/>
                                    </a:solidFill>
                                    <a:latin typeface="Cambria Math" panose="02040503050406030204" pitchFamily="18" charset="0"/>
                                    <a:ea typeface="Cambria Math" panose="02040503050406030204" pitchFamily="18" charset="0"/>
                                  </a:rPr>
                                  <m:t>𝑎</m:t>
                                </m:r>
                                <m:r>
                                  <a:rPr lang="fr-CA" sz="2400" i="1">
                                    <a:solidFill>
                                      <a:srgbClr val="323232"/>
                                    </a:solidFill>
                                    <a:latin typeface="Cambria Math" panose="02040503050406030204" pitchFamily="18" charset="0"/>
                                    <a:ea typeface="Cambria Math" panose="02040503050406030204" pitchFamily="18" charset="0"/>
                                  </a:rPr>
                                  <m:t>𝑒</m:t>
                                </m:r>
                                <m:r>
                                  <a:rPr lang="fr-CA" sz="2400" i="1">
                                    <a:solidFill>
                                      <a:srgbClr val="323232"/>
                                    </a:solidFill>
                                    <a:latin typeface="Cambria Math" panose="02040503050406030204" pitchFamily="18" charset="0"/>
                                    <a:ea typeface="Cambria Math" panose="02040503050406030204" pitchFamily="18" charset="0"/>
                                  </a:rPr>
                                  <m:t>+</m:t>
                                </m:r>
                                <m:r>
                                  <a:rPr lang="fr-CA" sz="2400" i="1">
                                    <a:solidFill>
                                      <a:srgbClr val="323232"/>
                                    </a:solidFill>
                                    <a:latin typeface="Cambria Math" panose="02040503050406030204" pitchFamily="18" charset="0"/>
                                    <a:ea typeface="Cambria Math" panose="02040503050406030204" pitchFamily="18" charset="0"/>
                                  </a:rPr>
                                  <m:t>𝑏𝑔</m:t>
                                </m:r>
                              </m:e>
                              <m:e>
                                <m:r>
                                  <a:rPr lang="fr-CA" sz="2400" i="1">
                                    <a:solidFill>
                                      <a:srgbClr val="323232"/>
                                    </a:solidFill>
                                    <a:latin typeface="Cambria Math" panose="02040503050406030204" pitchFamily="18" charset="0"/>
                                    <a:ea typeface="Cambria Math" panose="02040503050406030204" pitchFamily="18" charset="0"/>
                                  </a:rPr>
                                  <m:t>𝑎𝑓</m:t>
                                </m:r>
                                <m:r>
                                  <a:rPr lang="fr-CA" sz="2400" i="1">
                                    <a:solidFill>
                                      <a:srgbClr val="323232"/>
                                    </a:solidFill>
                                    <a:latin typeface="Cambria Math" panose="02040503050406030204" pitchFamily="18" charset="0"/>
                                    <a:ea typeface="Cambria Math" panose="02040503050406030204" pitchFamily="18" charset="0"/>
                                  </a:rPr>
                                  <m:t>+</m:t>
                                </m:r>
                                <m:r>
                                  <a:rPr lang="fr-CA" sz="2400" i="1">
                                    <a:solidFill>
                                      <a:srgbClr val="323232"/>
                                    </a:solidFill>
                                    <a:latin typeface="Cambria Math" panose="02040503050406030204" pitchFamily="18" charset="0"/>
                                    <a:ea typeface="Cambria Math" panose="02040503050406030204" pitchFamily="18" charset="0"/>
                                  </a:rPr>
                                  <m:t>𝑏h</m:t>
                                </m:r>
                              </m:e>
                            </m:mr>
                            <m:mr>
                              <m:e>
                                <m:r>
                                  <a:rPr lang="fr-CA" sz="2400" i="1">
                                    <a:solidFill>
                                      <a:srgbClr val="323232"/>
                                    </a:solidFill>
                                    <a:latin typeface="Cambria Math" panose="02040503050406030204" pitchFamily="18" charset="0"/>
                                    <a:ea typeface="Cambria Math" panose="02040503050406030204" pitchFamily="18" charset="0"/>
                                  </a:rPr>
                                  <m:t>𝑐𝑒</m:t>
                                </m:r>
                                <m:r>
                                  <a:rPr lang="fr-CA" sz="2400" i="1">
                                    <a:solidFill>
                                      <a:srgbClr val="323232"/>
                                    </a:solidFill>
                                    <a:latin typeface="Cambria Math" panose="02040503050406030204" pitchFamily="18" charset="0"/>
                                    <a:ea typeface="Cambria Math" panose="02040503050406030204" pitchFamily="18" charset="0"/>
                                  </a:rPr>
                                  <m:t>+</m:t>
                                </m:r>
                                <m:r>
                                  <a:rPr lang="fr-CA" sz="2400" i="1">
                                    <a:solidFill>
                                      <a:srgbClr val="323232"/>
                                    </a:solidFill>
                                    <a:latin typeface="Cambria Math" panose="02040503050406030204" pitchFamily="18" charset="0"/>
                                    <a:ea typeface="Cambria Math" panose="02040503050406030204" pitchFamily="18" charset="0"/>
                                  </a:rPr>
                                  <m:t>𝑑𝑔</m:t>
                                </m:r>
                              </m:e>
                              <m:e>
                                <m:r>
                                  <a:rPr lang="fr-CA" sz="2400" i="1">
                                    <a:solidFill>
                                      <a:srgbClr val="323232"/>
                                    </a:solidFill>
                                    <a:latin typeface="Cambria Math" panose="02040503050406030204" pitchFamily="18" charset="0"/>
                                    <a:ea typeface="Cambria Math" panose="02040503050406030204" pitchFamily="18" charset="0"/>
                                  </a:rPr>
                                  <m:t>𝑐𝑓</m:t>
                                </m:r>
                                <m:r>
                                  <a:rPr lang="fr-CA" sz="2400" i="1">
                                    <a:solidFill>
                                      <a:srgbClr val="323232"/>
                                    </a:solidFill>
                                    <a:latin typeface="Cambria Math" panose="02040503050406030204" pitchFamily="18" charset="0"/>
                                    <a:ea typeface="Cambria Math" panose="02040503050406030204" pitchFamily="18" charset="0"/>
                                  </a:rPr>
                                  <m:t>+</m:t>
                                </m:r>
                                <m:r>
                                  <a:rPr lang="fr-CA" sz="2400" i="1">
                                    <a:solidFill>
                                      <a:srgbClr val="323232"/>
                                    </a:solidFill>
                                    <a:latin typeface="Cambria Math" panose="02040503050406030204" pitchFamily="18" charset="0"/>
                                    <a:ea typeface="Cambria Math" panose="02040503050406030204" pitchFamily="18" charset="0"/>
                                  </a:rPr>
                                  <m:t>𝑑h</m:t>
                                </m:r>
                              </m:e>
                            </m:mr>
                          </m:m>
                        </m:e>
                      </m:d>
                    </m:oMath>
                  </m:oMathPara>
                </a14:m>
                <a:endParaRPr lang="fr-CA" dirty="0">
                  <a:solidFill>
                    <a:srgbClr val="323232"/>
                  </a:solidFill>
                  <a:latin typeface="Dagny OT" panose="020B0504020201020104" pitchFamily="34" charset="0"/>
                </a:endParaRPr>
              </a:p>
              <a:p>
                <a:pPr marL="0" indent="0">
                  <a:lnSpc>
                    <a:spcPct val="110000"/>
                  </a:lnSpc>
                  <a:buNone/>
                </a:pPr>
                <a:r>
                  <a:rPr lang="fr-CA" dirty="0">
                    <a:solidFill>
                      <a:srgbClr val="323232"/>
                    </a:solidFill>
                    <a:latin typeface="Dagny OT" panose="020B0504020201020104" pitchFamily="34" charset="0"/>
                  </a:rPr>
                  <a:t>Par exemple, </a:t>
                </a:r>
              </a:p>
              <a:p>
                <a:pPr marL="0" indent="0" algn="ctr">
                  <a:lnSpc>
                    <a:spcPct val="110000"/>
                  </a:lnSpc>
                  <a:buNone/>
                </a:pPr>
                <a14:m>
                  <m:oMath xmlns:m="http://schemas.openxmlformats.org/officeDocument/2006/math">
                    <m:r>
                      <a:rPr lang="fr-CA" b="0" i="1" smtClean="0">
                        <a:solidFill>
                          <a:srgbClr val="323232"/>
                        </a:solidFill>
                        <a:latin typeface="Cambria Math" panose="02040503050406030204" pitchFamily="18" charset="0"/>
                      </a:rPr>
                      <m:t>𝐴</m:t>
                    </m:r>
                    <m:r>
                      <a:rPr lang="fr-CA" b="1" i="1">
                        <a:solidFill>
                          <a:srgbClr val="323232"/>
                        </a:solidFill>
                        <a:latin typeface="Cambria Math" panose="02040503050406030204" pitchFamily="18" charset="0"/>
                      </a:rPr>
                      <m:t>=</m:t>
                    </m:r>
                    <m:d>
                      <m:dPr>
                        <m:begChr m:val="["/>
                        <m:endChr m:val="]"/>
                        <m:ctrlPr>
                          <a:rPr lang="fr-CA" b="1" i="1">
                            <a:solidFill>
                              <a:srgbClr val="323232"/>
                            </a:solidFill>
                            <a:latin typeface="Cambria Math" panose="02040503050406030204" pitchFamily="18" charset="0"/>
                          </a:rPr>
                        </m:ctrlPr>
                      </m:dPr>
                      <m:e>
                        <m:m>
                          <m:mPr>
                            <m:plcHide m:val="on"/>
                            <m:mcs>
                              <m:mc>
                                <m:mcPr>
                                  <m:count m:val="3"/>
                                  <m:mcJc m:val="center"/>
                                </m:mcPr>
                              </m:mc>
                            </m:mcs>
                            <m:ctrlPr>
                              <a:rPr lang="fr-CA" b="1" i="1">
                                <a:solidFill>
                                  <a:srgbClr val="323232"/>
                                </a:solidFill>
                                <a:latin typeface="Cambria Math" panose="02040503050406030204" pitchFamily="18" charset="0"/>
                              </a:rPr>
                            </m:ctrlPr>
                          </m:mPr>
                          <m:mr>
                            <m:e>
                              <m:r>
                                <a:rPr lang="fr-CA" b="1" i="1">
                                  <a:solidFill>
                                    <a:srgbClr val="323232"/>
                                  </a:solidFill>
                                  <a:latin typeface="Cambria Math" panose="02040503050406030204" pitchFamily="18" charset="0"/>
                                </a:rPr>
                                <m:t>4</m:t>
                              </m:r>
                            </m:e>
                            <m:e>
                              <m:r>
                                <a:rPr lang="fr-CA" b="1" i="1">
                                  <a:solidFill>
                                    <a:srgbClr val="323232"/>
                                  </a:solidFill>
                                  <a:latin typeface="Cambria Math" panose="02040503050406030204" pitchFamily="18" charset="0"/>
                                </a:rPr>
                                <m:t>2</m:t>
                              </m:r>
                            </m:e>
                            <m:e>
                              <m:r>
                                <a:rPr lang="fr-CA" b="1" i="1">
                                  <a:solidFill>
                                    <a:srgbClr val="323232"/>
                                  </a:solidFill>
                                  <a:latin typeface="Cambria Math" panose="02040503050406030204" pitchFamily="18" charset="0"/>
                                </a:rPr>
                                <m:t>1</m:t>
                              </m:r>
                            </m:e>
                          </m:mr>
                          <m:mr>
                            <m:e>
                              <m:r>
                                <a:rPr lang="fr-CA" b="1" i="1">
                                  <a:solidFill>
                                    <a:srgbClr val="323232"/>
                                  </a:solidFill>
                                  <a:latin typeface="Cambria Math" panose="02040503050406030204" pitchFamily="18" charset="0"/>
                                </a:rPr>
                                <m:t>3</m:t>
                              </m:r>
                            </m:e>
                            <m:e>
                              <m:r>
                                <a:rPr lang="fr-CA" b="1" i="1">
                                  <a:solidFill>
                                    <a:srgbClr val="323232"/>
                                  </a:solidFill>
                                  <a:latin typeface="Cambria Math" panose="02040503050406030204" pitchFamily="18" charset="0"/>
                                </a:rPr>
                                <m:t>0</m:t>
                              </m:r>
                            </m:e>
                            <m:e>
                              <m:r>
                                <a:rPr lang="fr-CA" b="1" i="1">
                                  <a:solidFill>
                                    <a:srgbClr val="323232"/>
                                  </a:solidFill>
                                  <a:latin typeface="Cambria Math" panose="02040503050406030204" pitchFamily="18" charset="0"/>
                                </a:rPr>
                                <m:t>5</m:t>
                              </m:r>
                            </m:e>
                          </m:mr>
                        </m:m>
                      </m:e>
                    </m:d>
                    <m:r>
                      <a:rPr lang="fr-CA" b="1" i="1">
                        <a:solidFill>
                          <a:srgbClr val="323232"/>
                        </a:solidFill>
                        <a:latin typeface="Cambria Math" panose="02040503050406030204" pitchFamily="18" charset="0"/>
                      </a:rPr>
                      <m:t>, </m:t>
                    </m:r>
                    <m:r>
                      <a:rPr lang="fr-CA" b="0" i="1" smtClean="0">
                        <a:solidFill>
                          <a:srgbClr val="323232"/>
                        </a:solidFill>
                        <a:latin typeface="Cambria Math" panose="02040503050406030204" pitchFamily="18" charset="0"/>
                      </a:rPr>
                      <m:t>𝐵</m:t>
                    </m:r>
                    <m:r>
                      <a:rPr lang="fr-CA" b="1" i="1">
                        <a:solidFill>
                          <a:srgbClr val="323232"/>
                        </a:solidFill>
                        <a:latin typeface="Cambria Math" panose="02040503050406030204" pitchFamily="18" charset="0"/>
                      </a:rPr>
                      <m:t>=</m:t>
                    </m:r>
                    <m:d>
                      <m:dPr>
                        <m:begChr m:val="["/>
                        <m:endChr m:val="]"/>
                        <m:ctrlPr>
                          <a:rPr lang="fr-CA" b="1" i="1">
                            <a:solidFill>
                              <a:srgbClr val="323232"/>
                            </a:solidFill>
                            <a:latin typeface="Cambria Math" panose="02040503050406030204" pitchFamily="18" charset="0"/>
                          </a:rPr>
                        </m:ctrlPr>
                      </m:dPr>
                      <m:e>
                        <m:m>
                          <m:mPr>
                            <m:plcHide m:val="on"/>
                            <m:mcs>
                              <m:mc>
                                <m:mcPr>
                                  <m:count m:val="1"/>
                                  <m:mcJc m:val="center"/>
                                </m:mcPr>
                              </m:mc>
                            </m:mcs>
                            <m:ctrlPr>
                              <a:rPr lang="fr-CA" b="1" i="1">
                                <a:solidFill>
                                  <a:srgbClr val="323232"/>
                                </a:solidFill>
                                <a:latin typeface="Cambria Math" panose="02040503050406030204" pitchFamily="18" charset="0"/>
                              </a:rPr>
                            </m:ctrlPr>
                          </m:mPr>
                          <m:mr>
                            <m:e>
                              <m:r>
                                <a:rPr lang="fr-CA" b="1" i="1">
                                  <a:solidFill>
                                    <a:srgbClr val="323232"/>
                                  </a:solidFill>
                                  <a:latin typeface="Cambria Math" panose="02040503050406030204" pitchFamily="18" charset="0"/>
                                </a:rPr>
                                <m:t>−2</m:t>
                              </m:r>
                            </m:e>
                          </m:mr>
                          <m:mr>
                            <m:e>
                              <m:r>
                                <a:rPr lang="fr-CA" b="1" i="1">
                                  <a:solidFill>
                                    <a:srgbClr val="323232"/>
                                  </a:solidFill>
                                  <a:latin typeface="Cambria Math" panose="02040503050406030204" pitchFamily="18" charset="0"/>
                                </a:rPr>
                                <m:t>3</m:t>
                              </m:r>
                            </m:e>
                          </m:mr>
                          <m:mr>
                            <m:e>
                              <m:r>
                                <a:rPr lang="fr-CA" b="1" i="1">
                                  <a:solidFill>
                                    <a:srgbClr val="323232"/>
                                  </a:solidFill>
                                  <a:latin typeface="Cambria Math" panose="02040503050406030204" pitchFamily="18" charset="0"/>
                                </a:rPr>
                                <m:t>0</m:t>
                              </m:r>
                            </m:e>
                          </m:mr>
                        </m:m>
                      </m:e>
                    </m:d>
                    <m:r>
                      <a:rPr lang="fr-CA" b="1"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rPr>
                      <m:t>𝐴</m:t>
                    </m:r>
                    <m:r>
                      <a:rPr lang="fr-CA" i="1">
                        <a:solidFill>
                          <a:srgbClr val="323232"/>
                        </a:solidFill>
                        <a:latin typeface="Cambria Math" panose="02040503050406030204" pitchFamily="18" charset="0"/>
                        <a:ea typeface="Cambria Math" panose="02040503050406030204" pitchFamily="18" charset="0"/>
                      </a:rPr>
                      <m:t>𝐵</m:t>
                    </m:r>
                    <m:r>
                      <a:rPr lang="fr-CA" i="1">
                        <a:solidFill>
                          <a:srgbClr val="323232"/>
                        </a:solidFill>
                        <a:latin typeface="Cambria Math" panose="02040503050406030204" pitchFamily="18" charset="0"/>
                        <a:ea typeface="Cambria Math" panose="02040503050406030204" pitchFamily="18" charset="0"/>
                      </a:rPr>
                      <m:t>= </m:t>
                    </m:r>
                    <m:d>
                      <m:dPr>
                        <m:begChr m:val="["/>
                        <m:endChr m:val="]"/>
                        <m:ctrlPr>
                          <a:rPr lang="fr-CA" i="1">
                            <a:solidFill>
                              <a:srgbClr val="323232"/>
                            </a:solidFill>
                            <a:latin typeface="Cambria Math" panose="02040503050406030204" pitchFamily="18" charset="0"/>
                            <a:ea typeface="Cambria Math" panose="02040503050406030204" pitchFamily="18" charset="0"/>
                          </a:rPr>
                        </m:ctrlPr>
                      </m:dPr>
                      <m:e>
                        <m:m>
                          <m:mPr>
                            <m:mcs>
                              <m:mc>
                                <m:mcPr>
                                  <m:count m:val="1"/>
                                  <m:mcJc m:val="center"/>
                                </m:mcPr>
                              </m:mc>
                            </m:mcs>
                            <m:ctrlPr>
                              <a:rPr lang="fr-CA" i="1">
                                <a:solidFill>
                                  <a:srgbClr val="323232"/>
                                </a:solidFill>
                                <a:latin typeface="Cambria Math" panose="02040503050406030204" pitchFamily="18" charset="0"/>
                                <a:ea typeface="Cambria Math" panose="02040503050406030204" pitchFamily="18" charset="0"/>
                              </a:rPr>
                            </m:ctrlPr>
                          </m:mPr>
                          <m:mr>
                            <m:e>
                              <m:r>
                                <m:rPr>
                                  <m:brk m:alnAt="7"/>
                                </m:rPr>
                                <a:rPr lang="fr-CA" i="1">
                                  <a:solidFill>
                                    <a:srgbClr val="323232"/>
                                  </a:solidFill>
                                  <a:latin typeface="Cambria Math" panose="02040503050406030204" pitchFamily="18" charset="0"/>
                                  <a:ea typeface="Cambria Math" panose="02040503050406030204" pitchFamily="18" charset="0"/>
                                </a:rPr>
                                <m:t>4</m:t>
                              </m:r>
                              <m:r>
                                <a:rPr lang="fr-CA" i="1">
                                  <a:solidFill>
                                    <a:srgbClr val="323232"/>
                                  </a:solidFill>
                                  <a:latin typeface="Cambria Math" panose="02040503050406030204" pitchFamily="18" charset="0"/>
                                  <a:ea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−2</m:t>
                              </m:r>
                              <m:r>
                                <a:rPr lang="fr-CA" b="0"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+2×3+1×0</m:t>
                              </m:r>
                            </m:e>
                          </m:mr>
                          <m:mr>
                            <m:e>
                              <m:r>
                                <a:rPr lang="fr-CA" i="1">
                                  <a:solidFill>
                                    <a:srgbClr val="323232"/>
                                  </a:solidFill>
                                  <a:latin typeface="Cambria Math" panose="02040503050406030204" pitchFamily="18" charset="0"/>
                                  <a:ea typeface="Cambria Math" panose="02040503050406030204" pitchFamily="18" charset="0"/>
                                </a:rPr>
                                <m:t>3×(−2</m:t>
                              </m:r>
                              <m:r>
                                <a:rPr lang="fr-CA" b="0"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+0×3+5×0</m:t>
                              </m:r>
                            </m:e>
                          </m:mr>
                        </m:m>
                      </m:e>
                    </m:d>
                    <m:r>
                      <a:rPr lang="fr-CA" i="1">
                        <a:solidFill>
                          <a:srgbClr val="323232"/>
                        </a:solidFill>
                        <a:latin typeface="Cambria Math" panose="02040503050406030204" pitchFamily="18" charset="0"/>
                        <a:ea typeface="Cambria Math" panose="02040503050406030204" pitchFamily="18" charset="0"/>
                      </a:rPr>
                      <m:t>=</m:t>
                    </m:r>
                    <m:d>
                      <m:dPr>
                        <m:begChr m:val="["/>
                        <m:endChr m:val="]"/>
                        <m:ctrlPr>
                          <a:rPr lang="fr-CA" i="1">
                            <a:solidFill>
                              <a:srgbClr val="323232"/>
                            </a:solidFill>
                            <a:latin typeface="Cambria Math" panose="02040503050406030204" pitchFamily="18" charset="0"/>
                            <a:ea typeface="Cambria Math" panose="02040503050406030204" pitchFamily="18" charset="0"/>
                          </a:rPr>
                        </m:ctrlPr>
                      </m:dPr>
                      <m:e>
                        <m:m>
                          <m:mPr>
                            <m:mcs>
                              <m:mc>
                                <m:mcPr>
                                  <m:count m:val="1"/>
                                  <m:mcJc m:val="center"/>
                                </m:mcPr>
                              </m:mc>
                            </m:mcs>
                            <m:ctrlPr>
                              <a:rPr lang="fr-CA" i="1">
                                <a:solidFill>
                                  <a:srgbClr val="323232"/>
                                </a:solidFill>
                                <a:latin typeface="Cambria Math" panose="02040503050406030204" pitchFamily="18" charset="0"/>
                                <a:ea typeface="Cambria Math" panose="02040503050406030204" pitchFamily="18" charset="0"/>
                              </a:rPr>
                            </m:ctrlPr>
                          </m:mPr>
                          <m:mr>
                            <m:e>
                              <m:r>
                                <m:rPr>
                                  <m:brk m:alnAt="7"/>
                                </m:rPr>
                                <a:rPr lang="fr-CA" i="1">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2</m:t>
                              </m:r>
                            </m:e>
                          </m:mr>
                          <m:mr>
                            <m:e>
                              <m:r>
                                <a:rPr lang="fr-CA" i="1">
                                  <a:solidFill>
                                    <a:srgbClr val="323232"/>
                                  </a:solidFill>
                                  <a:latin typeface="Cambria Math" panose="02040503050406030204" pitchFamily="18" charset="0"/>
                                  <a:ea typeface="Cambria Math" panose="02040503050406030204" pitchFamily="18" charset="0"/>
                                </a:rPr>
                                <m:t>−6</m:t>
                              </m:r>
                            </m:e>
                          </m:mr>
                        </m:m>
                      </m:e>
                    </m:d>
                  </m:oMath>
                </a14:m>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id="{79F11086-860E-4F6D-BD85-E9C2EF052ADB}"/>
                  </a:ext>
                </a:extLst>
              </p:cNvPr>
              <p:cNvSpPr>
                <a:spLocks noGrp="1" noRot="1" noChangeAspect="1" noMove="1" noResize="1" noEditPoints="1" noAdjustHandles="1" noChangeArrowheads="1" noChangeShapeType="1" noTextEdit="1"/>
              </p:cNvSpPr>
              <p:nvPr>
                <p:ph idx="1"/>
              </p:nvPr>
            </p:nvSpPr>
            <p:spPr>
              <a:blipFill>
                <a:blip r:embed="rId5"/>
                <a:stretch>
                  <a:fillRect l="-718"/>
                </a:stretch>
              </a:blipFill>
            </p:spPr>
            <p:txBody>
              <a:bodyPr/>
              <a:lstStyle/>
              <a:p>
                <a:r>
                  <a:rPr lang="fr-CA">
                    <a:noFill/>
                  </a:rPr>
                  <a:t> </a:t>
                </a:r>
              </a:p>
            </p:txBody>
          </p:sp>
        </mc:Fallback>
      </mc:AlternateContent>
    </p:spTree>
    <p:extLst>
      <p:ext uri="{BB962C8B-B14F-4D97-AF65-F5344CB8AC3E}">
        <p14:creationId xmlns:p14="http://schemas.microsoft.com/office/powerpoint/2010/main" val="362687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403F-D22E-407C-936B-90F1F4C1CB60}"/>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02E4E2-92E0-4E9D-A3E2-18C9C27E27D5}"/>
                  </a:ext>
                </a:extLst>
              </p:cNvPr>
              <p:cNvSpPr>
                <a:spLocks noGrp="1"/>
              </p:cNvSpPr>
              <p:nvPr>
                <p:ph idx="1"/>
                <p:custDataLst>
                  <p:tags r:id="rId2"/>
                </p:custDataLst>
              </p:nvPr>
            </p:nvSpPr>
            <p:spPr/>
            <p:txBody>
              <a:bodyPr>
                <a:normAutofit fontScale="92500" lnSpcReduction="10000"/>
              </a:bodyPr>
              <a:lstStyle/>
              <a:p>
                <a:pPr marL="0" indent="0" algn="just">
                  <a:lnSpc>
                    <a:spcPct val="110000"/>
                  </a:lnSpc>
                  <a:buNone/>
                </a:pPr>
                <a:r>
                  <a:rPr lang="fr-CA" b="1" dirty="0">
                    <a:solidFill>
                      <a:srgbClr val="323232"/>
                    </a:solidFill>
                    <a:latin typeface="Dagny OT" panose="020B0504020201020104" pitchFamily="34" charset="0"/>
                  </a:rPr>
                  <a:t>Transposer une matrice : </a:t>
                </a:r>
                <a:r>
                  <a:rPr lang="fr-CA" dirty="0">
                    <a:solidFill>
                      <a:srgbClr val="323232"/>
                    </a:solidFill>
                    <a:latin typeface="Dagny OT" panose="020B0504020201020104" pitchFamily="34" charset="0"/>
                  </a:rPr>
                  <a:t>l’échange des lignes et des colonnes d’une matrice s’appelle la </a:t>
                </a:r>
                <a:r>
                  <a:rPr lang="fr-CA" b="1" dirty="0">
                    <a:solidFill>
                      <a:srgbClr val="323232"/>
                    </a:solidFill>
                    <a:latin typeface="Dagny OT" panose="020B0504020201020104" pitchFamily="34" charset="0"/>
                  </a:rPr>
                  <a:t>transposition</a:t>
                </a:r>
                <a:r>
                  <a:rPr lang="fr-CA" dirty="0">
                    <a:solidFill>
                      <a:srgbClr val="323232"/>
                    </a:solidFill>
                    <a:latin typeface="Dagny OT" panose="020B0504020201020104" pitchFamily="34" charset="0"/>
                  </a:rPr>
                  <a:t> de la matrice – cela est indiqué par un « </a:t>
                </a:r>
                <a14:m>
                  <m:oMath xmlns:m="http://schemas.openxmlformats.org/officeDocument/2006/math">
                    <m:r>
                      <m:rPr>
                        <m:sty m:val="p"/>
                      </m:rPr>
                      <a:rPr lang="fr-CA" i="0">
                        <a:solidFill>
                          <a:srgbClr val="323232"/>
                        </a:solidFill>
                        <a:latin typeface="Cambria Math" panose="02040503050406030204" pitchFamily="18" charset="0"/>
                      </a:rPr>
                      <m:t>T</m:t>
                    </m:r>
                  </m:oMath>
                </a14:m>
                <a:r>
                  <a:rPr lang="fr-CA" dirty="0">
                    <a:solidFill>
                      <a:srgbClr val="323232"/>
                    </a:solidFill>
                    <a:latin typeface="Dagny OT" panose="020B0504020201020104" pitchFamily="34" charset="0"/>
                  </a:rPr>
                  <a:t> » :</a:t>
                </a:r>
              </a:p>
              <a:p>
                <a:pPr marL="0" indent="0" algn="just">
                  <a:lnSpc>
                    <a:spcPct val="110000"/>
                  </a:lnSpc>
                  <a:buNone/>
                </a:pPr>
                <a14:m>
                  <m:oMathPara xmlns:m="http://schemas.openxmlformats.org/officeDocument/2006/math">
                    <m:oMathParaPr>
                      <m:jc m:val="centerGroup"/>
                    </m:oMathParaPr>
                    <m:oMath xmlns:m="http://schemas.openxmlformats.org/officeDocument/2006/math">
                      <m:sSup>
                        <m:sSupPr>
                          <m:ctrlPr>
                            <a:rPr lang="fr-CA" i="1" smtClean="0">
                              <a:solidFill>
                                <a:srgbClr val="323232"/>
                              </a:solidFill>
                              <a:latin typeface="Cambria Math" panose="02040503050406030204" pitchFamily="18" charset="0"/>
                            </a:rPr>
                          </m:ctrlPr>
                        </m:sSupPr>
                        <m:e>
                          <m:d>
                            <m:dPr>
                              <m:begChr m:val="["/>
                              <m:endChr m:val="]"/>
                              <m:ctrlPr>
                                <a:rPr lang="fr-CA" i="1">
                                  <a:solidFill>
                                    <a:srgbClr val="323232"/>
                                  </a:solidFill>
                                  <a:latin typeface="Cambria Math" panose="02040503050406030204" pitchFamily="18" charset="0"/>
                                </a:rPr>
                              </m:ctrlPr>
                            </m:dPr>
                            <m:e>
                              <m:m>
                                <m:mPr>
                                  <m:plcHide m:val="on"/>
                                  <m:mcs>
                                    <m:mc>
                                      <m:mcPr>
                                        <m:count m:val="3"/>
                                        <m:mcJc m:val="center"/>
                                      </m:mcPr>
                                    </m:mc>
                                  </m:mcs>
                                  <m:ctrlPr>
                                    <a:rPr lang="fr-CA" i="1">
                                      <a:solidFill>
                                        <a:srgbClr val="323232"/>
                                      </a:solidFill>
                                      <a:latin typeface="Cambria Math" panose="02040503050406030204" pitchFamily="18" charset="0"/>
                                    </a:rPr>
                                  </m:ctrlPr>
                                </m:mPr>
                                <m:mr>
                                  <m:e>
                                    <m:r>
                                      <a:rPr lang="fr-CA" b="0">
                                        <a:solidFill>
                                          <a:srgbClr val="323232"/>
                                        </a:solidFill>
                                        <a:latin typeface="Cambria Math" panose="02040503050406030204" pitchFamily="18" charset="0"/>
                                      </a:rPr>
                                      <m:t>6</m:t>
                                    </m:r>
                                  </m:e>
                                  <m:e>
                                    <m:r>
                                      <a:rPr lang="fr-CA" b="0" i="0">
                                        <a:solidFill>
                                          <a:srgbClr val="323232"/>
                                        </a:solidFill>
                                        <a:latin typeface="Cambria Math" panose="02040503050406030204" pitchFamily="18" charset="0"/>
                                      </a:rPr>
                                      <m:t>0</m:t>
                                    </m:r>
                                  </m:e>
                                  <m:e>
                                    <m:r>
                                      <a:rPr lang="fr-CA" b="0" i="0">
                                        <a:solidFill>
                                          <a:srgbClr val="323232"/>
                                        </a:solidFill>
                                        <a:latin typeface="Cambria Math" panose="02040503050406030204" pitchFamily="18" charset="0"/>
                                      </a:rPr>
                                      <m:t>−2</m:t>
                                    </m:r>
                                  </m:e>
                                </m:mr>
                                <m:mr>
                                  <m:e>
                                    <m:r>
                                      <a:rPr lang="fr-CA" b="0" i="0">
                                        <a:solidFill>
                                          <a:srgbClr val="323232"/>
                                        </a:solidFill>
                                        <a:latin typeface="Cambria Math" panose="02040503050406030204" pitchFamily="18" charset="0"/>
                                      </a:rPr>
                                      <m:t>2</m:t>
                                    </m:r>
                                  </m:e>
                                  <m:e>
                                    <m:r>
                                      <a:rPr lang="fr-CA" b="0" i="0">
                                        <a:solidFill>
                                          <a:srgbClr val="323232"/>
                                        </a:solidFill>
                                        <a:latin typeface="Cambria Math" panose="02040503050406030204" pitchFamily="18" charset="0"/>
                                      </a:rPr>
                                      <m:t>1</m:t>
                                    </m:r>
                                  </m:e>
                                  <m:e>
                                    <m:r>
                                      <a:rPr lang="fr-CA" b="0" i="0">
                                        <a:solidFill>
                                          <a:srgbClr val="323232"/>
                                        </a:solidFill>
                                        <a:latin typeface="Cambria Math" panose="02040503050406030204" pitchFamily="18" charset="0"/>
                                      </a:rPr>
                                      <m:t>3</m:t>
                                    </m:r>
                                  </m:e>
                                </m:mr>
                              </m:m>
                            </m:e>
                          </m:d>
                        </m:e>
                        <m:sup>
                          <m:r>
                            <m:rPr>
                              <m:sty m:val="p"/>
                            </m:rPr>
                            <a:rPr lang="fr-CA" b="0" i="0">
                              <a:solidFill>
                                <a:srgbClr val="323232"/>
                              </a:solidFill>
                              <a:latin typeface="Cambria Math" panose="02040503050406030204" pitchFamily="18" charset="0"/>
                            </a:rPr>
                            <m:t>T</m:t>
                          </m:r>
                        </m:sup>
                      </m:sSup>
                      <m:r>
                        <a:rPr lang="fr-CA" b="0" i="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b="0" i="0">
                                    <a:solidFill>
                                      <a:srgbClr val="323232"/>
                                    </a:solidFill>
                                    <a:latin typeface="Cambria Math" panose="02040503050406030204" pitchFamily="18" charset="0"/>
                                  </a:rPr>
                                  <m:t>6</m:t>
                                </m:r>
                              </m:e>
                              <m:e>
                                <m:r>
                                  <a:rPr lang="fr-CA" b="0" i="0">
                                    <a:solidFill>
                                      <a:srgbClr val="323232"/>
                                    </a:solidFill>
                                    <a:latin typeface="Cambria Math" panose="02040503050406030204" pitchFamily="18" charset="0"/>
                                  </a:rPr>
                                  <m:t>2</m:t>
                                </m:r>
                              </m:e>
                            </m:mr>
                            <m:mr>
                              <m:e>
                                <m:r>
                                  <a:rPr lang="fr-CA" b="0" i="0">
                                    <a:solidFill>
                                      <a:srgbClr val="323232"/>
                                    </a:solidFill>
                                    <a:latin typeface="Cambria Math" panose="02040503050406030204" pitchFamily="18" charset="0"/>
                                  </a:rPr>
                                  <m:t>0</m:t>
                                </m:r>
                              </m:e>
                              <m:e>
                                <m:r>
                                  <a:rPr lang="fr-CA" b="0" i="0">
                                    <a:solidFill>
                                      <a:srgbClr val="323232"/>
                                    </a:solidFill>
                                    <a:latin typeface="Cambria Math" panose="02040503050406030204" pitchFamily="18" charset="0"/>
                                  </a:rPr>
                                  <m:t>1</m:t>
                                </m:r>
                              </m:e>
                            </m:mr>
                            <m:mr>
                              <m:e>
                                <m:r>
                                  <a:rPr lang="fr-CA" b="0" i="0">
                                    <a:solidFill>
                                      <a:srgbClr val="323232"/>
                                    </a:solidFill>
                                    <a:latin typeface="Cambria Math" panose="02040503050406030204" pitchFamily="18" charset="0"/>
                                  </a:rPr>
                                  <m:t>−2</m:t>
                                </m:r>
                              </m:e>
                              <m:e>
                                <m:r>
                                  <a:rPr lang="fr-CA" b="0" i="0">
                                    <a:solidFill>
                                      <a:srgbClr val="323232"/>
                                    </a:solidFill>
                                    <a:latin typeface="Cambria Math" panose="02040503050406030204" pitchFamily="18" charset="0"/>
                                  </a:rPr>
                                  <m:t>3</m:t>
                                </m:r>
                              </m:e>
                            </m:mr>
                          </m:m>
                        </m:e>
                      </m:d>
                    </m:oMath>
                  </m:oMathPara>
                </a14:m>
                <a:endParaRPr lang="fr-CA" dirty="0">
                  <a:solidFill>
                    <a:srgbClr val="323232"/>
                  </a:solidFill>
                  <a:latin typeface="Dagny OT" panose="020B0504020201020104" pitchFamily="34" charset="0"/>
                </a:endParaRPr>
              </a:p>
              <a:p>
                <a:pPr algn="just">
                  <a:lnSpc>
                    <a:spcPct val="110000"/>
                  </a:lnSpc>
                </a:pPr>
                <a:endParaRPr lang="fr-CA" sz="500" dirty="0">
                  <a:solidFill>
                    <a:srgbClr val="323232"/>
                  </a:solidFill>
                  <a:latin typeface="Dagny OT" panose="020B0504020201020104" pitchFamily="34" charset="0"/>
                </a:endParaRPr>
              </a:p>
              <a:p>
                <a:pPr marL="0" indent="0" algn="just">
                  <a:lnSpc>
                    <a:spcPct val="110000"/>
                  </a:lnSpc>
                  <a:buNone/>
                </a:pPr>
                <a:r>
                  <a:rPr lang="fr-CA" dirty="0">
                    <a:solidFill>
                      <a:srgbClr val="323232"/>
                    </a:solidFill>
                    <a:latin typeface="Dagny OT" panose="020B0504020201020104" pitchFamily="34" charset="0"/>
                  </a:rPr>
                  <a:t>Lorsqu’elle est appliquée à une base de données, la transposition a pour effet d’intervertir les rôles des cas et des observations.</a:t>
                </a:r>
              </a:p>
              <a:p>
                <a:pPr algn="just">
                  <a:lnSpc>
                    <a:spcPct val="110000"/>
                  </a:lnSpc>
                </a:pPr>
                <a:endParaRPr lang="fr-CA" sz="500" dirty="0">
                  <a:solidFill>
                    <a:srgbClr val="323232"/>
                  </a:solidFill>
                  <a:latin typeface="Dagny OT" panose="020B0504020201020104" pitchFamily="34" charset="0"/>
                </a:endParaRPr>
              </a:p>
              <a:p>
                <a:pPr marL="0" indent="0" algn="just">
                  <a:lnSpc>
                    <a:spcPct val="110000"/>
                  </a:lnSpc>
                  <a:buNone/>
                </a:pPr>
                <a:r>
                  <a:rPr lang="fr-CA" dirty="0">
                    <a:solidFill>
                      <a:srgbClr val="323232"/>
                    </a:solidFill>
                    <a:latin typeface="Dagny OT" panose="020B0504020201020104" pitchFamily="34" charset="0"/>
                  </a:rPr>
                  <a:t>Pour les matrices carrées d’ordre </a:t>
                </a:r>
                <a14:m>
                  <m:oMath xmlns:m="http://schemas.openxmlformats.org/officeDocument/2006/math">
                    <m:r>
                      <a:rPr lang="fr-CA" i="1" dirty="0" smtClean="0">
                        <a:solidFill>
                          <a:srgbClr val="323232"/>
                        </a:solidFill>
                        <a:latin typeface="Cambria Math" panose="02040503050406030204" pitchFamily="18" charset="0"/>
                      </a:rPr>
                      <m:t>𝑛</m:t>
                    </m:r>
                  </m:oMath>
                </a14:m>
                <a:r>
                  <a:rPr lang="fr-CA" dirty="0">
                    <a:solidFill>
                      <a:srgbClr val="323232"/>
                    </a:solidFill>
                    <a:latin typeface="Dagny OT" panose="020B0504020201020104" pitchFamily="34" charset="0"/>
                  </a:rPr>
                  <a:t> (c.-à-d. </a:t>
                </a:r>
                <a14:m>
                  <m:oMath xmlns:m="http://schemas.openxmlformats.org/officeDocument/2006/math">
                    <m:r>
                      <m:rPr>
                        <m:sty m:val="p"/>
                      </m:rPr>
                      <a:rPr lang="fr-CA" i="1" dirty="0" smtClean="0">
                        <a:solidFill>
                          <a:srgbClr val="323232"/>
                        </a:solidFill>
                        <a:latin typeface="Cambria Math" panose="02040503050406030204" pitchFamily="18" charset="0"/>
                      </a:rPr>
                      <m:t>dim</m:t>
                    </m:r>
                    <m:r>
                      <a:rPr lang="fr-CA" i="1" dirty="0" smtClean="0">
                        <a:solidFill>
                          <a:srgbClr val="323232"/>
                        </a:solidFill>
                        <a:latin typeface="Cambria Math" panose="02040503050406030204" pitchFamily="18" charset="0"/>
                      </a:rPr>
                      <m:t>⁡= </m:t>
                    </m:r>
                    <m:r>
                      <a:rPr lang="fr-CA" i="1" dirty="0" smtClean="0">
                        <a:solidFill>
                          <a:srgbClr val="323232"/>
                        </a:solidFill>
                        <a:latin typeface="Cambria Math" panose="02040503050406030204" pitchFamily="18" charset="0"/>
                      </a:rPr>
                      <m:t>𝑛</m:t>
                    </m:r>
                    <m:r>
                      <a:rPr lang="fr-CA" i="1" dirty="0" smtClean="0">
                        <a:solidFill>
                          <a:srgbClr val="323232"/>
                        </a:solidFill>
                        <a:latin typeface="Cambria Math" panose="02040503050406030204" pitchFamily="18" charset="0"/>
                      </a:rPr>
                      <m:t> × </m:t>
                    </m:r>
                    <m:r>
                      <a:rPr lang="fr-CA" i="1" dirty="0" smtClean="0">
                        <a:solidFill>
                          <a:srgbClr val="323232"/>
                        </a:solidFill>
                        <a:latin typeface="Cambria Math" panose="02040503050406030204" pitchFamily="18" charset="0"/>
                      </a:rPr>
                      <m:t>𝑛</m:t>
                    </m:r>
                  </m:oMath>
                </a14:m>
                <a:r>
                  <a:rPr lang="fr-CA" dirty="0">
                    <a:solidFill>
                      <a:srgbClr val="323232"/>
                    </a:solidFill>
                    <a:latin typeface="Dagny OT" panose="020B0504020201020104" pitchFamily="34" charset="0"/>
                  </a:rPr>
                  <a:t>), il existe deux matrices spéciales : </a:t>
                </a:r>
                <a:br>
                  <a:rPr lang="fr-CA" dirty="0">
                    <a:solidFill>
                      <a:srgbClr val="323232"/>
                    </a:solidFill>
                    <a:latin typeface="Dagny OT" panose="020B0504020201020104" pitchFamily="34" charset="0"/>
                  </a:rPr>
                </a:br>
                <a:r>
                  <a:rPr lang="fr-CA" dirty="0">
                    <a:solidFill>
                      <a:srgbClr val="323232"/>
                    </a:solidFill>
                    <a:latin typeface="Dagny OT" panose="020B0504020201020104" pitchFamily="34" charset="0"/>
                  </a:rPr>
                  <a:t>la matrice </a:t>
                </a:r>
                <a:r>
                  <a:rPr lang="fr-CA" b="1" dirty="0">
                    <a:solidFill>
                      <a:srgbClr val="323232"/>
                    </a:solidFill>
                    <a:latin typeface="Dagny OT" panose="020B0504020201020104" pitchFamily="34" charset="0"/>
                  </a:rPr>
                  <a:t>nulle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0</m:t>
                        </m:r>
                      </m:e>
                      <m:sub>
                        <m:r>
                          <a:rPr lang="fr-CA" b="0" i="1" smtClean="0">
                            <a:solidFill>
                              <a:srgbClr val="323232"/>
                            </a:solidFill>
                            <a:latin typeface="Cambria Math" panose="02040503050406030204" pitchFamily="18" charset="0"/>
                          </a:rPr>
                          <m:t>𝑛</m:t>
                        </m:r>
                      </m:sub>
                    </m:sSub>
                  </m:oMath>
                </a14:m>
                <a:r>
                  <a:rPr lang="fr-CA" dirty="0">
                    <a:solidFill>
                      <a:srgbClr val="323232"/>
                    </a:solidFill>
                    <a:latin typeface="Dagny OT" panose="020B0504020201020104" pitchFamily="34" charset="0"/>
                  </a:rPr>
                  <a:t> (constituée uniquement de zéros), et la </a:t>
                </a:r>
                <a:r>
                  <a:rPr lang="fr-CA" b="1" dirty="0">
                    <a:solidFill>
                      <a:srgbClr val="323232"/>
                    </a:solidFill>
                    <a:latin typeface="Dagny OT" panose="020B0504020201020104" pitchFamily="34" charset="0"/>
                  </a:rPr>
                  <a:t>matrice identité </a:t>
                </a:r>
                <a14:m>
                  <m:oMath xmlns:m="http://schemas.openxmlformats.org/officeDocument/2006/math">
                    <m:sSub>
                      <m:sSubPr>
                        <m:ctrlPr>
                          <a:rPr lang="fr-CA" i="1">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𝐼</m:t>
                        </m:r>
                      </m:e>
                      <m:sub>
                        <m:r>
                          <a:rPr lang="fr-CA" i="1">
                            <a:solidFill>
                              <a:srgbClr val="323232"/>
                            </a:solidFill>
                            <a:latin typeface="Cambria Math" panose="02040503050406030204" pitchFamily="18" charset="0"/>
                          </a:rPr>
                          <m:t>𝑛</m:t>
                        </m:r>
                      </m:sub>
                    </m:sSub>
                  </m:oMath>
                </a14:m>
                <a:r>
                  <a:rPr lang="fr-CA" dirty="0">
                    <a:solidFill>
                      <a:srgbClr val="323232"/>
                    </a:solidFill>
                    <a:latin typeface="Dagny OT" panose="020B0504020201020104" pitchFamily="34" charset="0"/>
                  </a:rPr>
                  <a:t> (les entrées diagonales sont des 1, toutes les autres sont des 0).</a:t>
                </a:r>
              </a:p>
            </p:txBody>
          </p:sp>
        </mc:Choice>
        <mc:Fallback xmlns="">
          <p:sp>
            <p:nvSpPr>
              <p:cNvPr id="3" name="Content Placeholder 2">
                <a:extLst>
                  <a:ext uri="{FF2B5EF4-FFF2-40B4-BE49-F238E27FC236}">
                    <a16:creationId xmlns:a16="http://schemas.microsoft.com/office/drawing/2014/main" id="{B502E4E2-92E0-4E9D-A3E2-18C9C27E27D5}"/>
                  </a:ext>
                </a:extLst>
              </p:cNvPr>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690" t="-612" r="-690" b="-2141"/>
                </a:stretch>
              </a:blipFill>
            </p:spPr>
            <p:txBody>
              <a:bodyPr/>
              <a:lstStyle/>
              <a:p>
                <a:r>
                  <a:rPr lang="en-US">
                    <a:noFill/>
                  </a:rPr>
                  <a:t> </a:t>
                </a:r>
              </a:p>
            </p:txBody>
          </p:sp>
        </mc:Fallback>
      </mc:AlternateContent>
    </p:spTree>
    <p:extLst>
      <p:ext uri="{BB962C8B-B14F-4D97-AF65-F5344CB8AC3E}">
        <p14:creationId xmlns:p14="http://schemas.microsoft.com/office/powerpoint/2010/main" val="336567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EA15832F-BFF0-4E1C-91E2-308ABB05217F}"/>
              </a:ext>
            </a:extLst>
          </p:cNvPr>
          <p:cNvPicPr>
            <a:picLocks noGrp="1" noChangeAspect="1" noChangeArrowheads="1"/>
          </p:cNvPicPr>
          <p:nvPr>
            <p:ph idx="4294967295"/>
            <p:custDataLst>
              <p:tags r:id="rId1"/>
            </p:custDataLst>
          </p:nvPr>
        </p:nvPicPr>
        <p:blipFill>
          <a:blip r:embed="rId16">
            <a:extLst>
              <a:ext uri="{28A0092B-C50C-407E-A947-70E740481C1C}">
                <a14:useLocalDpi xmlns:a14="http://schemas.microsoft.com/office/drawing/2010/main" val="0"/>
              </a:ext>
            </a:extLst>
          </a:blip>
          <a:stretch>
            <a:fillRect/>
          </a:stretch>
        </p:blipFill>
        <p:spPr bwMode="auto">
          <a:xfrm>
            <a:off x="843145" y="947594"/>
            <a:ext cx="10212387" cy="47799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custDataLst>
              <p:tags r:id="rId2"/>
            </p:custDataLst>
          </p:nvPr>
        </p:nvSpPr>
        <p:spPr>
          <a:xfrm>
            <a:off x="491067" y="810637"/>
            <a:ext cx="4963249" cy="523220"/>
          </a:xfrm>
          <a:prstGeom prst="rect">
            <a:avLst/>
          </a:prstGeom>
          <a:solidFill>
            <a:schemeClr val="bg1"/>
          </a:solidFill>
        </p:spPr>
        <p:txBody>
          <a:bodyPr wrap="square" rtlCol="0">
            <a:spAutoFit/>
          </a:bodyPr>
          <a:lstStyle/>
          <a:p>
            <a:pPr algn="ctr"/>
            <a:r>
              <a:rPr lang="fr-CA" sz="2800" b="1" dirty="0">
                <a:solidFill>
                  <a:srgbClr val="323232"/>
                </a:solidFill>
                <a:latin typeface="Dagny OT" panose="020B0504020201020104" pitchFamily="34" charset="0"/>
                <a:ea typeface="Helvetica Light" charset="0"/>
                <a:cs typeface="Helvetica Light" charset="0"/>
              </a:rPr>
              <a:t>Monde réel</a:t>
            </a:r>
          </a:p>
        </p:txBody>
      </p:sp>
      <p:sp>
        <p:nvSpPr>
          <p:cNvPr id="8" name="TextBox 7"/>
          <p:cNvSpPr txBox="1"/>
          <p:nvPr>
            <p:custDataLst>
              <p:tags r:id="rId3"/>
            </p:custDataLst>
          </p:nvPr>
        </p:nvSpPr>
        <p:spPr>
          <a:xfrm>
            <a:off x="7333136" y="906180"/>
            <a:ext cx="4547802" cy="523220"/>
          </a:xfrm>
          <a:prstGeom prst="rect">
            <a:avLst/>
          </a:prstGeom>
          <a:solidFill>
            <a:schemeClr val="bg1"/>
          </a:solidFill>
        </p:spPr>
        <p:txBody>
          <a:bodyPr wrap="square" rtlCol="0">
            <a:spAutoFit/>
          </a:bodyPr>
          <a:lstStyle/>
          <a:p>
            <a:pPr algn="ctr"/>
            <a:r>
              <a:rPr lang="fr-CA" sz="2800" b="1" dirty="0">
                <a:solidFill>
                  <a:srgbClr val="323232"/>
                </a:solidFill>
                <a:latin typeface="Dagny OT" panose="020B0504020201020104" pitchFamily="34" charset="0"/>
                <a:ea typeface="Helvetica Light" charset="0"/>
                <a:cs typeface="Helvetica Light" charset="0"/>
              </a:rPr>
              <a:t>Modèle</a:t>
            </a:r>
          </a:p>
        </p:txBody>
      </p:sp>
      <p:sp>
        <p:nvSpPr>
          <p:cNvPr id="7" name="Rectangle 6"/>
          <p:cNvSpPr/>
          <p:nvPr>
            <p:custDataLst>
              <p:tags r:id="rId4"/>
            </p:custDataLst>
          </p:nvPr>
        </p:nvSpPr>
        <p:spPr>
          <a:xfrm>
            <a:off x="4980796" y="2787206"/>
            <a:ext cx="1937084" cy="550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custDataLst>
              <p:tags r:id="rId5"/>
            </p:custDataLst>
          </p:nvPr>
        </p:nvSpPr>
        <p:spPr>
          <a:xfrm>
            <a:off x="5071086" y="2651482"/>
            <a:ext cx="2091713" cy="523220"/>
          </a:xfrm>
          <a:prstGeom prst="rect">
            <a:avLst/>
          </a:prstGeom>
          <a:solidFill>
            <a:schemeClr val="bg1"/>
          </a:solidFill>
        </p:spPr>
        <p:txBody>
          <a:bodyPr wrap="square" rtlCol="0">
            <a:spAutoFit/>
          </a:bodyPr>
          <a:lstStyle/>
          <a:p>
            <a:pPr algn="ctr"/>
            <a:r>
              <a:rPr lang="fr-CA" sz="2800" b="1" dirty="0">
                <a:solidFill>
                  <a:srgbClr val="323232"/>
                </a:solidFill>
                <a:latin typeface="Dagny OT" panose="020B0504020201020104" pitchFamily="34" charset="0"/>
              </a:rPr>
              <a:t>Théorie</a:t>
            </a:r>
          </a:p>
        </p:txBody>
      </p:sp>
      <p:sp>
        <p:nvSpPr>
          <p:cNvPr id="11" name="Rectangle 10"/>
          <p:cNvSpPr/>
          <p:nvPr>
            <p:custDataLst>
              <p:tags r:id="rId6"/>
            </p:custDataLst>
          </p:nvPr>
        </p:nvSpPr>
        <p:spPr>
          <a:xfrm>
            <a:off x="4255315" y="4928037"/>
            <a:ext cx="3743508" cy="7995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custDataLst>
              <p:tags r:id="rId7"/>
            </p:custDataLst>
          </p:nvPr>
        </p:nvSpPr>
        <p:spPr>
          <a:xfrm>
            <a:off x="4585063" y="4206730"/>
            <a:ext cx="3125175" cy="1218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custDataLst>
              <p:tags r:id="rId8"/>
            </p:custDataLst>
          </p:nvPr>
        </p:nvSpPr>
        <p:spPr>
          <a:xfrm>
            <a:off x="7622956" y="4770889"/>
            <a:ext cx="204536" cy="1703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custDataLst>
              <p:tags r:id="rId9"/>
            </p:custDataLst>
          </p:nvPr>
        </p:nvSpPr>
        <p:spPr>
          <a:xfrm>
            <a:off x="4397316" y="4492261"/>
            <a:ext cx="250883" cy="381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custDataLst>
              <p:tags r:id="rId10"/>
            </p:custDataLst>
          </p:nvPr>
        </p:nvSpPr>
        <p:spPr>
          <a:xfrm>
            <a:off x="7710238" y="1401525"/>
            <a:ext cx="3500687" cy="4427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custDataLst>
              <p:tags r:id="rId11"/>
            </p:custDataLst>
          </p:nvPr>
        </p:nvPicPr>
        <p:blipFill>
          <a:blip r:embed="rId17">
            <a:extLst>
              <a:ext uri="{28A0092B-C50C-407E-A947-70E740481C1C}">
                <a14:useLocalDpi xmlns:a14="http://schemas.microsoft.com/office/drawing/2010/main" val="0"/>
              </a:ext>
            </a:extLst>
          </a:blip>
          <a:stretch>
            <a:fillRect/>
          </a:stretch>
        </p:blipFill>
        <p:spPr>
          <a:xfrm>
            <a:off x="8125572" y="1571910"/>
            <a:ext cx="3755366" cy="4206518"/>
          </a:xfrm>
          <a:prstGeom prst="rect">
            <a:avLst/>
          </a:prstGeom>
        </p:spPr>
      </p:pic>
      <p:sp>
        <p:nvSpPr>
          <p:cNvPr id="6" name="TextBox 5"/>
          <p:cNvSpPr txBox="1"/>
          <p:nvPr>
            <p:custDataLst>
              <p:tags r:id="rId12"/>
            </p:custDataLst>
          </p:nvPr>
        </p:nvSpPr>
        <p:spPr>
          <a:xfrm>
            <a:off x="6318861" y="2968"/>
            <a:ext cx="5873139" cy="307777"/>
          </a:xfrm>
          <a:prstGeom prst="rect">
            <a:avLst/>
          </a:prstGeom>
          <a:noFill/>
        </p:spPr>
        <p:txBody>
          <a:bodyPr wrap="square" rtlCol="0">
            <a:spAutoFit/>
          </a:bodyPr>
          <a:lstStyle/>
          <a:p>
            <a:pPr algn="r"/>
            <a:r>
              <a:rPr lang="fr-CA" sz="1400" dirty="0">
                <a:solidFill>
                  <a:schemeClr val="tx2"/>
                </a:solidFill>
                <a:latin typeface="Dagny OT" panose="020B0504020201020104" pitchFamily="34" charset="0"/>
              </a:rPr>
              <a:t>[</a:t>
            </a:r>
            <a:r>
              <a:rPr lang="fr-CA" sz="1400" dirty="0">
                <a:latin typeface="Dagny OT" panose="020B0504020201020104" pitchFamily="34" charset="0"/>
                <a:hlinkClick r:id="rId18"/>
              </a:rPr>
              <a:t>http://dailycatdrawings.tumblr.com</a:t>
            </a:r>
            <a:r>
              <a:rPr lang="fr-CA" sz="1400" dirty="0">
                <a:solidFill>
                  <a:schemeClr val="tx2"/>
                </a:solidFill>
                <a:latin typeface="Dagny OT" panose="020B0504020201020104" pitchFamily="34" charset="0"/>
              </a:rPr>
              <a:t>; n</a:t>
            </a:r>
            <a:r>
              <a:rPr lang="fr-CA" sz="1400" baseline="30000" dirty="0">
                <a:solidFill>
                  <a:schemeClr val="tx2"/>
                </a:solidFill>
                <a:latin typeface="Dagny OT" panose="020B0504020201020104" pitchFamily="34" charset="0"/>
              </a:rPr>
              <a:t>o</a:t>
            </a:r>
            <a:r>
              <a:rPr lang="fr-CA" sz="1400" dirty="0">
                <a:solidFill>
                  <a:schemeClr val="tx2"/>
                </a:solidFill>
                <a:latin typeface="Dagny OT" panose="020B0504020201020104" pitchFamily="34" charset="0"/>
              </a:rPr>
              <a:t>309]</a:t>
            </a:r>
          </a:p>
        </p:txBody>
      </p:sp>
      <p:sp>
        <p:nvSpPr>
          <p:cNvPr id="16" name="TextBox 15">
            <a:extLst>
              <a:ext uri="{FF2B5EF4-FFF2-40B4-BE49-F238E27FC236}">
                <a16:creationId xmlns:a16="http://schemas.microsoft.com/office/drawing/2014/main" id="{B5203DFA-0FE0-4CA6-B33E-1352417592EF}"/>
              </a:ext>
            </a:extLst>
          </p:cNvPr>
          <p:cNvSpPr txBox="1"/>
          <p:nvPr>
            <p:custDataLst>
              <p:tags r:id="rId13"/>
            </p:custDataLst>
          </p:nvPr>
        </p:nvSpPr>
        <p:spPr>
          <a:xfrm>
            <a:off x="4593218" y="3640234"/>
            <a:ext cx="3202685" cy="2893100"/>
          </a:xfrm>
          <a:prstGeom prst="rect">
            <a:avLst/>
          </a:prstGeom>
          <a:noFill/>
        </p:spPr>
        <p:txBody>
          <a:bodyPr wrap="square" rtlCol="0">
            <a:spAutoFit/>
          </a:bodyPr>
          <a:lstStyle/>
          <a:p>
            <a:pPr algn="ctr"/>
            <a:r>
              <a:rPr lang="fr-CA" sz="2600" dirty="0">
                <a:solidFill>
                  <a:srgbClr val="323232"/>
                </a:solidFill>
                <a:latin typeface="Dagny OT" panose="020B0504020201020104" pitchFamily="34" charset="0"/>
                <a:ea typeface="Helvetica Light" charset="0"/>
                <a:cs typeface="Helvetica Light" charset="0"/>
              </a:rPr>
              <a:t>Repérage des détails pertinents pour la </a:t>
            </a:r>
            <a:r>
              <a:rPr lang="fr-CA" sz="2600" b="1" dirty="0">
                <a:solidFill>
                  <a:srgbClr val="323232"/>
                </a:solidFill>
                <a:latin typeface="Dagny OT" panose="020B0504020201020104" pitchFamily="34" charset="0"/>
                <a:ea typeface="Helvetica Light" charset="0"/>
                <a:cs typeface="Helvetica Light" charset="0"/>
              </a:rPr>
              <a:t>description</a:t>
            </a:r>
            <a:r>
              <a:rPr lang="fr-CA" sz="2600" dirty="0">
                <a:solidFill>
                  <a:srgbClr val="323232"/>
                </a:solidFill>
                <a:latin typeface="Dagny OT" panose="020B0504020201020104" pitchFamily="34" charset="0"/>
                <a:ea typeface="Helvetica Light" charset="0"/>
                <a:cs typeface="Helvetica Light" charset="0"/>
              </a:rPr>
              <a:t> et la </a:t>
            </a:r>
            <a:r>
              <a:rPr lang="fr-CA" sz="2600" b="1" dirty="0">
                <a:solidFill>
                  <a:srgbClr val="323232"/>
                </a:solidFill>
                <a:latin typeface="Dagny OT" panose="020B0504020201020104" pitchFamily="34" charset="0"/>
                <a:ea typeface="Helvetica Light" charset="0"/>
                <a:cs typeface="Helvetica Light" charset="0"/>
              </a:rPr>
              <a:t>traduction</a:t>
            </a:r>
            <a:r>
              <a:rPr lang="fr-CA" sz="2600" dirty="0">
                <a:solidFill>
                  <a:srgbClr val="323232"/>
                </a:solidFill>
                <a:latin typeface="Dagny OT" panose="020B0504020201020104" pitchFamily="34" charset="0"/>
                <a:ea typeface="Helvetica Light" charset="0"/>
                <a:cs typeface="Helvetica Light" charset="0"/>
              </a:rPr>
              <a:t> d’objets du monde réel en variables de modèle</a:t>
            </a:r>
          </a:p>
        </p:txBody>
      </p:sp>
    </p:spTree>
    <p:extLst>
      <p:ext uri="{BB962C8B-B14F-4D97-AF65-F5344CB8AC3E}">
        <p14:creationId xmlns:p14="http://schemas.microsoft.com/office/powerpoint/2010/main" val="74463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B5DB-97CA-4953-809B-479CC47C46D1}"/>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D106E4-1592-41D5-8FCD-1D16DD941C83}"/>
                  </a:ext>
                </a:extLst>
              </p:cNvPr>
              <p:cNvSpPr>
                <a:spLocks noGrp="1"/>
              </p:cNvSpPr>
              <p:nvPr>
                <p:ph idx="1"/>
                <p:custDataLst>
                  <p:tags r:id="rId2"/>
                </p:custDataLst>
              </p:nvPr>
            </p:nvSpPr>
            <p:spPr/>
            <p:txBody>
              <a:bodyPr>
                <a:normAutofit/>
              </a:bodyPr>
              <a:lstStyle/>
              <a:p>
                <a:pPr marL="0" indent="0" algn="just">
                  <a:lnSpc>
                    <a:spcPct val="120000"/>
                  </a:lnSpc>
                  <a:buNone/>
                </a:pPr>
                <a:r>
                  <a:rPr lang="fr-CA" sz="2600" dirty="0">
                    <a:solidFill>
                      <a:srgbClr val="323232"/>
                    </a:solidFill>
                    <a:latin typeface="Dagny OT" panose="020B0504020201020104" pitchFamily="34" charset="0"/>
                  </a:rPr>
                  <a:t>Dans le cas des matrices carrées, deux quantités finissent souvent par jouer un rôle fondamental : la </a:t>
                </a:r>
                <a:r>
                  <a:rPr lang="fr-CA" sz="2600" b="1" dirty="0">
                    <a:solidFill>
                      <a:srgbClr val="323232"/>
                    </a:solidFill>
                    <a:latin typeface="Dagny OT" panose="020B0504020201020104" pitchFamily="34" charset="0"/>
                  </a:rPr>
                  <a:t>trace</a:t>
                </a:r>
                <a:r>
                  <a:rPr lang="fr-CA" sz="2600" dirty="0">
                    <a:solidFill>
                      <a:srgbClr val="323232"/>
                    </a:solidFill>
                    <a:latin typeface="Dagny OT" panose="020B0504020201020104" pitchFamily="34" charset="0"/>
                  </a:rPr>
                  <a:t> et le </a:t>
                </a:r>
                <a:r>
                  <a:rPr lang="fr-CA" sz="2600" b="1" dirty="0">
                    <a:solidFill>
                      <a:srgbClr val="323232"/>
                    </a:solidFill>
                    <a:latin typeface="Dagny OT" panose="020B0504020201020104" pitchFamily="34" charset="0"/>
                  </a:rPr>
                  <a:t>déterminant</a:t>
                </a:r>
                <a:r>
                  <a:rPr lang="fr-CA" sz="2600" dirty="0">
                    <a:solidFill>
                      <a:srgbClr val="323232"/>
                    </a:solidFill>
                    <a:latin typeface="Dagny OT" panose="020B0504020201020104" pitchFamily="34" charset="0"/>
                  </a:rPr>
                  <a:t>. </a:t>
                </a:r>
              </a:p>
              <a:p>
                <a:pPr algn="just">
                  <a:lnSpc>
                    <a:spcPct val="120000"/>
                  </a:lnSpc>
                </a:pPr>
                <a:endParaRPr lang="fr-CA" sz="500" b="1" u="sng" dirty="0">
                  <a:solidFill>
                    <a:srgbClr val="323232"/>
                  </a:solidFill>
                  <a:latin typeface="Dagny OT" panose="020B0504020201020104" pitchFamily="34" charset="0"/>
                </a:endParaRPr>
              </a:p>
              <a:p>
                <a:pPr marL="0" indent="0" algn="just">
                  <a:lnSpc>
                    <a:spcPct val="120000"/>
                  </a:lnSpc>
                  <a:buNone/>
                </a:pPr>
                <a:r>
                  <a:rPr lang="fr-CA" sz="2600" dirty="0">
                    <a:solidFill>
                      <a:srgbClr val="323232"/>
                    </a:solidFill>
                    <a:latin typeface="Dagny OT" panose="020B0504020201020104" pitchFamily="34" charset="0"/>
                  </a:rPr>
                  <a:t>La </a:t>
                </a:r>
                <a:r>
                  <a:rPr lang="fr-CA" sz="2600" b="1" dirty="0">
                    <a:solidFill>
                      <a:srgbClr val="323232"/>
                    </a:solidFill>
                    <a:latin typeface="Dagny OT" panose="020B0504020201020104" pitchFamily="34" charset="0"/>
                  </a:rPr>
                  <a:t>trace</a:t>
                </a:r>
                <a:r>
                  <a:rPr lang="fr-CA" sz="2600" dirty="0">
                    <a:solidFill>
                      <a:srgbClr val="323232"/>
                    </a:solidFill>
                    <a:latin typeface="Dagny OT" panose="020B0504020201020104" pitchFamily="34" charset="0"/>
                  </a:rPr>
                  <a:t> est la somme des éléments de la diagonale principale : </a:t>
                </a:r>
              </a:p>
              <a:p>
                <a:pPr marL="0" indent="0" algn="ctr">
                  <a:lnSpc>
                    <a:spcPct val="120000"/>
                  </a:lnSpc>
                  <a:buNone/>
                </a:pPr>
                <a14:m>
                  <m:oMath xmlns:m="http://schemas.openxmlformats.org/officeDocument/2006/math">
                    <m:r>
                      <m:rPr>
                        <m:nor/>
                      </m:rPr>
                      <a:rPr lang="fr-CA" sz="2600" smtClean="0">
                        <a:latin typeface="Cambria" panose="02040503050406030204" pitchFamily="18" charset="0"/>
                        <a:ea typeface="Cambria" panose="02040503050406030204" pitchFamily="18" charset="0"/>
                      </a:rPr>
                      <m:t>t</m:t>
                    </m:r>
                    <m:r>
                      <m:rPr>
                        <m:nor/>
                      </m:rPr>
                      <a:rPr lang="fr-CA" sz="2600" b="0" i="0" smtClean="0">
                        <a:solidFill>
                          <a:srgbClr val="323232"/>
                        </a:solidFill>
                        <a:latin typeface="Cambria" panose="02040503050406030204" pitchFamily="18" charset="0"/>
                        <a:ea typeface="Cambria" panose="02040503050406030204" pitchFamily="18" charset="0"/>
                      </a:rPr>
                      <m:t>r</m:t>
                    </m:r>
                    <m:d>
                      <m:dPr>
                        <m:begChr m:val="["/>
                        <m:endChr m:val="]"/>
                        <m:ctrlPr>
                          <a:rPr lang="fr-CA" sz="2600" b="0" i="1" smtClean="0">
                            <a:solidFill>
                              <a:srgbClr val="323232"/>
                            </a:solidFill>
                            <a:latin typeface="Cambria Math" panose="02040503050406030204" pitchFamily="18" charset="0"/>
                          </a:rPr>
                        </m:ctrlPr>
                      </m:dPr>
                      <m:e>
                        <m:m>
                          <m:mPr>
                            <m:mcs>
                              <m:mc>
                                <m:mcPr>
                                  <m:count m:val="3"/>
                                  <m:mcJc m:val="center"/>
                                </m:mcPr>
                              </m:mc>
                            </m:mcs>
                            <m:ctrlPr>
                              <a:rPr lang="fr-CA" sz="2600" b="0" i="1" smtClean="0">
                                <a:solidFill>
                                  <a:srgbClr val="323232"/>
                                </a:solidFill>
                                <a:latin typeface="Cambria Math" panose="02040503050406030204" pitchFamily="18" charset="0"/>
                              </a:rPr>
                            </m:ctrlPr>
                          </m:mPr>
                          <m:mr>
                            <m:e>
                              <m:sSub>
                                <m:sSubPr>
                                  <m:ctrlPr>
                                    <a:rPr lang="fr-CA" sz="2600" b="0" i="1" smtClean="0">
                                      <a:solidFill>
                                        <a:srgbClr val="323232"/>
                                      </a:solidFill>
                                      <a:latin typeface="Cambria Math" panose="02040503050406030204" pitchFamily="18" charset="0"/>
                                    </a:rPr>
                                  </m:ctrlPr>
                                </m:sSubPr>
                                <m:e>
                                  <m:r>
                                    <a:rPr lang="fr-CA" sz="2600" b="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11</m:t>
                                  </m:r>
                                </m:sub>
                              </m:sSub>
                            </m:e>
                            <m:e>
                              <m:r>
                                <a:rPr lang="fr-CA" sz="2600" b="0" i="1" smtClean="0">
                                  <a:solidFill>
                                    <a:srgbClr val="323232"/>
                                  </a:solidFill>
                                  <a:latin typeface="Cambria Math" panose="02040503050406030204" pitchFamily="18" charset="0"/>
                                </a:rPr>
                                <m:t>⋯</m:t>
                              </m:r>
                            </m:e>
                            <m:e>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1</m:t>
                                  </m:r>
                                  <m:r>
                                    <a:rPr lang="fr-CA" sz="2600" b="0" i="1" smtClean="0">
                                      <a:solidFill>
                                        <a:srgbClr val="323232"/>
                                      </a:solidFill>
                                      <a:latin typeface="Cambria Math" panose="02040503050406030204" pitchFamily="18" charset="0"/>
                                    </a:rPr>
                                    <m:t>𝑛</m:t>
                                  </m:r>
                                </m:sub>
                              </m:sSub>
                            </m:e>
                          </m:mr>
                          <m:mr>
                            <m:e>
                              <m:r>
                                <a:rPr lang="fr-CA" sz="2600" b="0" i="1" smtClean="0">
                                  <a:solidFill>
                                    <a:srgbClr val="323232"/>
                                  </a:solidFill>
                                  <a:latin typeface="Cambria Math" panose="02040503050406030204" pitchFamily="18" charset="0"/>
                                </a:rPr>
                                <m:t>⋮</m:t>
                              </m:r>
                            </m:e>
                            <m:e>
                              <m:r>
                                <a:rPr lang="fr-CA" sz="2600" b="0" i="1" smtClean="0">
                                  <a:solidFill>
                                    <a:srgbClr val="323232"/>
                                  </a:solidFill>
                                  <a:latin typeface="Cambria Math" panose="02040503050406030204" pitchFamily="18" charset="0"/>
                                </a:rPr>
                                <m:t>⋱</m:t>
                              </m:r>
                            </m:e>
                            <m:e>
                              <m:r>
                                <a:rPr lang="fr-CA" sz="2600" b="0" i="1" smtClean="0">
                                  <a:solidFill>
                                    <a:srgbClr val="323232"/>
                                  </a:solidFill>
                                  <a:latin typeface="Cambria Math" panose="02040503050406030204" pitchFamily="18" charset="0"/>
                                </a:rPr>
                                <m:t>⋮</m:t>
                              </m:r>
                            </m:e>
                          </m:mr>
                          <m:mr>
                            <m:e>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𝑛</m:t>
                                  </m:r>
                                  <m:r>
                                    <a:rPr lang="fr-CA" sz="2600" i="1" smtClean="0">
                                      <a:solidFill>
                                        <a:srgbClr val="323232"/>
                                      </a:solidFill>
                                      <a:latin typeface="Cambria Math" panose="02040503050406030204" pitchFamily="18" charset="0"/>
                                    </a:rPr>
                                    <m:t>1</m:t>
                                  </m:r>
                                </m:sub>
                              </m:sSub>
                            </m:e>
                            <m:e>
                              <m:r>
                                <a:rPr lang="fr-CA" sz="2600" b="0" i="1" smtClean="0">
                                  <a:solidFill>
                                    <a:srgbClr val="323232"/>
                                  </a:solidFill>
                                  <a:latin typeface="Cambria Math" panose="02040503050406030204" pitchFamily="18" charset="0"/>
                                </a:rPr>
                                <m:t>⋯</m:t>
                              </m:r>
                            </m:e>
                            <m:e>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𝑛𝑛</m:t>
                                  </m:r>
                                </m:sub>
                              </m:sSub>
                            </m:e>
                          </m:mr>
                        </m:m>
                      </m:e>
                    </m:d>
                    <m:r>
                      <a:rPr lang="fr-CA" sz="2600" b="0" i="1" smtClean="0">
                        <a:solidFill>
                          <a:srgbClr val="323232"/>
                        </a:solidFill>
                        <a:latin typeface="Cambria Math" panose="02040503050406030204" pitchFamily="18" charset="0"/>
                      </a:rPr>
                      <m:t>=</m:t>
                    </m:r>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i="1" smtClean="0">
                            <a:solidFill>
                              <a:srgbClr val="323232"/>
                            </a:solidFill>
                            <a:latin typeface="Cambria Math" panose="02040503050406030204" pitchFamily="18" charset="0"/>
                          </a:rPr>
                          <m:t>11</m:t>
                        </m:r>
                      </m:sub>
                    </m:sSub>
                  </m:oMath>
                </a14:m>
                <a:r>
                  <a:rPr lang="fr-CA" sz="2600" dirty="0">
                    <a:solidFill>
                      <a:srgbClr val="323232"/>
                    </a:solidFill>
                    <a:latin typeface="Dagny OT" panose="020B0504020201020104" pitchFamily="34" charset="0"/>
                  </a:rPr>
                  <a:t>+ </a:t>
                </a:r>
                <a14:m>
                  <m:oMath xmlns:m="http://schemas.openxmlformats.org/officeDocument/2006/math">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22</m:t>
                        </m:r>
                      </m:sub>
                    </m:sSub>
                  </m:oMath>
                </a14:m>
                <a:r>
                  <a:rPr lang="fr-CA" sz="2600" dirty="0">
                    <a:solidFill>
                      <a:srgbClr val="323232"/>
                    </a:solidFill>
                    <a:latin typeface="Dagny OT" panose="020B0504020201020104" pitchFamily="34" charset="0"/>
                  </a:rPr>
                  <a:t>+ </a:t>
                </a:r>
                <a14:m>
                  <m:oMath xmlns:m="http://schemas.openxmlformats.org/officeDocument/2006/math">
                    <m:r>
                      <a:rPr lang="fr-CA" sz="2600" i="1" smtClean="0">
                        <a:solidFill>
                          <a:srgbClr val="323232"/>
                        </a:solidFill>
                        <a:latin typeface="Cambria Math" panose="02040503050406030204" pitchFamily="18" charset="0"/>
                      </a:rPr>
                      <m:t>⋯</m:t>
                    </m:r>
                  </m:oMath>
                </a14:m>
                <a:r>
                  <a:rPr lang="fr-CA" sz="2600" dirty="0">
                    <a:solidFill>
                      <a:srgbClr val="323232"/>
                    </a:solidFill>
                    <a:latin typeface="Dagny OT" panose="020B0504020201020104" pitchFamily="34" charset="0"/>
                  </a:rPr>
                  <a:t> + </a:t>
                </a:r>
                <a14:m>
                  <m:oMath xmlns:m="http://schemas.openxmlformats.org/officeDocument/2006/math">
                    <m:sSub>
                      <m:sSubPr>
                        <m:ctrlPr>
                          <a:rPr lang="fr-CA" sz="2600" i="1" smtClean="0">
                            <a:solidFill>
                              <a:srgbClr val="323232"/>
                            </a:solidFill>
                            <a:latin typeface="Cambria Math" panose="02040503050406030204" pitchFamily="18" charset="0"/>
                          </a:rPr>
                        </m:ctrlPr>
                      </m:sSubPr>
                      <m:e>
                        <m:r>
                          <a:rPr lang="fr-CA" sz="2600" i="1" smtClean="0">
                            <a:solidFill>
                              <a:srgbClr val="323232"/>
                            </a:solidFill>
                            <a:latin typeface="Cambria Math" panose="02040503050406030204" pitchFamily="18" charset="0"/>
                          </a:rPr>
                          <m:t>𝑎</m:t>
                        </m:r>
                      </m:e>
                      <m:sub>
                        <m:r>
                          <a:rPr lang="fr-CA" sz="2600" b="0" i="1" smtClean="0">
                            <a:solidFill>
                              <a:srgbClr val="323232"/>
                            </a:solidFill>
                            <a:latin typeface="Cambria Math" panose="02040503050406030204" pitchFamily="18" charset="0"/>
                          </a:rPr>
                          <m:t>𝑛𝑛</m:t>
                        </m:r>
                      </m:sub>
                    </m:sSub>
                  </m:oMath>
                </a14:m>
                <a:endParaRPr lang="fr-CA" sz="2600" dirty="0">
                  <a:solidFill>
                    <a:srgbClr val="323232"/>
                  </a:solidFill>
                  <a:latin typeface="Dagny OT" panose="020B0504020201020104" pitchFamily="34" charset="0"/>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2CD106E4-1592-41D5-8FCD-1D16DD941C83}"/>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994" r="-939"/>
                </a:stretch>
              </a:blipFill>
            </p:spPr>
            <p:txBody>
              <a:bodyPr/>
              <a:lstStyle/>
              <a:p>
                <a:r>
                  <a:rPr lang="fr-CA">
                    <a:noFill/>
                  </a:rPr>
                  <a:t> </a:t>
                </a:r>
              </a:p>
            </p:txBody>
          </p:sp>
        </mc:Fallback>
      </mc:AlternateContent>
    </p:spTree>
    <p:extLst>
      <p:ext uri="{BB962C8B-B14F-4D97-AF65-F5344CB8AC3E}">
        <p14:creationId xmlns:p14="http://schemas.microsoft.com/office/powerpoint/2010/main" val="193967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B5DB-97CA-4953-809B-479CC47C46D1}"/>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D106E4-1592-41D5-8FCD-1D16DD941C83}"/>
                  </a:ext>
                </a:extLst>
              </p:cNvPr>
              <p:cNvSpPr>
                <a:spLocks noGrp="1"/>
              </p:cNvSpPr>
              <p:nvPr>
                <p:ph idx="1"/>
                <p:custDataLst>
                  <p:tags r:id="rId2"/>
                </p:custDataLst>
              </p:nvPr>
            </p:nvSpPr>
            <p:spPr>
              <a:xfrm>
                <a:off x="581192" y="2180496"/>
                <a:ext cx="11391733" cy="4140767"/>
              </a:xfrm>
            </p:spPr>
            <p:txBody>
              <a:bodyPr>
                <a:normAutofit/>
              </a:bodyPr>
              <a:lstStyle/>
              <a:p>
                <a:pPr marL="0" indent="0" algn="just">
                  <a:lnSpc>
                    <a:spcPct val="120000"/>
                  </a:lnSpc>
                  <a:buNone/>
                </a:pPr>
                <a:r>
                  <a:rPr lang="fr-CA" sz="2600" dirty="0">
                    <a:solidFill>
                      <a:srgbClr val="323232"/>
                    </a:solidFill>
                    <a:latin typeface="Dagny OT" panose="020B0504020201020104" pitchFamily="34" charset="0"/>
                  </a:rPr>
                  <a:t>Le </a:t>
                </a:r>
                <a:r>
                  <a:rPr lang="fr-CA" sz="2600" b="1" dirty="0">
                    <a:solidFill>
                      <a:srgbClr val="323232"/>
                    </a:solidFill>
                    <a:latin typeface="Dagny OT" panose="020B0504020201020104" pitchFamily="34" charset="0"/>
                  </a:rPr>
                  <a:t>déterminant</a:t>
                </a:r>
                <a:r>
                  <a:rPr lang="fr-CA" sz="2600" dirty="0">
                    <a:solidFill>
                      <a:srgbClr val="323232"/>
                    </a:solidFill>
                    <a:latin typeface="Dagny OT" panose="020B0504020201020104" pitchFamily="34" charset="0"/>
                  </a:rPr>
                  <a:t> peut être calculé de façon récursive. Indiquons </a:t>
                </a:r>
                <a14:m>
                  <m:oMath xmlns:m="http://schemas.openxmlformats.org/officeDocument/2006/math">
                    <m:r>
                      <a:rPr lang="fr-CA" sz="2600" i="1" dirty="0" smtClean="0">
                        <a:solidFill>
                          <a:srgbClr val="323232"/>
                        </a:solidFill>
                        <a:latin typeface="Cambria Math" panose="02040503050406030204" pitchFamily="18" charset="0"/>
                      </a:rPr>
                      <m:t>𝐴</m:t>
                    </m:r>
                  </m:oMath>
                </a14:m>
                <a:r>
                  <a:rPr lang="fr-CA" sz="2600" dirty="0">
                    <a:solidFill>
                      <a:srgbClr val="323232"/>
                    </a:solidFill>
                    <a:latin typeface="Dagny OT" panose="020B0504020201020104" pitchFamily="34" charset="0"/>
                  </a:rPr>
                  <a:t> par </a:t>
                </a:r>
                <a14:m>
                  <m:oMath xmlns:m="http://schemas.openxmlformats.org/officeDocument/2006/math">
                    <m:r>
                      <a:rPr lang="fr-CA" sz="2600" i="1" dirty="0" smtClean="0">
                        <a:solidFill>
                          <a:srgbClr val="323232"/>
                        </a:solidFill>
                        <a:latin typeface="Cambria Math" panose="02040503050406030204" pitchFamily="18" charset="0"/>
                      </a:rPr>
                      <m:t>𝑛</m:t>
                    </m:r>
                    <m:r>
                      <a:rPr lang="fr-CA" sz="2600" i="1" dirty="0" smtClean="0">
                        <a:solidFill>
                          <a:srgbClr val="323232"/>
                        </a:solidFill>
                        <a:latin typeface="Cambria Math" panose="02040503050406030204" pitchFamily="18" charset="0"/>
                      </a:rPr>
                      <m:t> × </m:t>
                    </m:r>
                    <m:r>
                      <a:rPr lang="fr-CA" sz="2600" i="1" dirty="0" smtClean="0">
                        <a:solidFill>
                          <a:srgbClr val="323232"/>
                        </a:solidFill>
                        <a:latin typeface="Cambria Math" panose="02040503050406030204" pitchFamily="18" charset="0"/>
                      </a:rPr>
                      <m:t>𝑛</m:t>
                    </m:r>
                  </m:oMath>
                </a14:m>
                <a:r>
                  <a:rPr lang="fr-CA" sz="2600" dirty="0">
                    <a:solidFill>
                      <a:srgbClr val="323232"/>
                    </a:solidFill>
                    <a:latin typeface="Dagny OT" panose="020B0504020201020104" pitchFamily="34" charset="0"/>
                  </a:rPr>
                  <a:t>. </a:t>
                </a:r>
              </a:p>
              <a:p>
                <a:pPr marL="837000" lvl="1" indent="-457200" algn="just">
                  <a:lnSpc>
                    <a:spcPct val="120000"/>
                  </a:lnSpc>
                  <a:buFont typeface="+mj-lt"/>
                  <a:buAutoNum type="arabicPeriod"/>
                </a:pPr>
                <a:r>
                  <a:rPr lang="fr-CA" sz="2100" dirty="0">
                    <a:solidFill>
                      <a:srgbClr val="323232"/>
                    </a:solidFill>
                    <a:latin typeface="Dagny OT" panose="020B0504020201020104" pitchFamily="34" charset="0"/>
                  </a:rPr>
                  <a:t>Pour </a:t>
                </a:r>
                <a14:m>
                  <m:oMath xmlns:m="http://schemas.openxmlformats.org/officeDocument/2006/math">
                    <m:r>
                      <a:rPr lang="fr-CA" sz="2100" i="1" dirty="0" smtClean="0">
                        <a:solidFill>
                          <a:srgbClr val="323232"/>
                        </a:solidFill>
                        <a:latin typeface="Cambria Math" panose="02040503050406030204" pitchFamily="18" charset="0"/>
                      </a:rPr>
                      <m:t>𝑛</m:t>
                    </m:r>
                    <m:r>
                      <a:rPr lang="fr-CA" sz="2100" i="1" dirty="0">
                        <a:solidFill>
                          <a:srgbClr val="323232"/>
                        </a:solidFill>
                        <a:latin typeface="Cambria Math" panose="02040503050406030204" pitchFamily="18" charset="0"/>
                      </a:rPr>
                      <m:t> = 1</m:t>
                    </m:r>
                  </m:oMath>
                </a14:m>
                <a:r>
                  <a:rPr lang="fr-CA" sz="2100" dirty="0">
                    <a:solidFill>
                      <a:srgbClr val="323232"/>
                    </a:solidFill>
                    <a:latin typeface="Dagny OT" panose="020B0504020201020104" pitchFamily="34" charset="0"/>
                  </a:rPr>
                  <a:t>,  </a:t>
                </a:r>
                <a14:m>
                  <m:oMath xmlns:m="http://schemas.openxmlformats.org/officeDocument/2006/math">
                    <m:r>
                      <m:rPr>
                        <m:sty m:val="p"/>
                      </m:rPr>
                      <a:rPr lang="fr-CA" sz="2100" i="1" dirty="0" smtClean="0">
                        <a:solidFill>
                          <a:srgbClr val="323232"/>
                        </a:solidFill>
                        <a:latin typeface="Cambria Math" panose="02040503050406030204" pitchFamily="18" charset="0"/>
                      </a:rPr>
                      <m:t>det</m:t>
                    </m:r>
                    <m:r>
                      <a:rPr lang="fr-CA" sz="2100" i="1" dirty="0">
                        <a:solidFill>
                          <a:srgbClr val="323232"/>
                        </a:solidFill>
                        <a:latin typeface="Cambria Math" panose="02040503050406030204" pitchFamily="18" charset="0"/>
                      </a:rPr>
                      <m:t>⁡[ </m:t>
                    </m:r>
                    <m:r>
                      <a:rPr lang="fr-CA" sz="2100" i="1" dirty="0">
                        <a:solidFill>
                          <a:srgbClr val="323232"/>
                        </a:solidFill>
                        <a:latin typeface="Cambria Math" panose="02040503050406030204" pitchFamily="18" charset="0"/>
                      </a:rPr>
                      <m:t>𝑎</m:t>
                    </m:r>
                    <m:r>
                      <a:rPr lang="fr-CA" sz="2100" i="1" dirty="0">
                        <a:solidFill>
                          <a:srgbClr val="323232"/>
                        </a:solidFill>
                        <a:latin typeface="Cambria Math" panose="02040503050406030204" pitchFamily="18" charset="0"/>
                      </a:rPr>
                      <m:t> ] = </m:t>
                    </m:r>
                    <m:r>
                      <a:rPr lang="fr-CA" sz="2100" i="1" dirty="0">
                        <a:solidFill>
                          <a:srgbClr val="323232"/>
                        </a:solidFill>
                        <a:latin typeface="Cambria Math" panose="02040503050406030204" pitchFamily="18" charset="0"/>
                      </a:rPr>
                      <m:t>𝑎</m:t>
                    </m:r>
                    <m:r>
                      <a:rPr lang="fr-CA" sz="2100" i="1" dirty="0">
                        <a:solidFill>
                          <a:srgbClr val="323232"/>
                        </a:solidFill>
                        <a:latin typeface="Cambria Math" panose="02040503050406030204" pitchFamily="18" charset="0"/>
                      </a:rPr>
                      <m:t> </m:t>
                    </m:r>
                  </m:oMath>
                </a14:m>
                <a:r>
                  <a:rPr lang="fr-CA" sz="2100" dirty="0">
                    <a:solidFill>
                      <a:srgbClr val="323232"/>
                    </a:solidFill>
                    <a:latin typeface="Dagny OT" panose="020B0504020201020104" pitchFamily="34" charset="0"/>
                  </a:rPr>
                  <a:t>;</a:t>
                </a:r>
              </a:p>
              <a:p>
                <a:pPr marL="837000" lvl="1" indent="-457200" algn="just">
                  <a:lnSpc>
                    <a:spcPct val="120000"/>
                  </a:lnSpc>
                  <a:buFont typeface="+mj-lt"/>
                  <a:buAutoNum type="arabicPeriod"/>
                </a:pPr>
                <a:r>
                  <a:rPr lang="fr-CA" sz="2100" dirty="0">
                    <a:solidFill>
                      <a:srgbClr val="323232"/>
                    </a:solidFill>
                    <a:latin typeface="Dagny OT" panose="020B0504020201020104" pitchFamily="34" charset="0"/>
                  </a:rPr>
                  <a:t>Pour </a:t>
                </a:r>
                <a14:m>
                  <m:oMath xmlns:m="http://schemas.openxmlformats.org/officeDocument/2006/math">
                    <m:r>
                      <a:rPr lang="fr-CA" sz="2100" i="1" dirty="0" smtClean="0">
                        <a:solidFill>
                          <a:srgbClr val="323232"/>
                        </a:solidFill>
                        <a:latin typeface="Cambria Math" panose="02040503050406030204" pitchFamily="18" charset="0"/>
                      </a:rPr>
                      <m:t>𝑛</m:t>
                    </m:r>
                    <m:r>
                      <a:rPr lang="fr-CA" sz="2100" i="1" dirty="0">
                        <a:solidFill>
                          <a:srgbClr val="323232"/>
                        </a:solidFill>
                        <a:latin typeface="Cambria Math" panose="02040503050406030204" pitchFamily="18" charset="0"/>
                      </a:rPr>
                      <m:t> = 2</m:t>
                    </m:r>
                  </m:oMath>
                </a14:m>
                <a:r>
                  <a:rPr lang="fr-CA" sz="2100" b="1" dirty="0">
                    <a:solidFill>
                      <a:srgbClr val="323232"/>
                    </a:solidFill>
                    <a:latin typeface="Dagny OT" panose="020B0504020201020104" pitchFamily="34" charset="0"/>
                  </a:rPr>
                  <a:t>,  </a:t>
                </a:r>
                <a14:m>
                  <m:oMath xmlns:m="http://schemas.openxmlformats.org/officeDocument/2006/math">
                    <m:r>
                      <m:rPr>
                        <m:sty m:val="p"/>
                      </m:rPr>
                      <a:rPr lang="fr-CA" sz="2100" b="0" i="0" smtClean="0">
                        <a:solidFill>
                          <a:srgbClr val="323232"/>
                        </a:solidFill>
                        <a:latin typeface="Cambria Math" panose="02040503050406030204" pitchFamily="18" charset="0"/>
                      </a:rPr>
                      <m:t>det</m:t>
                    </m:r>
                    <m:d>
                      <m:dPr>
                        <m:begChr m:val="["/>
                        <m:endChr m:val="]"/>
                        <m:ctrlPr>
                          <a:rPr lang="fr-CA" sz="2100" i="1" smtClean="0">
                            <a:solidFill>
                              <a:srgbClr val="323232"/>
                            </a:solidFill>
                            <a:latin typeface="Cambria Math" panose="02040503050406030204" pitchFamily="18" charset="0"/>
                          </a:rPr>
                        </m:ctrlPr>
                      </m:dPr>
                      <m:e>
                        <m:m>
                          <m:mPr>
                            <m:plcHide m:val="on"/>
                            <m:mcs>
                              <m:mc>
                                <m:mcPr>
                                  <m:count m:val="2"/>
                                  <m:mcJc m:val="center"/>
                                </m:mcPr>
                              </m:mc>
                            </m:mcs>
                            <m:ctrlPr>
                              <a:rPr lang="fr-CA" sz="2100" i="1">
                                <a:solidFill>
                                  <a:srgbClr val="323232"/>
                                </a:solidFill>
                                <a:latin typeface="Cambria Math" panose="02040503050406030204" pitchFamily="18" charset="0"/>
                              </a:rPr>
                            </m:ctrlPr>
                          </m:mPr>
                          <m:mr>
                            <m:e>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11</m:t>
                                  </m:r>
                                </m:sub>
                              </m:sSub>
                            </m:e>
                            <m:e>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12</m:t>
                                  </m:r>
                                </m:sub>
                              </m:sSub>
                            </m:e>
                          </m:mr>
                          <m:mr>
                            <m:e>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21</m:t>
                                  </m:r>
                                </m:sub>
                              </m:sSub>
                            </m:e>
                            <m:e>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22</m:t>
                                  </m:r>
                                </m:sub>
                              </m:sSub>
                            </m:e>
                          </m:mr>
                        </m:m>
                      </m:e>
                    </m:d>
                    <m:r>
                      <a:rPr lang="fr-CA" sz="2100" b="0" i="0">
                        <a:solidFill>
                          <a:srgbClr val="323232"/>
                        </a:solidFill>
                        <a:latin typeface="Cambria Math" panose="02040503050406030204" pitchFamily="18" charset="0"/>
                      </a:rPr>
                      <m:t>=</m:t>
                    </m:r>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11</m:t>
                        </m:r>
                      </m:sub>
                    </m:sSub>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22</m:t>
                        </m:r>
                      </m:sub>
                    </m:sSub>
                    <m:r>
                      <a:rPr lang="fr-CA" sz="2100" b="0" i="0">
                        <a:solidFill>
                          <a:srgbClr val="323232"/>
                        </a:solidFill>
                        <a:latin typeface="Cambria Math" panose="02040503050406030204" pitchFamily="18" charset="0"/>
                      </a:rPr>
                      <m:t>−</m:t>
                    </m:r>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12</m:t>
                        </m:r>
                      </m:sub>
                    </m:sSub>
                    <m:sSub>
                      <m:sSubPr>
                        <m:ctrlPr>
                          <a:rPr lang="fr-CA" sz="2100" i="1">
                            <a:solidFill>
                              <a:srgbClr val="323232"/>
                            </a:solidFill>
                            <a:latin typeface="Cambria Math" panose="02040503050406030204" pitchFamily="18" charset="0"/>
                          </a:rPr>
                        </m:ctrlPr>
                      </m:sSubPr>
                      <m:e>
                        <m:r>
                          <a:rPr lang="fr-CA" sz="2100" b="0" i="1">
                            <a:solidFill>
                              <a:srgbClr val="323232"/>
                            </a:solidFill>
                            <a:latin typeface="Cambria Math" panose="02040503050406030204" pitchFamily="18" charset="0"/>
                          </a:rPr>
                          <m:t>𝑎</m:t>
                        </m:r>
                      </m:e>
                      <m:sub>
                        <m:r>
                          <a:rPr lang="fr-CA" sz="2100" b="0" i="0">
                            <a:solidFill>
                              <a:srgbClr val="323232"/>
                            </a:solidFill>
                            <a:latin typeface="Cambria Math" panose="02040503050406030204" pitchFamily="18" charset="0"/>
                          </a:rPr>
                          <m:t>21</m:t>
                        </m:r>
                      </m:sub>
                    </m:sSub>
                  </m:oMath>
                </a14:m>
                <a:endParaRPr lang="fr-CA" sz="2100" b="1" dirty="0">
                  <a:solidFill>
                    <a:srgbClr val="323232"/>
                  </a:solidFill>
                  <a:latin typeface="Dagny OT" panose="020B0504020201020104" pitchFamily="34" charset="0"/>
                </a:endParaRPr>
              </a:p>
              <a:p>
                <a:pPr marL="837000" lvl="1" indent="-457200">
                  <a:lnSpc>
                    <a:spcPct val="120000"/>
                  </a:lnSpc>
                  <a:buFont typeface="+mj-lt"/>
                  <a:buAutoNum type="arabicPeriod"/>
                </a:pPr>
                <a:r>
                  <a:rPr lang="fr-CA" sz="2100" dirty="0">
                    <a:solidFill>
                      <a:srgbClr val="323232"/>
                    </a:solidFill>
                    <a:latin typeface="Dagny OT" panose="020B0504020201020104" pitchFamily="34" charset="0"/>
                  </a:rPr>
                  <a:t>Pour une valeur générale </a:t>
                </a:r>
                <a14:m>
                  <m:oMath xmlns:m="http://schemas.openxmlformats.org/officeDocument/2006/math">
                    <m:r>
                      <a:rPr lang="fr-CA" sz="2100" i="1" dirty="0" smtClean="0">
                        <a:solidFill>
                          <a:srgbClr val="323232"/>
                        </a:solidFill>
                        <a:latin typeface="Cambria Math" panose="02040503050406030204" pitchFamily="18" charset="0"/>
                      </a:rPr>
                      <m:t>𝑛</m:t>
                    </m:r>
                  </m:oMath>
                </a14:m>
                <a:r>
                  <a:rPr lang="fr-CA" sz="2100" dirty="0">
                    <a:solidFill>
                      <a:srgbClr val="323232"/>
                    </a:solidFill>
                    <a:latin typeface="Dagny OT" panose="020B0504020201020104" pitchFamily="34" charset="0"/>
                  </a:rPr>
                  <a:t>, posons </a:t>
                </a:r>
                <a14:m>
                  <m:oMath xmlns:m="http://schemas.openxmlformats.org/officeDocument/2006/math">
                    <m:sSub>
                      <m:sSubPr>
                        <m:ctrlPr>
                          <a:rPr lang="fr-CA" sz="2100" i="1">
                            <a:solidFill>
                              <a:srgbClr val="323232"/>
                            </a:solidFill>
                            <a:latin typeface="Cambria Math" panose="02040503050406030204" pitchFamily="18" charset="0"/>
                          </a:rPr>
                        </m:ctrlPr>
                      </m:sSubPr>
                      <m:e>
                        <m:r>
                          <a:rPr lang="fr-CA" sz="2100" i="1">
                            <a:solidFill>
                              <a:srgbClr val="323232"/>
                            </a:solidFill>
                            <a:latin typeface="Cambria Math" panose="02040503050406030204" pitchFamily="18" charset="0"/>
                          </a:rPr>
                          <m:t>𝐷</m:t>
                        </m:r>
                      </m:e>
                      <m:sub>
                        <m:r>
                          <a:rPr lang="fr-CA" sz="2100" b="0" i="1" smtClean="0">
                            <a:solidFill>
                              <a:srgbClr val="323232"/>
                            </a:solidFill>
                            <a:latin typeface="Cambria Math" panose="02040503050406030204" pitchFamily="18" charset="0"/>
                          </a:rPr>
                          <m:t>𝑖</m:t>
                        </m:r>
                        <m:r>
                          <a:rPr lang="fr-CA" sz="2100" b="0" i="1" smtClean="0">
                            <a:solidFill>
                              <a:srgbClr val="323232"/>
                            </a:solidFill>
                            <a:latin typeface="Cambria Math" panose="02040503050406030204" pitchFamily="18" charset="0"/>
                          </a:rPr>
                          <m:t>,</m:t>
                        </m:r>
                        <m:r>
                          <a:rPr lang="fr-CA" sz="2100" i="1">
                            <a:solidFill>
                              <a:srgbClr val="323232"/>
                            </a:solidFill>
                            <a:latin typeface="Cambria Math" panose="02040503050406030204" pitchFamily="18" charset="0"/>
                          </a:rPr>
                          <m:t>𝑗</m:t>
                        </m:r>
                      </m:sub>
                    </m:sSub>
                    <m:d>
                      <m:dPr>
                        <m:ctrlPr>
                          <a:rPr lang="fr-CA" sz="2100" i="1">
                            <a:solidFill>
                              <a:srgbClr val="323232"/>
                            </a:solidFill>
                            <a:latin typeface="Cambria Math" panose="02040503050406030204" pitchFamily="18" charset="0"/>
                          </a:rPr>
                        </m:ctrlPr>
                      </m:dPr>
                      <m:e>
                        <m:r>
                          <a:rPr lang="fr-CA" sz="2100" i="1">
                            <a:solidFill>
                              <a:srgbClr val="323232"/>
                            </a:solidFill>
                            <a:latin typeface="Cambria Math" panose="02040503050406030204" pitchFamily="18" charset="0"/>
                          </a:rPr>
                          <m:t>𝐴</m:t>
                        </m:r>
                      </m:e>
                    </m:d>
                    <m:r>
                      <a:rPr lang="fr-CA" sz="2100" i="1">
                        <a:solidFill>
                          <a:srgbClr val="323232"/>
                        </a:solidFill>
                        <a:latin typeface="Cambria Math" panose="02040503050406030204" pitchFamily="18" charset="0"/>
                      </a:rPr>
                      <m:t> </m:t>
                    </m:r>
                  </m:oMath>
                </a14:m>
                <a:r>
                  <a:rPr lang="fr-CA" sz="2100" dirty="0">
                    <a:solidFill>
                      <a:srgbClr val="323232"/>
                    </a:solidFill>
                    <a:latin typeface="Dagny OT" panose="020B0504020201020104" pitchFamily="34" charset="0"/>
                  </a:rPr>
                  <a:t> comme étant le déterminant de la matrice </a:t>
                </a:r>
                <a:br>
                  <a:rPr lang="fr-CA" sz="2100" i="1" dirty="0">
                    <a:solidFill>
                      <a:srgbClr val="323232"/>
                    </a:solidFill>
                    <a:latin typeface="Cambria Math" panose="02040503050406030204" pitchFamily="18" charset="0"/>
                  </a:rPr>
                </a:br>
                <a14:m>
                  <m:oMath xmlns:m="http://schemas.openxmlformats.org/officeDocument/2006/math">
                    <m:r>
                      <a:rPr lang="fr-CA" sz="2100" i="1" dirty="0" smtClean="0">
                        <a:solidFill>
                          <a:srgbClr val="323232"/>
                        </a:solidFill>
                        <a:latin typeface="Cambria Math" panose="02040503050406030204" pitchFamily="18" charset="0"/>
                      </a:rPr>
                      <m:t>(</m:t>
                    </m:r>
                    <m:r>
                      <a:rPr lang="fr-CA" sz="2100" i="1" dirty="0" smtClean="0">
                        <a:solidFill>
                          <a:srgbClr val="323232"/>
                        </a:solidFill>
                        <a:latin typeface="Cambria Math" panose="02040503050406030204" pitchFamily="18" charset="0"/>
                      </a:rPr>
                      <m:t>𝑛</m:t>
                    </m:r>
                    <m:r>
                      <a:rPr lang="fr-CA" sz="2100" i="1" dirty="0" smtClean="0">
                        <a:solidFill>
                          <a:srgbClr val="323232"/>
                        </a:solidFill>
                        <a:latin typeface="Cambria Math" panose="02040503050406030204" pitchFamily="18" charset="0"/>
                      </a:rPr>
                      <m:t>−1)×(</m:t>
                    </m:r>
                    <m:r>
                      <a:rPr lang="fr-CA" sz="2100" i="1" dirty="0" smtClean="0">
                        <a:solidFill>
                          <a:srgbClr val="323232"/>
                        </a:solidFill>
                        <a:latin typeface="Cambria Math" panose="02040503050406030204" pitchFamily="18" charset="0"/>
                      </a:rPr>
                      <m:t>𝑛</m:t>
                    </m:r>
                    <m:r>
                      <a:rPr lang="fr-CA" sz="2100" i="1" dirty="0" smtClean="0">
                        <a:solidFill>
                          <a:srgbClr val="323232"/>
                        </a:solidFill>
                        <a:latin typeface="Cambria Math" panose="02040503050406030204" pitchFamily="18" charset="0"/>
                      </a:rPr>
                      <m:t>−1)</m:t>
                    </m:r>
                  </m:oMath>
                </a14:m>
                <a:r>
                  <a:rPr lang="fr-CA" sz="2100" dirty="0">
                    <a:solidFill>
                      <a:srgbClr val="323232"/>
                    </a:solidFill>
                    <a:latin typeface="Dagny OT" panose="020B0504020201020104" pitchFamily="34" charset="0"/>
                  </a:rPr>
                  <a:t> obtenu en supprimant la </a:t>
                </a:r>
                <a14:m>
                  <m:oMath xmlns:m="http://schemas.openxmlformats.org/officeDocument/2006/math">
                    <m:r>
                      <a:rPr lang="fr-CA" sz="2100" b="0" i="1" dirty="0" smtClean="0">
                        <a:solidFill>
                          <a:srgbClr val="323232"/>
                        </a:solidFill>
                        <a:latin typeface="Cambria Math" panose="02040503050406030204" pitchFamily="18" charset="0"/>
                      </a:rPr>
                      <m:t>𝑖</m:t>
                    </m:r>
                  </m:oMath>
                </a14:m>
                <a:r>
                  <a:rPr lang="fr-CA" sz="2100" baseline="30000" dirty="0">
                    <a:solidFill>
                      <a:srgbClr val="323232"/>
                    </a:solidFill>
                    <a:latin typeface="Dagny OT" panose="020B0504020201020104" pitchFamily="34" charset="0"/>
                  </a:rPr>
                  <a:t>e</a:t>
                </a:r>
                <a:r>
                  <a:rPr lang="fr-CA" sz="2100" dirty="0">
                    <a:solidFill>
                      <a:srgbClr val="323232"/>
                    </a:solidFill>
                    <a:latin typeface="Dagny OT" panose="020B0504020201020104" pitchFamily="34" charset="0"/>
                  </a:rPr>
                  <a:t> colonne et la </a:t>
                </a:r>
                <a14:m>
                  <m:oMath xmlns:m="http://schemas.openxmlformats.org/officeDocument/2006/math">
                    <m:r>
                      <a:rPr lang="fr-CA" sz="2100" i="1" dirty="0" smtClean="0">
                        <a:solidFill>
                          <a:srgbClr val="323232"/>
                        </a:solidFill>
                        <a:latin typeface="Cambria Math" panose="02040503050406030204" pitchFamily="18" charset="0"/>
                      </a:rPr>
                      <m:t>𝑗</m:t>
                    </m:r>
                  </m:oMath>
                </a14:m>
                <a:r>
                  <a:rPr lang="fr-CA" sz="2100" baseline="30000" dirty="0">
                    <a:solidFill>
                      <a:srgbClr val="323232"/>
                    </a:solidFill>
                    <a:latin typeface="Dagny OT" panose="020B0504020201020104" pitchFamily="34" charset="0"/>
                  </a:rPr>
                  <a:t>e</a:t>
                </a:r>
                <a:r>
                  <a:rPr lang="fr-CA" sz="2100" dirty="0">
                    <a:solidFill>
                      <a:srgbClr val="323232"/>
                    </a:solidFill>
                    <a:latin typeface="Dagny OT" panose="020B0504020201020104" pitchFamily="34" charset="0"/>
                  </a:rPr>
                  <a:t> colonne de </a:t>
                </a:r>
                <a14:m>
                  <m:oMath xmlns:m="http://schemas.openxmlformats.org/officeDocument/2006/math">
                    <m:r>
                      <a:rPr lang="fr-CA" sz="2100" i="1" dirty="0" smtClean="0">
                        <a:solidFill>
                          <a:srgbClr val="323232"/>
                        </a:solidFill>
                        <a:latin typeface="Cambria Math" panose="02040503050406030204" pitchFamily="18" charset="0"/>
                      </a:rPr>
                      <m:t>𝐴</m:t>
                    </m:r>
                    <m:r>
                      <a:rPr lang="fr-CA" sz="2100" b="0" i="0" dirty="0" smtClean="0">
                        <a:solidFill>
                          <a:srgbClr val="323232"/>
                        </a:solidFill>
                        <a:latin typeface="Cambria Math" panose="02040503050406030204" pitchFamily="18" charset="0"/>
                      </a:rPr>
                      <m:t>.</m:t>
                    </m:r>
                    <m:r>
                      <a:rPr lang="fr-CA" sz="2100" b="0" i="1" dirty="0" smtClean="0">
                        <a:solidFill>
                          <a:srgbClr val="323232"/>
                        </a:solidFill>
                        <a:latin typeface="Cambria Math" panose="02040503050406030204" pitchFamily="18" charset="0"/>
                      </a:rPr>
                      <m:t> </m:t>
                    </m:r>
                  </m:oMath>
                </a14:m>
                <a:r>
                  <a:rPr lang="fr-CA" sz="2100" dirty="0">
                    <a:solidFill>
                      <a:srgbClr val="323232"/>
                    </a:solidFill>
                    <a:latin typeface="Dagny OT" panose="020B0504020201020104" pitchFamily="34" charset="0"/>
                  </a:rPr>
                  <a:t>Le </a:t>
                </a:r>
                <a:r>
                  <a:rPr lang="fr-CA" sz="2100" b="1" dirty="0">
                    <a:solidFill>
                      <a:srgbClr val="323232"/>
                    </a:solidFill>
                    <a:latin typeface="Dagny OT" panose="020B0504020201020104" pitchFamily="34" charset="0"/>
                  </a:rPr>
                  <a:t>développement de Laplace</a:t>
                </a:r>
                <a:r>
                  <a:rPr lang="fr-CA" sz="2100" dirty="0">
                    <a:solidFill>
                      <a:srgbClr val="323232"/>
                    </a:solidFill>
                    <a:latin typeface="Dagny OT" panose="020B0504020201020104" pitchFamily="34" charset="0"/>
                  </a:rPr>
                  <a:t> de </a:t>
                </a:r>
                <a14:m>
                  <m:oMath xmlns:m="http://schemas.openxmlformats.org/officeDocument/2006/math">
                    <m:r>
                      <m:rPr>
                        <m:sty m:val="p"/>
                      </m:rPr>
                      <a:rPr lang="fr-CA" sz="2100">
                        <a:solidFill>
                          <a:srgbClr val="323232"/>
                        </a:solidFill>
                        <a:latin typeface="Cambria Math" panose="02040503050406030204" pitchFamily="18" charset="0"/>
                      </a:rPr>
                      <m:t>det</m:t>
                    </m:r>
                    <m:r>
                      <a:rPr lang="fr-CA" sz="2100" b="0" i="0" smtClean="0">
                        <a:solidFill>
                          <a:srgbClr val="323232"/>
                        </a:solidFill>
                        <a:latin typeface="Cambria Math" panose="02040503050406030204" pitchFamily="18" charset="0"/>
                      </a:rPr>
                      <m:t> </m:t>
                    </m:r>
                    <m:r>
                      <a:rPr lang="fr-CA" sz="2100" b="0" i="1" smtClean="0">
                        <a:solidFill>
                          <a:srgbClr val="323232"/>
                        </a:solidFill>
                        <a:latin typeface="Cambria Math" panose="02040503050406030204" pitchFamily="18" charset="0"/>
                      </a:rPr>
                      <m:t>𝐴</m:t>
                    </m:r>
                  </m:oMath>
                </a14:m>
                <a:r>
                  <a:rPr lang="fr-CA" sz="2100" dirty="0">
                    <a:solidFill>
                      <a:srgbClr val="323232"/>
                    </a:solidFill>
                    <a:latin typeface="Dagny OT" panose="020B0504020201020104" pitchFamily="34" charset="0"/>
                  </a:rPr>
                  <a:t> le long de la première colonne est</a:t>
                </a:r>
              </a:p>
              <a:p>
                <a:pPr indent="0" algn="ctr">
                  <a:lnSpc>
                    <a:spcPct val="120000"/>
                  </a:lnSpc>
                  <a:buNone/>
                </a:pPr>
                <a14:m>
                  <m:oMath xmlns:m="http://schemas.openxmlformats.org/officeDocument/2006/math">
                    <m:sSub>
                      <m:sSubPr>
                        <m:ctrlPr>
                          <a:rPr lang="fr-CA" sz="2000" i="1">
                            <a:solidFill>
                              <a:srgbClr val="323232"/>
                            </a:solidFill>
                            <a:latin typeface="Cambria Math" panose="02040503050406030204" pitchFamily="18" charset="0"/>
                          </a:rPr>
                        </m:ctrlPr>
                      </m:sSubPr>
                      <m:e>
                        <m:sSup>
                          <m:sSupPr>
                            <m:ctrlPr>
                              <a:rPr lang="fr-CA" sz="2000" i="1">
                                <a:solidFill>
                                  <a:srgbClr val="323232"/>
                                </a:solidFill>
                                <a:latin typeface="Cambria Math" panose="02040503050406030204" pitchFamily="18" charset="0"/>
                                <a:ea typeface="Cambria Math" panose="02040503050406030204" pitchFamily="18" charset="0"/>
                              </a:rPr>
                            </m:ctrlPr>
                          </m:sSupPr>
                          <m:e>
                            <m:r>
                              <a:rPr lang="fr-CA" sz="2000" i="1">
                                <a:solidFill>
                                  <a:srgbClr val="323232"/>
                                </a:solidFill>
                                <a:latin typeface="Cambria Math" panose="02040503050406030204" pitchFamily="18" charset="0"/>
                                <a:ea typeface="Cambria Math" panose="02040503050406030204" pitchFamily="18" charset="0"/>
                              </a:rPr>
                              <m:t>(−1)</m:t>
                            </m:r>
                          </m:e>
                          <m:sup>
                            <m:r>
                              <a:rPr lang="fr-CA" sz="2000" i="1">
                                <a:solidFill>
                                  <a:srgbClr val="323232"/>
                                </a:solidFill>
                                <a:latin typeface="Cambria Math" panose="02040503050406030204" pitchFamily="18" charset="0"/>
                                <a:ea typeface="Cambria Math" panose="02040503050406030204" pitchFamily="18" charset="0"/>
                              </a:rPr>
                              <m:t>1+1</m:t>
                            </m:r>
                          </m:sup>
                        </m:sSup>
                        <m:r>
                          <a:rPr lang="fr-CA" sz="2000" i="1">
                            <a:solidFill>
                              <a:srgbClr val="323232"/>
                            </a:solidFill>
                            <a:latin typeface="Cambria Math" panose="02040503050406030204" pitchFamily="18" charset="0"/>
                          </a:rPr>
                          <m:t>𝑎</m:t>
                        </m:r>
                      </m:e>
                      <m:sub>
                        <m:r>
                          <a:rPr lang="fr-CA" sz="2000" i="1">
                            <a:solidFill>
                              <a:srgbClr val="323232"/>
                            </a:solidFill>
                            <a:latin typeface="Cambria Math" panose="02040503050406030204" pitchFamily="18" charset="0"/>
                          </a:rPr>
                          <m:t>11</m:t>
                        </m:r>
                      </m:sub>
                    </m:sSub>
                    <m:r>
                      <a:rPr lang="fr-CA" sz="2000" i="1">
                        <a:solidFill>
                          <a:srgbClr val="323232"/>
                        </a:solidFill>
                        <a:latin typeface="Cambria Math" panose="02040503050406030204" pitchFamily="18" charset="0"/>
                      </a:rPr>
                      <m:t> </m:t>
                    </m:r>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𝐷</m:t>
                        </m:r>
                      </m:e>
                      <m:sub>
                        <m:r>
                          <a:rPr lang="fr-CA" sz="2000" i="1">
                            <a:solidFill>
                              <a:srgbClr val="323232"/>
                            </a:solidFill>
                            <a:latin typeface="Cambria Math" panose="02040503050406030204" pitchFamily="18" charset="0"/>
                          </a:rPr>
                          <m:t>1,1</m:t>
                        </m:r>
                      </m:sub>
                    </m:sSub>
                    <m:d>
                      <m:dPr>
                        <m:ctrlPr>
                          <a:rPr lang="fr-CA" sz="2000" i="1">
                            <a:solidFill>
                              <a:srgbClr val="323232"/>
                            </a:solidFill>
                            <a:latin typeface="Cambria Math" panose="02040503050406030204" pitchFamily="18" charset="0"/>
                          </a:rPr>
                        </m:ctrlPr>
                      </m:dPr>
                      <m:e>
                        <m:r>
                          <a:rPr lang="fr-CA" sz="2000" i="1">
                            <a:solidFill>
                              <a:srgbClr val="323232"/>
                            </a:solidFill>
                            <a:latin typeface="Cambria Math" panose="02040503050406030204" pitchFamily="18" charset="0"/>
                          </a:rPr>
                          <m:t>𝐴</m:t>
                        </m:r>
                      </m:e>
                    </m:d>
                    <m:r>
                      <a:rPr lang="fr-CA" sz="2000" i="1">
                        <a:solidFill>
                          <a:srgbClr val="323232"/>
                        </a:solidFill>
                        <a:latin typeface="Cambria Math" panose="02040503050406030204" pitchFamily="18" charset="0"/>
                      </a:rPr>
                      <m:t>+</m:t>
                    </m:r>
                    <m:sSub>
                      <m:sSubPr>
                        <m:ctrlPr>
                          <a:rPr lang="fr-CA" sz="2000" i="1">
                            <a:solidFill>
                              <a:srgbClr val="323232"/>
                            </a:solidFill>
                            <a:latin typeface="Cambria Math" panose="02040503050406030204" pitchFamily="18" charset="0"/>
                          </a:rPr>
                        </m:ctrlPr>
                      </m:sSubPr>
                      <m:e>
                        <m:sSup>
                          <m:sSupPr>
                            <m:ctrlPr>
                              <a:rPr lang="fr-CA" sz="2000" i="1">
                                <a:solidFill>
                                  <a:srgbClr val="323232"/>
                                </a:solidFill>
                                <a:latin typeface="Cambria Math" panose="02040503050406030204" pitchFamily="18" charset="0"/>
                                <a:ea typeface="Cambria Math" panose="02040503050406030204" pitchFamily="18" charset="0"/>
                              </a:rPr>
                            </m:ctrlPr>
                          </m:sSupPr>
                          <m:e>
                            <m:r>
                              <a:rPr lang="fr-CA" sz="2000" i="1">
                                <a:solidFill>
                                  <a:srgbClr val="323232"/>
                                </a:solidFill>
                                <a:latin typeface="Cambria Math" panose="02040503050406030204" pitchFamily="18" charset="0"/>
                                <a:ea typeface="Cambria Math" panose="02040503050406030204" pitchFamily="18" charset="0"/>
                              </a:rPr>
                              <m:t>(−1)</m:t>
                            </m:r>
                          </m:e>
                          <m:sup>
                            <m:r>
                              <a:rPr lang="fr-CA" sz="2000" i="1">
                                <a:solidFill>
                                  <a:srgbClr val="323232"/>
                                </a:solidFill>
                                <a:latin typeface="Cambria Math" panose="02040503050406030204" pitchFamily="18" charset="0"/>
                                <a:ea typeface="Cambria Math" panose="02040503050406030204" pitchFamily="18" charset="0"/>
                              </a:rPr>
                              <m:t>2+1</m:t>
                            </m:r>
                          </m:sup>
                        </m:sSup>
                        <m:r>
                          <a:rPr lang="fr-CA" sz="2000" i="1">
                            <a:solidFill>
                              <a:srgbClr val="323232"/>
                            </a:solidFill>
                            <a:latin typeface="Cambria Math" panose="02040503050406030204" pitchFamily="18" charset="0"/>
                          </a:rPr>
                          <m:t>𝑎</m:t>
                        </m:r>
                      </m:e>
                      <m:sub>
                        <m:r>
                          <a:rPr lang="fr-CA" sz="2000" i="1">
                            <a:solidFill>
                              <a:srgbClr val="323232"/>
                            </a:solidFill>
                            <a:latin typeface="Cambria Math" panose="02040503050406030204" pitchFamily="18" charset="0"/>
                          </a:rPr>
                          <m:t>21</m:t>
                        </m:r>
                      </m:sub>
                    </m:sSub>
                    <m:r>
                      <a:rPr lang="fr-CA" sz="2000" i="1">
                        <a:solidFill>
                          <a:srgbClr val="323232"/>
                        </a:solidFill>
                        <a:latin typeface="Cambria Math" panose="02040503050406030204" pitchFamily="18" charset="0"/>
                      </a:rPr>
                      <m:t> </m:t>
                    </m:r>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𝐷</m:t>
                        </m:r>
                      </m:e>
                      <m:sub>
                        <m:r>
                          <a:rPr lang="fr-CA" sz="2000" i="1">
                            <a:solidFill>
                              <a:srgbClr val="323232"/>
                            </a:solidFill>
                            <a:latin typeface="Cambria Math" panose="02040503050406030204" pitchFamily="18" charset="0"/>
                          </a:rPr>
                          <m:t>2,1</m:t>
                        </m:r>
                      </m:sub>
                    </m:sSub>
                    <m:d>
                      <m:dPr>
                        <m:ctrlPr>
                          <a:rPr lang="fr-CA" sz="2000" i="1">
                            <a:solidFill>
                              <a:srgbClr val="323232"/>
                            </a:solidFill>
                            <a:latin typeface="Cambria Math" panose="02040503050406030204" pitchFamily="18" charset="0"/>
                          </a:rPr>
                        </m:ctrlPr>
                      </m:dPr>
                      <m:e>
                        <m:r>
                          <a:rPr lang="fr-CA" sz="2000" i="1">
                            <a:solidFill>
                              <a:srgbClr val="323232"/>
                            </a:solidFill>
                            <a:latin typeface="Cambria Math" panose="02040503050406030204" pitchFamily="18" charset="0"/>
                          </a:rPr>
                          <m:t>𝐴</m:t>
                        </m:r>
                      </m:e>
                    </m:d>
                    <m:r>
                      <a:rPr lang="fr-CA" sz="2000" i="1">
                        <a:solidFill>
                          <a:srgbClr val="323232"/>
                        </a:solidFill>
                        <a:latin typeface="Cambria Math" panose="02040503050406030204" pitchFamily="18" charset="0"/>
                      </a:rPr>
                      <m:t>+ </m:t>
                    </m:r>
                    <m:r>
                      <a:rPr lang="fr-CA" sz="2000" i="1">
                        <a:solidFill>
                          <a:srgbClr val="323232"/>
                        </a:solidFill>
                        <a:latin typeface="Cambria Math" panose="02040503050406030204" pitchFamily="18" charset="0"/>
                        <a:ea typeface="Cambria Math" panose="02040503050406030204" pitchFamily="18" charset="0"/>
                      </a:rPr>
                      <m:t>⋯+ </m:t>
                    </m:r>
                    <m:sSup>
                      <m:sSupPr>
                        <m:ctrlPr>
                          <a:rPr lang="fr-CA" sz="2000" i="1">
                            <a:solidFill>
                              <a:srgbClr val="323232"/>
                            </a:solidFill>
                            <a:latin typeface="Cambria Math" panose="02040503050406030204" pitchFamily="18" charset="0"/>
                            <a:ea typeface="Cambria Math" panose="02040503050406030204" pitchFamily="18" charset="0"/>
                          </a:rPr>
                        </m:ctrlPr>
                      </m:sSupPr>
                      <m:e>
                        <m:d>
                          <m:dPr>
                            <m:ctrlPr>
                              <a:rPr lang="fr-CA" sz="2000" i="1">
                                <a:solidFill>
                                  <a:srgbClr val="323232"/>
                                </a:solidFill>
                                <a:latin typeface="Cambria Math" panose="02040503050406030204" pitchFamily="18" charset="0"/>
                                <a:ea typeface="Cambria Math" panose="02040503050406030204" pitchFamily="18" charset="0"/>
                              </a:rPr>
                            </m:ctrlPr>
                          </m:dPr>
                          <m:e>
                            <m:r>
                              <a:rPr lang="fr-CA" sz="2000" i="1">
                                <a:solidFill>
                                  <a:srgbClr val="323232"/>
                                </a:solidFill>
                                <a:latin typeface="Cambria Math" panose="02040503050406030204" pitchFamily="18" charset="0"/>
                                <a:ea typeface="Cambria Math" panose="02040503050406030204" pitchFamily="18" charset="0"/>
                              </a:rPr>
                              <m:t>−1</m:t>
                            </m:r>
                          </m:e>
                        </m:d>
                      </m:e>
                      <m:sup>
                        <m:r>
                          <a:rPr lang="fr-CA" sz="2000" i="1">
                            <a:solidFill>
                              <a:srgbClr val="323232"/>
                            </a:solidFill>
                            <a:latin typeface="Cambria Math" panose="02040503050406030204" pitchFamily="18" charset="0"/>
                            <a:ea typeface="Cambria Math" panose="02040503050406030204" pitchFamily="18" charset="0"/>
                          </a:rPr>
                          <m:t>𝑗</m:t>
                        </m:r>
                        <m:r>
                          <a:rPr lang="fr-CA" sz="2000" i="1">
                            <a:solidFill>
                              <a:srgbClr val="323232"/>
                            </a:solidFill>
                            <a:latin typeface="Cambria Math" panose="02040503050406030204" pitchFamily="18" charset="0"/>
                            <a:ea typeface="Cambria Math" panose="02040503050406030204" pitchFamily="18" charset="0"/>
                          </a:rPr>
                          <m:t>+1</m:t>
                        </m:r>
                      </m:sup>
                    </m:sSup>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𝑎</m:t>
                        </m:r>
                      </m:e>
                      <m:sub>
                        <m:r>
                          <a:rPr lang="fr-CA" sz="2000" i="1">
                            <a:solidFill>
                              <a:srgbClr val="323232"/>
                            </a:solidFill>
                            <a:latin typeface="Cambria Math" panose="02040503050406030204" pitchFamily="18" charset="0"/>
                          </a:rPr>
                          <m:t>𝑗</m:t>
                        </m:r>
                        <m:r>
                          <a:rPr lang="fr-CA" sz="2000" i="1">
                            <a:solidFill>
                              <a:srgbClr val="323232"/>
                            </a:solidFill>
                            <a:latin typeface="Cambria Math" panose="02040503050406030204" pitchFamily="18" charset="0"/>
                          </a:rPr>
                          <m:t>1</m:t>
                        </m:r>
                      </m:sub>
                    </m:sSub>
                    <m:r>
                      <a:rPr lang="fr-CA" sz="2000" i="1">
                        <a:solidFill>
                          <a:srgbClr val="323232"/>
                        </a:solidFill>
                        <a:latin typeface="Cambria Math" panose="02040503050406030204" pitchFamily="18" charset="0"/>
                      </a:rPr>
                      <m:t> </m:t>
                    </m:r>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𝐷</m:t>
                        </m:r>
                      </m:e>
                      <m:sub>
                        <m:r>
                          <a:rPr lang="fr-CA" sz="2000" i="1">
                            <a:solidFill>
                              <a:srgbClr val="323232"/>
                            </a:solidFill>
                            <a:latin typeface="Cambria Math" panose="02040503050406030204" pitchFamily="18" charset="0"/>
                          </a:rPr>
                          <m:t>𝑗</m:t>
                        </m:r>
                        <m:r>
                          <a:rPr lang="fr-CA" sz="2000" i="1">
                            <a:solidFill>
                              <a:srgbClr val="323232"/>
                            </a:solidFill>
                            <a:latin typeface="Cambria Math" panose="02040503050406030204" pitchFamily="18" charset="0"/>
                          </a:rPr>
                          <m:t>,1</m:t>
                        </m:r>
                      </m:sub>
                    </m:sSub>
                    <m:d>
                      <m:dPr>
                        <m:ctrlPr>
                          <a:rPr lang="fr-CA" sz="2000" i="1">
                            <a:solidFill>
                              <a:srgbClr val="323232"/>
                            </a:solidFill>
                            <a:latin typeface="Cambria Math" panose="02040503050406030204" pitchFamily="18" charset="0"/>
                          </a:rPr>
                        </m:ctrlPr>
                      </m:dPr>
                      <m:e>
                        <m:r>
                          <a:rPr lang="fr-CA" sz="2000" i="1">
                            <a:solidFill>
                              <a:srgbClr val="323232"/>
                            </a:solidFill>
                            <a:latin typeface="Cambria Math" panose="02040503050406030204" pitchFamily="18" charset="0"/>
                          </a:rPr>
                          <m:t>𝐴</m:t>
                        </m:r>
                      </m:e>
                    </m:d>
                    <m:r>
                      <a:rPr lang="fr-CA" sz="2000" i="1">
                        <a:solidFill>
                          <a:srgbClr val="323232"/>
                        </a:solidFill>
                        <a:latin typeface="Cambria Math" panose="02040503050406030204" pitchFamily="18" charset="0"/>
                      </a:rPr>
                      <m:t>+ </m:t>
                    </m:r>
                    <m:r>
                      <a:rPr lang="fr-CA" sz="2000" i="1">
                        <a:solidFill>
                          <a:srgbClr val="323232"/>
                        </a:solidFill>
                        <a:latin typeface="Cambria Math" panose="02040503050406030204" pitchFamily="18" charset="0"/>
                        <a:ea typeface="Cambria Math" panose="02040503050406030204" pitchFamily="18" charset="0"/>
                      </a:rPr>
                      <m:t>⋯</m:t>
                    </m:r>
                    <m:r>
                      <a:rPr lang="fr-CA" sz="2000" b="0" i="1" smtClean="0">
                        <a:solidFill>
                          <a:srgbClr val="323232"/>
                        </a:solidFill>
                        <a:latin typeface="Cambria Math" panose="02040503050406030204" pitchFamily="18" charset="0"/>
                        <a:ea typeface="Cambria Math" panose="02040503050406030204" pitchFamily="18" charset="0"/>
                      </a:rPr>
                      <m:t>+</m:t>
                    </m:r>
                    <m:r>
                      <a:rPr lang="fr-CA" sz="2000" i="1">
                        <a:solidFill>
                          <a:srgbClr val="323232"/>
                        </a:solidFill>
                        <a:latin typeface="Cambria Math" panose="02040503050406030204" pitchFamily="18" charset="0"/>
                        <a:ea typeface="Cambria Math" panose="02040503050406030204" pitchFamily="18" charset="0"/>
                      </a:rPr>
                      <m:t> </m:t>
                    </m:r>
                    <m:sSup>
                      <m:sSupPr>
                        <m:ctrlPr>
                          <a:rPr lang="fr-CA" sz="2000" i="1">
                            <a:solidFill>
                              <a:srgbClr val="323232"/>
                            </a:solidFill>
                            <a:latin typeface="Cambria Math" panose="02040503050406030204" pitchFamily="18" charset="0"/>
                            <a:ea typeface="Cambria Math" panose="02040503050406030204" pitchFamily="18" charset="0"/>
                          </a:rPr>
                        </m:ctrlPr>
                      </m:sSupPr>
                      <m:e>
                        <m:r>
                          <a:rPr lang="fr-CA" sz="2000" i="1">
                            <a:solidFill>
                              <a:srgbClr val="323232"/>
                            </a:solidFill>
                            <a:latin typeface="Cambria Math" panose="02040503050406030204" pitchFamily="18" charset="0"/>
                            <a:ea typeface="Cambria Math" panose="02040503050406030204" pitchFamily="18" charset="0"/>
                          </a:rPr>
                          <m:t>(−1)</m:t>
                        </m:r>
                      </m:e>
                      <m:sup>
                        <m:r>
                          <a:rPr lang="fr-CA" sz="2000" b="0" i="1" smtClean="0">
                            <a:solidFill>
                              <a:srgbClr val="323232"/>
                            </a:solidFill>
                            <a:latin typeface="Cambria Math" panose="02040503050406030204" pitchFamily="18" charset="0"/>
                            <a:ea typeface="Cambria Math" panose="02040503050406030204" pitchFamily="18" charset="0"/>
                          </a:rPr>
                          <m:t>𝑛</m:t>
                        </m:r>
                        <m:r>
                          <a:rPr lang="fr-CA" sz="2000" i="1">
                            <a:solidFill>
                              <a:srgbClr val="323232"/>
                            </a:solidFill>
                            <a:latin typeface="Cambria Math" panose="02040503050406030204" pitchFamily="18" charset="0"/>
                            <a:ea typeface="Cambria Math" panose="02040503050406030204" pitchFamily="18" charset="0"/>
                          </a:rPr>
                          <m:t>+1</m:t>
                        </m:r>
                      </m:sup>
                    </m:sSup>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𝑎</m:t>
                        </m:r>
                      </m:e>
                      <m:sub>
                        <m:r>
                          <a:rPr lang="fr-CA" sz="2000" b="0" i="1" smtClean="0">
                            <a:solidFill>
                              <a:srgbClr val="323232"/>
                            </a:solidFill>
                            <a:latin typeface="Cambria Math" panose="02040503050406030204" pitchFamily="18" charset="0"/>
                          </a:rPr>
                          <m:t>𝑛</m:t>
                        </m:r>
                        <m:r>
                          <a:rPr lang="fr-CA" sz="2000" i="1">
                            <a:solidFill>
                              <a:srgbClr val="323232"/>
                            </a:solidFill>
                            <a:latin typeface="Cambria Math" panose="02040503050406030204" pitchFamily="18" charset="0"/>
                          </a:rPr>
                          <m:t>1</m:t>
                        </m:r>
                      </m:sub>
                    </m:sSub>
                    <m:r>
                      <a:rPr lang="fr-CA" sz="2000" i="1">
                        <a:solidFill>
                          <a:srgbClr val="323232"/>
                        </a:solidFill>
                        <a:latin typeface="Cambria Math" panose="02040503050406030204" pitchFamily="18" charset="0"/>
                      </a:rPr>
                      <m:t> </m:t>
                    </m:r>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𝐷</m:t>
                        </m:r>
                      </m:e>
                      <m:sub>
                        <m:r>
                          <a:rPr lang="fr-CA" sz="2000" b="0" i="1" smtClean="0">
                            <a:solidFill>
                              <a:srgbClr val="323232"/>
                            </a:solidFill>
                            <a:latin typeface="Cambria Math" panose="02040503050406030204" pitchFamily="18" charset="0"/>
                          </a:rPr>
                          <m:t>𝑛</m:t>
                        </m:r>
                        <m:r>
                          <a:rPr lang="fr-CA" sz="2000" b="0" i="1" smtClean="0">
                            <a:solidFill>
                              <a:srgbClr val="323232"/>
                            </a:solidFill>
                            <a:latin typeface="Cambria Math" panose="02040503050406030204" pitchFamily="18" charset="0"/>
                          </a:rPr>
                          <m:t>,1</m:t>
                        </m:r>
                      </m:sub>
                    </m:sSub>
                    <m:d>
                      <m:dPr>
                        <m:ctrlPr>
                          <a:rPr lang="fr-CA" sz="2000" i="1">
                            <a:solidFill>
                              <a:srgbClr val="323232"/>
                            </a:solidFill>
                            <a:latin typeface="Cambria Math" panose="02040503050406030204" pitchFamily="18" charset="0"/>
                          </a:rPr>
                        </m:ctrlPr>
                      </m:dPr>
                      <m:e>
                        <m:r>
                          <a:rPr lang="fr-CA" sz="2000" i="1">
                            <a:solidFill>
                              <a:srgbClr val="323232"/>
                            </a:solidFill>
                            <a:latin typeface="Cambria Math" panose="02040503050406030204" pitchFamily="18" charset="0"/>
                          </a:rPr>
                          <m:t>𝐴</m:t>
                        </m:r>
                      </m:e>
                    </m:d>
                  </m:oMath>
                </a14:m>
                <a:r>
                  <a:rPr lang="fr-CA" sz="2000"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xmlns:a14="http://schemas.microsoft.com/office/drawing/2010/main" xmlns="" id="{2CD106E4-1592-41D5-8FCD-1D16DD941C83}"/>
                  </a:ext>
                </a:extLst>
              </p:cNvPr>
              <p:cNvSpPr>
                <a:spLocks noGrp="1" noRot="1" noChangeAspect="1" noMove="1" noResize="1" noEditPoints="1" noAdjustHandles="1" noChangeArrowheads="1" noChangeShapeType="1" noTextEdit="1"/>
              </p:cNvSpPr>
              <p:nvPr>
                <p:ph idx="1"/>
                <p:custDataLst>
                  <p:tags r:id="rId5"/>
                </p:custDataLst>
              </p:nvPr>
            </p:nvSpPr>
            <p:spPr>
              <a:xfrm>
                <a:off x="581192" y="2180496"/>
                <a:ext cx="11391733" cy="4140767"/>
              </a:xfrm>
              <a:blipFill rotWithShape="0">
                <a:blip r:embed="rId6"/>
                <a:stretch>
                  <a:fillRect l="-963" r="-161"/>
                </a:stretch>
              </a:blipFill>
            </p:spPr>
            <p:txBody>
              <a:bodyPr/>
              <a:lstStyle/>
              <a:p>
                <a:r>
                  <a:rPr lang="fr-CA">
                    <a:noFill/>
                  </a:rPr>
                  <a:t> </a:t>
                </a:r>
              </a:p>
            </p:txBody>
          </p:sp>
        </mc:Fallback>
      </mc:AlternateContent>
    </p:spTree>
    <p:extLst>
      <p:ext uri="{BB962C8B-B14F-4D97-AF65-F5344CB8AC3E}">
        <p14:creationId xmlns:p14="http://schemas.microsoft.com/office/powerpoint/2010/main" val="10949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3B5DB-97CA-4953-809B-479CC47C46D1}"/>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D106E4-1592-41D5-8FCD-1D16DD941C83}"/>
                  </a:ext>
                </a:extLst>
              </p:cNvPr>
              <p:cNvSpPr>
                <a:spLocks noGrp="1"/>
              </p:cNvSpPr>
              <p:nvPr>
                <p:ph idx="1"/>
                <p:custDataLst>
                  <p:tags r:id="rId2"/>
                </p:custDataLst>
              </p:nvPr>
            </p:nvSpPr>
            <p:spPr>
              <a:xfrm>
                <a:off x="581192" y="2180496"/>
                <a:ext cx="11115508" cy="4140767"/>
              </a:xfrm>
            </p:spPr>
            <p:txBody>
              <a:bodyPr>
                <a:normAutofit fontScale="77500" lnSpcReduction="20000"/>
              </a:bodyPr>
              <a:lstStyle/>
              <a:p>
                <a:pPr marL="0" indent="0" algn="just">
                  <a:lnSpc>
                    <a:spcPct val="120000"/>
                  </a:lnSpc>
                  <a:buNone/>
                </a:pPr>
                <a:r>
                  <a:rPr lang="fr-CA" sz="2600" dirty="0">
                    <a:solidFill>
                      <a:srgbClr val="323232"/>
                    </a:solidFill>
                    <a:latin typeface="Dagny OT" panose="020B0504020201020104" pitchFamily="34" charset="0"/>
                  </a:rPr>
                  <a:t>Le déterminant peut être développé le long de n’importe quelle ligne/colonne sans changer sa valeur :</a:t>
                </a:r>
              </a:p>
              <a:p>
                <a:pPr marL="0" indent="0" algn="ctr">
                  <a:lnSpc>
                    <a:spcPct val="100000"/>
                  </a:lnSpc>
                  <a:buNone/>
                </a:pPr>
                <a14:m>
                  <m:oMathPara xmlns:m="http://schemas.openxmlformats.org/officeDocument/2006/math">
                    <m:oMathParaPr>
                      <m:jc m:val="centerGroup"/>
                    </m:oMathParaPr>
                    <m:oMath xmlns:m="http://schemas.openxmlformats.org/officeDocument/2006/math">
                      <m:func>
                        <m:funcPr>
                          <m:ctrlPr>
                            <a:rPr lang="fr-CA" i="1" smtClean="0">
                              <a:solidFill>
                                <a:srgbClr val="323232"/>
                              </a:solidFill>
                              <a:latin typeface="Cambria Math" panose="02040503050406030204" pitchFamily="18" charset="0"/>
                            </a:rPr>
                          </m:ctrlPr>
                        </m:funcPr>
                        <m:fName>
                          <m:r>
                            <m:rPr>
                              <m:sty m:val="p"/>
                            </m:rPr>
                            <a:rPr lang="fr-CA" smtClean="0">
                              <a:solidFill>
                                <a:srgbClr val="323232"/>
                              </a:solidFill>
                              <a:latin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rPr>
                              </m:ctrlPr>
                            </m:dPr>
                            <m:e>
                              <m:m>
                                <m:mPr>
                                  <m:mcs>
                                    <m:mc>
                                      <m:mcPr>
                                        <m:count m:val="3"/>
                                        <m:mcJc m:val="center"/>
                                      </m:mcPr>
                                    </m:mc>
                                  </m:mcs>
                                  <m:ctrlPr>
                                    <a:rPr lang="fr-CA" i="1" smtClean="0">
                                      <a:solidFill>
                                        <a:srgbClr val="323232"/>
                                      </a:solidFill>
                                      <a:latin typeface="Cambria Math" panose="02040503050406030204" pitchFamily="18" charset="0"/>
                                    </a:rPr>
                                  </m:ctrlPr>
                                </m:mPr>
                                <m:mr>
                                  <m:e>
                                    <m:r>
                                      <m:rPr>
                                        <m:brk m:alnAt="7"/>
                                      </m:rPr>
                                      <a:rPr lang="fr-CA" i="1" smtClean="0">
                                        <a:solidFill>
                                          <a:srgbClr val="323232"/>
                                        </a:solidFill>
                                        <a:latin typeface="Cambria Math" panose="02040503050406030204" pitchFamily="18" charset="0"/>
                                      </a:rPr>
                                      <m:t>1</m:t>
                                    </m:r>
                                  </m:e>
                                  <m:e>
                                    <m:r>
                                      <a:rPr lang="fr-CA" i="1" smtClean="0">
                                        <a:solidFill>
                                          <a:srgbClr val="323232"/>
                                        </a:solidFill>
                                        <a:latin typeface="Cambria Math" panose="02040503050406030204" pitchFamily="18" charset="0"/>
                                      </a:rPr>
                                      <m:t>0</m:t>
                                    </m:r>
                                  </m:e>
                                  <m:e>
                                    <m:r>
                                      <a:rPr lang="fr-CA" i="1" smtClean="0">
                                        <a:solidFill>
                                          <a:srgbClr val="323232"/>
                                        </a:solidFill>
                                        <a:latin typeface="Cambria Math" panose="02040503050406030204" pitchFamily="18" charset="0"/>
                                      </a:rPr>
                                      <m:t>−2</m:t>
                                    </m:r>
                                  </m:e>
                                </m:mr>
                                <m:mr>
                                  <m:e>
                                    <m:r>
                                      <a:rPr lang="fr-CA" i="1" smtClean="0">
                                        <a:solidFill>
                                          <a:srgbClr val="323232"/>
                                        </a:solidFill>
                                        <a:latin typeface="Cambria Math" panose="02040503050406030204" pitchFamily="18" charset="0"/>
                                      </a:rPr>
                                      <m:t>4</m:t>
                                    </m:r>
                                  </m:e>
                                  <m:e>
                                    <m:r>
                                      <a:rPr lang="fr-CA" i="1" smtClean="0">
                                        <a:solidFill>
                                          <a:srgbClr val="323232"/>
                                        </a:solidFill>
                                        <a:latin typeface="Cambria Math" panose="02040503050406030204" pitchFamily="18" charset="0"/>
                                      </a:rPr>
                                      <m:t>−2</m:t>
                                    </m:r>
                                  </m:e>
                                  <m:e>
                                    <m:r>
                                      <a:rPr lang="fr-CA" i="1" smtClean="0">
                                        <a:solidFill>
                                          <a:srgbClr val="323232"/>
                                        </a:solidFill>
                                        <a:latin typeface="Cambria Math" panose="02040503050406030204" pitchFamily="18" charset="0"/>
                                      </a:rPr>
                                      <m:t>6</m:t>
                                    </m:r>
                                  </m:e>
                                </m:mr>
                                <m:mr>
                                  <m:e>
                                    <m:r>
                                      <a:rPr lang="fr-CA" i="1" smtClean="0">
                                        <a:solidFill>
                                          <a:srgbClr val="323232"/>
                                        </a:solidFill>
                                        <a:latin typeface="Cambria Math" panose="02040503050406030204" pitchFamily="18" charset="0"/>
                                      </a:rPr>
                                      <m:t>10</m:t>
                                    </m:r>
                                  </m:e>
                                  <m:e>
                                    <m:r>
                                      <a:rPr lang="fr-CA" i="1" smtClean="0">
                                        <a:solidFill>
                                          <a:srgbClr val="323232"/>
                                        </a:solidFill>
                                        <a:latin typeface="Cambria Math" panose="02040503050406030204" pitchFamily="18" charset="0"/>
                                      </a:rPr>
                                      <m:t>8</m:t>
                                    </m:r>
                                  </m:e>
                                  <m:e>
                                    <m:r>
                                      <a:rPr lang="fr-CA" i="1" smtClean="0">
                                        <a:solidFill>
                                          <a:srgbClr val="323232"/>
                                        </a:solidFill>
                                        <a:latin typeface="Cambria Math" panose="02040503050406030204" pitchFamily="18" charset="0"/>
                                      </a:rPr>
                                      <m:t>0</m:t>
                                    </m:r>
                                  </m:e>
                                </m:mr>
                              </m:m>
                            </m:e>
                          </m:d>
                          <m:r>
                            <a:rPr lang="fr-CA" i="1" smtClean="0">
                              <a:solidFill>
                                <a:srgbClr val="323232"/>
                              </a:solidFill>
                              <a:latin typeface="Cambria Math" panose="02040503050406030204" pitchFamily="18" charset="0"/>
                            </a:rPr>
                            <m:t>=</m:t>
                          </m:r>
                          <m:func>
                            <m:funcPr>
                              <m:ctrlPr>
                                <a:rPr lang="fr-CA" i="1" smtClean="0">
                                  <a:solidFill>
                                    <a:srgbClr val="323232"/>
                                  </a:solidFill>
                                  <a:latin typeface="Cambria Math" panose="02040503050406030204" pitchFamily="18" charset="0"/>
                                </a:rPr>
                              </m:ctrlPr>
                            </m:funcPr>
                            <m:fName>
                              <m:r>
                                <a:rPr lang="fr-CA" smtClean="0">
                                  <a:solidFill>
                                    <a:srgbClr val="323232"/>
                                  </a:solidFill>
                                  <a:latin typeface="Cambria Math" panose="02040503050406030204" pitchFamily="18" charset="0"/>
                                </a:rPr>
                                <m:t>1 </m:t>
                              </m:r>
                              <m:r>
                                <a:rPr lang="fr-CA" i="1" smtClean="0">
                                  <a:solidFill>
                                    <a:srgbClr val="323232"/>
                                  </a:solidFill>
                                  <a:latin typeface="Cambria Math" panose="02040503050406030204" pitchFamily="18" charset="0"/>
                                  <a:ea typeface="Cambria Math" panose="02040503050406030204" pitchFamily="18" charset="0"/>
                                </a:rPr>
                                <m:t>×</m:t>
                              </m:r>
                              <m:r>
                                <m:rPr>
                                  <m:sty m:val="p"/>
                                </m:rPr>
                                <a:rPr lang="fr-CA" smtClean="0">
                                  <a:solidFill>
                                    <a:srgbClr val="323232"/>
                                  </a:solidFill>
                                  <a:latin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2</m:t>
                                        </m:r>
                                      </m:e>
                                      <m:e>
                                        <m:r>
                                          <a:rPr lang="fr-CA" i="1" smtClean="0">
                                            <a:solidFill>
                                              <a:srgbClr val="323232"/>
                                            </a:solidFill>
                                            <a:latin typeface="Cambria Math" panose="02040503050406030204" pitchFamily="18" charset="0"/>
                                          </a:rPr>
                                          <m:t>6</m:t>
                                        </m:r>
                                      </m:e>
                                    </m:mr>
                                    <m:mr>
                                      <m:e>
                                        <m:r>
                                          <a:rPr lang="fr-CA" i="1" smtClean="0">
                                            <a:solidFill>
                                              <a:srgbClr val="323232"/>
                                            </a:solidFill>
                                            <a:latin typeface="Cambria Math" panose="02040503050406030204" pitchFamily="18" charset="0"/>
                                          </a:rPr>
                                          <m:t>8</m:t>
                                        </m:r>
                                      </m:e>
                                      <m:e>
                                        <m:r>
                                          <a:rPr lang="fr-CA" i="1" smtClean="0">
                                            <a:solidFill>
                                              <a:srgbClr val="323232"/>
                                            </a:solidFill>
                                            <a:latin typeface="Cambria Math" panose="02040503050406030204" pitchFamily="18" charset="0"/>
                                          </a:rPr>
                                          <m:t>0</m:t>
                                        </m:r>
                                      </m:e>
                                    </m:mr>
                                  </m:m>
                                </m:e>
                              </m:d>
                              <m:r>
                                <a:rPr lang="fr-CA" i="1" smtClean="0">
                                  <a:solidFill>
                                    <a:srgbClr val="323232"/>
                                  </a:solidFill>
                                  <a:latin typeface="Cambria Math" panose="02040503050406030204" pitchFamily="18" charset="0"/>
                                </a:rPr>
                                <m:t>−0 ×</m:t>
                              </m:r>
                              <m:func>
                                <m:funcPr>
                                  <m:ctrlPr>
                                    <a:rPr lang="fr-CA" i="1" smtClean="0">
                                      <a:solidFill>
                                        <a:srgbClr val="323232"/>
                                      </a:solidFill>
                                      <a:latin typeface="Cambria Math" panose="02040503050406030204" pitchFamily="18" charset="0"/>
                                      <a:ea typeface="Cambria Math" panose="02040503050406030204" pitchFamily="18" charset="0"/>
                                    </a:rPr>
                                  </m:ctrlPr>
                                </m:funcPr>
                                <m:fName>
                                  <m:r>
                                    <m:rPr>
                                      <m:sty m:val="p"/>
                                    </m:rPr>
                                    <a:rPr lang="fr-CA" smtClean="0">
                                      <a:solidFill>
                                        <a:srgbClr val="323232"/>
                                      </a:solidFill>
                                      <a:latin typeface="Cambria Math" panose="02040503050406030204" pitchFamily="18" charset="0"/>
                                      <a:ea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ea typeface="Cambria Math" panose="02040503050406030204" pitchFamily="18" charset="0"/>
                                            </a:rPr>
                                          </m:ctrlPr>
                                        </m:mPr>
                                        <m:mr>
                                          <m:e>
                                            <m:r>
                                              <m:rPr>
                                                <m:brk m:alnAt="7"/>
                                              </m:rPr>
                                              <a:rPr lang="fr-CA" i="1" smtClean="0">
                                                <a:solidFill>
                                                  <a:srgbClr val="323232"/>
                                                </a:solidFill>
                                                <a:latin typeface="Cambria Math" panose="02040503050406030204" pitchFamily="18" charset="0"/>
                                                <a:ea typeface="Cambria Math" panose="02040503050406030204" pitchFamily="18" charset="0"/>
                                              </a:rPr>
                                              <m:t>4</m:t>
                                            </m:r>
                                          </m:e>
                                          <m:e>
                                            <m:r>
                                              <a:rPr lang="fr-CA" i="1" smtClean="0">
                                                <a:solidFill>
                                                  <a:srgbClr val="323232"/>
                                                </a:solidFill>
                                                <a:latin typeface="Cambria Math" panose="02040503050406030204" pitchFamily="18" charset="0"/>
                                                <a:ea typeface="Cambria Math" panose="02040503050406030204" pitchFamily="18" charset="0"/>
                                              </a:rPr>
                                              <m:t>6</m:t>
                                            </m:r>
                                          </m:e>
                                        </m:mr>
                                        <m:mr>
                                          <m:e>
                                            <m:r>
                                              <a:rPr lang="fr-CA" i="1" smtClean="0">
                                                <a:solidFill>
                                                  <a:srgbClr val="323232"/>
                                                </a:solidFill>
                                                <a:latin typeface="Cambria Math" panose="02040503050406030204" pitchFamily="18" charset="0"/>
                                                <a:ea typeface="Cambria Math" panose="02040503050406030204" pitchFamily="18" charset="0"/>
                                              </a:rPr>
                                              <m:t>10</m:t>
                                            </m:r>
                                          </m:e>
                                          <m:e>
                                            <m:r>
                                              <a:rPr lang="fr-CA" i="1" smtClean="0">
                                                <a:solidFill>
                                                  <a:srgbClr val="323232"/>
                                                </a:solidFill>
                                                <a:latin typeface="Cambria Math" panose="02040503050406030204" pitchFamily="18" charset="0"/>
                                                <a:ea typeface="Cambria Math" panose="02040503050406030204" pitchFamily="18" charset="0"/>
                                              </a:rPr>
                                              <m:t>0</m:t>
                                            </m:r>
                                          </m:e>
                                        </m:mr>
                                      </m:m>
                                    </m:e>
                                  </m:d>
                                  <m:r>
                                    <a:rPr lang="fr-CA" i="1" smtClean="0">
                                      <a:solidFill>
                                        <a:srgbClr val="323232"/>
                                      </a:solidFill>
                                      <a:latin typeface="Cambria Math" panose="02040503050406030204" pitchFamily="18" charset="0"/>
                                      <a:ea typeface="Cambria Math" panose="02040503050406030204" pitchFamily="18" charset="0"/>
                                    </a:rPr>
                                    <m:t>+</m:t>
                                  </m:r>
                                  <m:d>
                                    <m:dPr>
                                      <m:ctrlPr>
                                        <a:rPr lang="fr-CA" i="1" smtClean="0">
                                          <a:solidFill>
                                            <a:srgbClr val="323232"/>
                                          </a:solidFill>
                                          <a:latin typeface="Cambria Math" panose="02040503050406030204" pitchFamily="18" charset="0"/>
                                          <a:ea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−2</m:t>
                                      </m:r>
                                    </m:e>
                                  </m:d>
                                  <m:r>
                                    <a:rPr lang="fr-CA" i="1" smtClean="0">
                                      <a:solidFill>
                                        <a:srgbClr val="323232"/>
                                      </a:solidFill>
                                      <a:latin typeface="Cambria Math" panose="02040503050406030204" pitchFamily="18" charset="0"/>
                                      <a:ea typeface="Cambria Math" panose="02040503050406030204" pitchFamily="18" charset="0"/>
                                    </a:rPr>
                                    <m:t> ×</m:t>
                                  </m:r>
                                  <m:func>
                                    <m:funcPr>
                                      <m:ctrlPr>
                                        <a:rPr lang="fr-CA" i="1" smtClean="0">
                                          <a:solidFill>
                                            <a:srgbClr val="323232"/>
                                          </a:solidFill>
                                          <a:latin typeface="Cambria Math" panose="02040503050406030204" pitchFamily="18" charset="0"/>
                                          <a:ea typeface="Cambria Math" panose="02040503050406030204" pitchFamily="18" charset="0"/>
                                        </a:rPr>
                                      </m:ctrlPr>
                                    </m:funcPr>
                                    <m:fName>
                                      <m:r>
                                        <m:rPr>
                                          <m:sty m:val="p"/>
                                        </m:rPr>
                                        <a:rPr lang="fr-CA" smtClean="0">
                                          <a:solidFill>
                                            <a:srgbClr val="323232"/>
                                          </a:solidFill>
                                          <a:latin typeface="Cambria Math" panose="02040503050406030204" pitchFamily="18" charset="0"/>
                                          <a:ea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ea typeface="Cambria Math" panose="02040503050406030204" pitchFamily="18" charset="0"/>
                                                </a:rPr>
                                              </m:ctrlPr>
                                            </m:mPr>
                                            <m:mr>
                                              <m:e>
                                                <m:r>
                                                  <m:rPr>
                                                    <m:brk m:alnAt="7"/>
                                                  </m:rPr>
                                                  <a:rPr lang="fr-CA" i="1" smtClean="0">
                                                    <a:solidFill>
                                                      <a:srgbClr val="323232"/>
                                                    </a:solidFill>
                                                    <a:latin typeface="Cambria Math" panose="02040503050406030204" pitchFamily="18" charset="0"/>
                                                    <a:ea typeface="Cambria Math" panose="02040503050406030204" pitchFamily="18" charset="0"/>
                                                  </a:rPr>
                                                  <m:t>4</m:t>
                                                </m:r>
                                              </m:e>
                                              <m:e>
                                                <m:r>
                                                  <a:rPr lang="fr-CA" i="1" smtClean="0">
                                                    <a:solidFill>
                                                      <a:srgbClr val="323232"/>
                                                    </a:solidFill>
                                                    <a:latin typeface="Cambria Math" panose="02040503050406030204" pitchFamily="18" charset="0"/>
                                                    <a:ea typeface="Cambria Math" panose="02040503050406030204" pitchFamily="18" charset="0"/>
                                                  </a:rPr>
                                                  <m:t>−2</m:t>
                                                </m:r>
                                              </m:e>
                                            </m:mr>
                                            <m:mr>
                                              <m:e>
                                                <m:r>
                                                  <a:rPr lang="fr-CA" i="1" smtClean="0">
                                                    <a:solidFill>
                                                      <a:srgbClr val="323232"/>
                                                    </a:solidFill>
                                                    <a:latin typeface="Cambria Math" panose="02040503050406030204" pitchFamily="18" charset="0"/>
                                                    <a:ea typeface="Cambria Math" panose="02040503050406030204" pitchFamily="18" charset="0"/>
                                                  </a:rPr>
                                                  <m:t>10</m:t>
                                                </m:r>
                                              </m:e>
                                              <m:e>
                                                <m:r>
                                                  <a:rPr lang="fr-CA" i="1" smtClean="0">
                                                    <a:solidFill>
                                                      <a:srgbClr val="323232"/>
                                                    </a:solidFill>
                                                    <a:latin typeface="Cambria Math" panose="02040503050406030204" pitchFamily="18" charset="0"/>
                                                    <a:ea typeface="Cambria Math" panose="02040503050406030204" pitchFamily="18" charset="0"/>
                                                  </a:rPr>
                                                  <m:t>8</m:t>
                                                </m:r>
                                              </m:e>
                                            </m:mr>
                                          </m:m>
                                        </m:e>
                                      </m:d>
                                    </m:e>
                                  </m:func>
                                </m:e>
                              </m:func>
                            </m:e>
                          </m:func>
                        </m:e>
                      </m:func>
                      <m:r>
                        <a:rPr lang="fr-CA" b="0" i="1" smtClean="0">
                          <a:solidFill>
                            <a:srgbClr val="323232"/>
                          </a:solidFill>
                          <a:latin typeface="Cambria Math" panose="02040503050406030204" pitchFamily="18" charset="0"/>
                          <a:ea typeface="Cambria Math" panose="02040503050406030204" pitchFamily="18" charset="0"/>
                        </a:rPr>
                        <m:t>=−152</m:t>
                      </m:r>
                    </m:oMath>
                  </m:oMathPara>
                </a14:m>
                <a:endParaRPr lang="fr-CA" sz="2600" dirty="0">
                  <a:solidFill>
                    <a:srgbClr val="323232"/>
                  </a:solidFill>
                  <a:latin typeface="Dagny OT" panose="020B0504020201020104" pitchFamily="34" charset="0"/>
                </a:endParaRPr>
              </a:p>
              <a:p>
                <a:pPr marL="0" indent="0" algn="ctr">
                  <a:lnSpc>
                    <a:spcPct val="100000"/>
                  </a:lnSpc>
                  <a:buNone/>
                </a:pPr>
                <a:r>
                  <a:rPr lang="fr-CA" dirty="0">
                    <a:solidFill>
                      <a:srgbClr val="323232"/>
                    </a:solidFill>
                    <a:latin typeface="Dagny OT" panose="020B0504020201020104" pitchFamily="34" charset="0"/>
                    <a:ea typeface="Cambria Math" panose="02040503050406030204" pitchFamily="18" charset="0"/>
                  </a:rPr>
                  <a:t>ou</a:t>
                </a:r>
              </a:p>
              <a:p>
                <a:pPr marL="0" indent="0" algn="ctr">
                  <a:buNone/>
                </a:pPr>
                <a14:m>
                  <m:oMathPara xmlns:m="http://schemas.openxmlformats.org/officeDocument/2006/math">
                    <m:oMathParaPr>
                      <m:jc m:val="centerGroup"/>
                    </m:oMathParaPr>
                    <m:oMath xmlns:m="http://schemas.openxmlformats.org/officeDocument/2006/math">
                      <m:func>
                        <m:funcPr>
                          <m:ctrlPr>
                            <a:rPr lang="fr-CA" i="1" smtClean="0">
                              <a:solidFill>
                                <a:srgbClr val="323232"/>
                              </a:solidFill>
                              <a:latin typeface="Cambria Math" panose="02040503050406030204" pitchFamily="18" charset="0"/>
                            </a:rPr>
                          </m:ctrlPr>
                        </m:funcPr>
                        <m:fName>
                          <m:r>
                            <m:rPr>
                              <m:sty m:val="p"/>
                            </m:rPr>
                            <a:rPr lang="fr-CA" smtClean="0">
                              <a:solidFill>
                                <a:srgbClr val="323232"/>
                              </a:solidFill>
                              <a:latin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rPr>
                              </m:ctrlPr>
                            </m:dPr>
                            <m:e>
                              <m:m>
                                <m:mPr>
                                  <m:mcs>
                                    <m:mc>
                                      <m:mcPr>
                                        <m:count m:val="3"/>
                                        <m:mcJc m:val="center"/>
                                      </m:mcPr>
                                    </m:mc>
                                  </m:mcs>
                                  <m:ctrlPr>
                                    <a:rPr lang="fr-CA" i="1" smtClean="0">
                                      <a:solidFill>
                                        <a:srgbClr val="323232"/>
                                      </a:solidFill>
                                      <a:latin typeface="Cambria Math" panose="02040503050406030204" pitchFamily="18" charset="0"/>
                                    </a:rPr>
                                  </m:ctrlPr>
                                </m:mPr>
                                <m:mr>
                                  <m:e>
                                    <m:r>
                                      <m:rPr>
                                        <m:brk m:alnAt="7"/>
                                      </m:rPr>
                                      <a:rPr lang="fr-CA" i="1" smtClean="0">
                                        <a:solidFill>
                                          <a:srgbClr val="323232"/>
                                        </a:solidFill>
                                        <a:latin typeface="Cambria Math" panose="02040503050406030204" pitchFamily="18" charset="0"/>
                                      </a:rPr>
                                      <m:t>1</m:t>
                                    </m:r>
                                  </m:e>
                                  <m:e>
                                    <m:r>
                                      <a:rPr lang="fr-CA" i="1" smtClean="0">
                                        <a:solidFill>
                                          <a:srgbClr val="323232"/>
                                        </a:solidFill>
                                        <a:latin typeface="Cambria Math" panose="02040503050406030204" pitchFamily="18" charset="0"/>
                                      </a:rPr>
                                      <m:t>0</m:t>
                                    </m:r>
                                  </m:e>
                                  <m:e>
                                    <m:r>
                                      <a:rPr lang="fr-CA" i="1" smtClean="0">
                                        <a:solidFill>
                                          <a:srgbClr val="323232"/>
                                        </a:solidFill>
                                        <a:latin typeface="Cambria Math" panose="02040503050406030204" pitchFamily="18" charset="0"/>
                                      </a:rPr>
                                      <m:t>−2</m:t>
                                    </m:r>
                                  </m:e>
                                </m:mr>
                                <m:mr>
                                  <m:e>
                                    <m:r>
                                      <a:rPr lang="fr-CA" i="1" smtClean="0">
                                        <a:solidFill>
                                          <a:srgbClr val="323232"/>
                                        </a:solidFill>
                                        <a:latin typeface="Cambria Math" panose="02040503050406030204" pitchFamily="18" charset="0"/>
                                      </a:rPr>
                                      <m:t>4</m:t>
                                    </m:r>
                                  </m:e>
                                  <m:e>
                                    <m:r>
                                      <a:rPr lang="fr-CA" i="1" smtClean="0">
                                        <a:solidFill>
                                          <a:srgbClr val="323232"/>
                                        </a:solidFill>
                                        <a:latin typeface="Cambria Math" panose="02040503050406030204" pitchFamily="18" charset="0"/>
                                      </a:rPr>
                                      <m:t>−2</m:t>
                                    </m:r>
                                  </m:e>
                                  <m:e>
                                    <m:r>
                                      <a:rPr lang="fr-CA" i="1" smtClean="0">
                                        <a:solidFill>
                                          <a:srgbClr val="323232"/>
                                        </a:solidFill>
                                        <a:latin typeface="Cambria Math" panose="02040503050406030204" pitchFamily="18" charset="0"/>
                                      </a:rPr>
                                      <m:t>6</m:t>
                                    </m:r>
                                  </m:e>
                                </m:mr>
                                <m:mr>
                                  <m:e>
                                    <m:r>
                                      <a:rPr lang="fr-CA" i="1" smtClean="0">
                                        <a:solidFill>
                                          <a:srgbClr val="323232"/>
                                        </a:solidFill>
                                        <a:latin typeface="Cambria Math" panose="02040503050406030204" pitchFamily="18" charset="0"/>
                                      </a:rPr>
                                      <m:t>10</m:t>
                                    </m:r>
                                  </m:e>
                                  <m:e>
                                    <m:r>
                                      <a:rPr lang="fr-CA" i="1" smtClean="0">
                                        <a:solidFill>
                                          <a:srgbClr val="323232"/>
                                        </a:solidFill>
                                        <a:latin typeface="Cambria Math" panose="02040503050406030204" pitchFamily="18" charset="0"/>
                                      </a:rPr>
                                      <m:t>8</m:t>
                                    </m:r>
                                  </m:e>
                                  <m:e>
                                    <m:r>
                                      <a:rPr lang="fr-CA" i="1" smtClean="0">
                                        <a:solidFill>
                                          <a:srgbClr val="323232"/>
                                        </a:solidFill>
                                        <a:latin typeface="Cambria Math" panose="02040503050406030204" pitchFamily="18" charset="0"/>
                                      </a:rPr>
                                      <m:t>0</m:t>
                                    </m:r>
                                  </m:e>
                                </m:mr>
                              </m:m>
                            </m:e>
                          </m:d>
                          <m:r>
                            <a:rPr lang="fr-CA" i="1" smtClean="0">
                              <a:solidFill>
                                <a:srgbClr val="323232"/>
                              </a:solidFill>
                              <a:latin typeface="Cambria Math" panose="02040503050406030204" pitchFamily="18" charset="0"/>
                            </a:rPr>
                            <m:t>=</m:t>
                          </m:r>
                          <m:func>
                            <m:funcPr>
                              <m:ctrlPr>
                                <a:rPr lang="fr-CA" i="1" smtClean="0">
                                  <a:solidFill>
                                    <a:srgbClr val="323232"/>
                                  </a:solidFill>
                                  <a:latin typeface="Cambria Math" panose="02040503050406030204" pitchFamily="18" charset="0"/>
                                </a:rPr>
                              </m:ctrlPr>
                            </m:funcPr>
                            <m:fName>
                              <m:r>
                                <a:rPr lang="fr-CA" b="0" i="1" smtClean="0">
                                  <a:solidFill>
                                    <a:srgbClr val="323232"/>
                                  </a:solidFill>
                                  <a:latin typeface="Cambria Math" panose="02040503050406030204" pitchFamily="18" charset="0"/>
                                </a:rPr>
                                <m:t>−</m:t>
                              </m:r>
                              <m:r>
                                <a:rPr lang="fr-CA" b="0" i="0" smtClean="0">
                                  <a:solidFill>
                                    <a:srgbClr val="323232"/>
                                  </a:solidFill>
                                  <a:latin typeface="Cambria Math" panose="02040503050406030204" pitchFamily="18" charset="0"/>
                                </a:rPr>
                                <m:t>0</m:t>
                              </m:r>
                              <m:r>
                                <a:rPr lang="fr-CA" smtClean="0">
                                  <a:solidFill>
                                    <a:srgbClr val="323232"/>
                                  </a:solidFill>
                                  <a:latin typeface="Cambria Math" panose="02040503050406030204" pitchFamily="18" charset="0"/>
                                </a:rPr>
                                <m:t> </m:t>
                              </m:r>
                              <m:r>
                                <a:rPr lang="fr-CA" i="1" smtClean="0">
                                  <a:solidFill>
                                    <a:srgbClr val="323232"/>
                                  </a:solidFill>
                                  <a:latin typeface="Cambria Math" panose="02040503050406030204" pitchFamily="18" charset="0"/>
                                  <a:ea typeface="Cambria Math" panose="02040503050406030204" pitchFamily="18" charset="0"/>
                                </a:rPr>
                                <m:t>×</m:t>
                              </m:r>
                              <m:r>
                                <m:rPr>
                                  <m:sty m:val="p"/>
                                </m:rPr>
                                <a:rPr lang="fr-CA" smtClean="0">
                                  <a:solidFill>
                                    <a:srgbClr val="323232"/>
                                  </a:solidFill>
                                  <a:latin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4</m:t>
                                        </m:r>
                                      </m:e>
                                      <m:e>
                                        <m:r>
                                          <a:rPr lang="fr-CA" b="0" i="1" smtClean="0">
                                            <a:solidFill>
                                              <a:srgbClr val="323232"/>
                                            </a:solidFill>
                                            <a:latin typeface="Cambria Math" panose="02040503050406030204" pitchFamily="18" charset="0"/>
                                          </a:rPr>
                                          <m:t>6</m:t>
                                        </m:r>
                                      </m:e>
                                    </m:mr>
                                    <m:mr>
                                      <m:e>
                                        <m:r>
                                          <a:rPr lang="fr-CA" b="0" i="1" smtClean="0">
                                            <a:solidFill>
                                              <a:srgbClr val="323232"/>
                                            </a:solidFill>
                                            <a:latin typeface="Cambria Math" panose="02040503050406030204" pitchFamily="18" charset="0"/>
                                          </a:rPr>
                                          <m:t>10</m:t>
                                        </m:r>
                                      </m:e>
                                      <m:e>
                                        <m:r>
                                          <a:rPr lang="fr-CA" i="1" smtClean="0">
                                            <a:solidFill>
                                              <a:srgbClr val="323232"/>
                                            </a:solidFill>
                                            <a:latin typeface="Cambria Math" panose="02040503050406030204" pitchFamily="18" charset="0"/>
                                          </a:rPr>
                                          <m:t>0</m:t>
                                        </m:r>
                                      </m:e>
                                    </m:mr>
                                  </m:m>
                                </m:e>
                              </m:d>
                              <m:r>
                                <a:rPr lang="fr-CA" b="0" i="1" smtClean="0">
                                  <a:solidFill>
                                    <a:srgbClr val="323232"/>
                                  </a:solidFill>
                                  <a:latin typeface="Cambria Math" panose="02040503050406030204" pitchFamily="18" charset="0"/>
                                </a:rPr>
                                <m:t>+(−2)×</m:t>
                              </m:r>
                              <m:func>
                                <m:funcPr>
                                  <m:ctrlPr>
                                    <a:rPr lang="fr-CA" i="1" smtClean="0">
                                      <a:solidFill>
                                        <a:srgbClr val="323232"/>
                                      </a:solidFill>
                                      <a:latin typeface="Cambria Math" panose="02040503050406030204" pitchFamily="18" charset="0"/>
                                      <a:ea typeface="Cambria Math" panose="02040503050406030204" pitchFamily="18" charset="0"/>
                                    </a:rPr>
                                  </m:ctrlPr>
                                </m:funcPr>
                                <m:fName>
                                  <m:r>
                                    <m:rPr>
                                      <m:sty m:val="p"/>
                                    </m:rPr>
                                    <a:rPr lang="fr-CA" smtClean="0">
                                      <a:solidFill>
                                        <a:srgbClr val="323232"/>
                                      </a:solidFill>
                                      <a:latin typeface="Cambria Math" panose="02040503050406030204" pitchFamily="18" charset="0"/>
                                      <a:ea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ea typeface="Cambria Math" panose="02040503050406030204" pitchFamily="18" charset="0"/>
                                            </a:rPr>
                                          </m:ctrlPr>
                                        </m:mPr>
                                        <m:mr>
                                          <m:e>
                                            <m:r>
                                              <a:rPr lang="fr-CA" b="0" i="1" smtClean="0">
                                                <a:solidFill>
                                                  <a:srgbClr val="323232"/>
                                                </a:solidFill>
                                                <a:latin typeface="Cambria Math" panose="02040503050406030204" pitchFamily="18" charset="0"/>
                                                <a:ea typeface="Cambria Math" panose="02040503050406030204" pitchFamily="18" charset="0"/>
                                              </a:rPr>
                                              <m:t>1</m:t>
                                            </m:r>
                                          </m:e>
                                          <m:e>
                                            <m:r>
                                              <a:rPr lang="fr-CA" b="0" i="1" smtClean="0">
                                                <a:solidFill>
                                                  <a:srgbClr val="323232"/>
                                                </a:solidFill>
                                                <a:latin typeface="Cambria Math" panose="02040503050406030204" pitchFamily="18" charset="0"/>
                                                <a:ea typeface="Cambria Math" panose="02040503050406030204" pitchFamily="18" charset="0"/>
                                              </a:rPr>
                                              <m:t>−2</m:t>
                                            </m:r>
                                          </m:e>
                                        </m:mr>
                                        <m:mr>
                                          <m:e>
                                            <m:r>
                                              <a:rPr lang="fr-CA" i="1" smtClean="0">
                                                <a:solidFill>
                                                  <a:srgbClr val="323232"/>
                                                </a:solidFill>
                                                <a:latin typeface="Cambria Math" panose="02040503050406030204" pitchFamily="18" charset="0"/>
                                                <a:ea typeface="Cambria Math" panose="02040503050406030204" pitchFamily="18" charset="0"/>
                                              </a:rPr>
                                              <m:t>10</m:t>
                                            </m:r>
                                          </m:e>
                                          <m:e>
                                            <m:r>
                                              <a:rPr lang="fr-CA" i="1" smtClean="0">
                                                <a:solidFill>
                                                  <a:srgbClr val="323232"/>
                                                </a:solidFill>
                                                <a:latin typeface="Cambria Math" panose="02040503050406030204" pitchFamily="18" charset="0"/>
                                                <a:ea typeface="Cambria Math" panose="02040503050406030204" pitchFamily="18" charset="0"/>
                                              </a:rPr>
                                              <m:t>0</m:t>
                                            </m:r>
                                          </m:e>
                                        </m:mr>
                                      </m:m>
                                    </m:e>
                                  </m:d>
                                  <m:r>
                                    <a:rPr lang="fr-CA" b="0" i="1" smtClean="0">
                                      <a:solidFill>
                                        <a:srgbClr val="323232"/>
                                      </a:solidFill>
                                      <a:latin typeface="Cambria Math" panose="02040503050406030204" pitchFamily="18" charset="0"/>
                                      <a:ea typeface="Cambria Math" panose="02040503050406030204" pitchFamily="18" charset="0"/>
                                    </a:rPr>
                                    <m:t>−8</m:t>
                                  </m:r>
                                  <m:r>
                                    <a:rPr lang="fr-CA" i="1" smtClean="0">
                                      <a:solidFill>
                                        <a:srgbClr val="323232"/>
                                      </a:solidFill>
                                      <a:latin typeface="Cambria Math" panose="02040503050406030204" pitchFamily="18" charset="0"/>
                                      <a:ea typeface="Cambria Math" panose="02040503050406030204" pitchFamily="18" charset="0"/>
                                    </a:rPr>
                                    <m:t> ×</m:t>
                                  </m:r>
                                  <m:func>
                                    <m:funcPr>
                                      <m:ctrlPr>
                                        <a:rPr lang="fr-CA" i="1" smtClean="0">
                                          <a:solidFill>
                                            <a:srgbClr val="323232"/>
                                          </a:solidFill>
                                          <a:latin typeface="Cambria Math" panose="02040503050406030204" pitchFamily="18" charset="0"/>
                                          <a:ea typeface="Cambria Math" panose="02040503050406030204" pitchFamily="18" charset="0"/>
                                        </a:rPr>
                                      </m:ctrlPr>
                                    </m:funcPr>
                                    <m:fName>
                                      <m:r>
                                        <m:rPr>
                                          <m:sty m:val="p"/>
                                        </m:rPr>
                                        <a:rPr lang="fr-CA" smtClean="0">
                                          <a:solidFill>
                                            <a:srgbClr val="323232"/>
                                          </a:solidFill>
                                          <a:latin typeface="Cambria Math" panose="02040503050406030204" pitchFamily="18" charset="0"/>
                                          <a:ea typeface="Cambria Math" panose="02040503050406030204" pitchFamily="18" charset="0"/>
                                        </a:rPr>
                                        <m:t>det</m:t>
                                      </m:r>
                                    </m:fName>
                                    <m:e>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ea typeface="Cambria Math" panose="02040503050406030204" pitchFamily="18" charset="0"/>
                                                </a:rPr>
                                              </m:ctrlPr>
                                            </m:mPr>
                                            <m:mr>
                                              <m:e>
                                                <m:r>
                                                  <a:rPr lang="fr-CA" b="0" i="1" smtClean="0">
                                                    <a:solidFill>
                                                      <a:srgbClr val="323232"/>
                                                    </a:solidFill>
                                                    <a:latin typeface="Cambria Math" panose="02040503050406030204" pitchFamily="18" charset="0"/>
                                                    <a:ea typeface="Cambria Math" panose="02040503050406030204" pitchFamily="18" charset="0"/>
                                                  </a:rPr>
                                                  <m:t>1</m:t>
                                                </m:r>
                                              </m:e>
                                              <m:e>
                                                <m:r>
                                                  <a:rPr lang="fr-CA" i="1" smtClean="0">
                                                    <a:solidFill>
                                                      <a:srgbClr val="323232"/>
                                                    </a:solidFill>
                                                    <a:latin typeface="Cambria Math" panose="02040503050406030204" pitchFamily="18" charset="0"/>
                                                    <a:ea typeface="Cambria Math" panose="02040503050406030204" pitchFamily="18" charset="0"/>
                                                  </a:rPr>
                                                  <m:t>−2</m:t>
                                                </m:r>
                                              </m:e>
                                            </m:mr>
                                            <m:mr>
                                              <m:e>
                                                <m:r>
                                                  <a:rPr lang="fr-CA" b="0" i="1" smtClean="0">
                                                    <a:solidFill>
                                                      <a:srgbClr val="323232"/>
                                                    </a:solidFill>
                                                    <a:latin typeface="Cambria Math" panose="02040503050406030204" pitchFamily="18" charset="0"/>
                                                    <a:ea typeface="Cambria Math" panose="02040503050406030204" pitchFamily="18" charset="0"/>
                                                  </a:rPr>
                                                  <m:t>4</m:t>
                                                </m:r>
                                              </m:e>
                                              <m:e>
                                                <m:r>
                                                  <a:rPr lang="fr-CA" b="0" i="1" smtClean="0">
                                                    <a:solidFill>
                                                      <a:srgbClr val="323232"/>
                                                    </a:solidFill>
                                                    <a:latin typeface="Cambria Math" panose="02040503050406030204" pitchFamily="18" charset="0"/>
                                                    <a:ea typeface="Cambria Math" panose="02040503050406030204" pitchFamily="18" charset="0"/>
                                                  </a:rPr>
                                                  <m:t>6</m:t>
                                                </m:r>
                                              </m:e>
                                            </m:mr>
                                          </m:m>
                                        </m:e>
                                      </m:d>
                                    </m:e>
                                  </m:func>
                                </m:e>
                              </m:func>
                            </m:e>
                          </m:func>
                          <m:r>
                            <a:rPr lang="fr-CA" b="0" i="1" smtClean="0">
                              <a:solidFill>
                                <a:srgbClr val="323232"/>
                              </a:solidFill>
                              <a:latin typeface="Cambria Math" panose="02040503050406030204" pitchFamily="18" charset="0"/>
                              <a:ea typeface="Cambria Math" panose="02040503050406030204" pitchFamily="18" charset="0"/>
                            </a:rPr>
                            <m:t>=−152</m:t>
                          </m:r>
                        </m:e>
                      </m:func>
                    </m:oMath>
                  </m:oMathPara>
                </a14:m>
                <a:endParaRPr lang="fr-CA" dirty="0">
                  <a:solidFill>
                    <a:srgbClr val="323232"/>
                  </a:solidFill>
                  <a:latin typeface="Dagny OT" panose="020B0504020201020104" pitchFamily="34" charset="0"/>
                  <a:ea typeface="Cambria Math" panose="02040503050406030204" pitchFamily="18" charset="0"/>
                </a:endParaRPr>
              </a:p>
              <a:p>
                <a:pPr marL="0" indent="0" algn="ctr">
                  <a:buNone/>
                </a:pPr>
                <a:r>
                  <a:rPr lang="fr-CA" dirty="0">
                    <a:solidFill>
                      <a:srgbClr val="323232"/>
                    </a:solidFill>
                    <a:latin typeface="Dagny OT" panose="020B0504020201020104" pitchFamily="34" charset="0"/>
                    <a:ea typeface="Cambria Math" panose="02040503050406030204" pitchFamily="18" charset="0"/>
                  </a:rPr>
                  <a:t>et</a:t>
                </a:r>
              </a:p>
              <a:p>
                <a:pPr algn="ctr"/>
                <a14:m>
                  <m:oMathPara xmlns:m="http://schemas.openxmlformats.org/officeDocument/2006/math">
                    <m:oMathParaPr>
                      <m:jc m:val="centerGroup"/>
                    </m:oMathParaPr>
                    <m:oMath xmlns:m="http://schemas.openxmlformats.org/officeDocument/2006/math">
                      <m:func>
                        <m:funcPr>
                          <m:ctrlPr>
                            <a:rPr lang="fr-CA" i="1" smtClean="0">
                              <a:latin typeface="Cambria Math" panose="02040503050406030204" pitchFamily="18" charset="0"/>
                            </a:rPr>
                          </m:ctrlPr>
                        </m:funcPr>
                        <m:fName>
                          <m:r>
                            <m:rPr>
                              <m:sty m:val="p"/>
                            </m:rPr>
                            <a:rPr lang="fr-CA" b="0" i="0" smtClean="0">
                              <a:latin typeface="Cambria Math" panose="02040503050406030204" pitchFamily="18" charset="0"/>
                            </a:rPr>
                            <m:t>tr</m:t>
                          </m:r>
                        </m:fName>
                        <m:e>
                          <m:d>
                            <m:dPr>
                              <m:begChr m:val="["/>
                              <m:endChr m:val="]"/>
                              <m:ctrlPr>
                                <a:rPr lang="fr-CA" i="1" smtClean="0">
                                  <a:latin typeface="Cambria Math" panose="02040503050406030204" pitchFamily="18" charset="0"/>
                                </a:rPr>
                              </m:ctrlPr>
                            </m:dPr>
                            <m:e>
                              <m:m>
                                <m:mPr>
                                  <m:mcs>
                                    <m:mc>
                                      <m:mcPr>
                                        <m:count m:val="3"/>
                                        <m:mcJc m:val="center"/>
                                      </m:mcPr>
                                    </m:mc>
                                  </m:mcs>
                                  <m:ctrlPr>
                                    <a:rPr lang="fr-CA" i="1" smtClean="0">
                                      <a:latin typeface="Cambria Math" panose="02040503050406030204" pitchFamily="18" charset="0"/>
                                    </a:rPr>
                                  </m:ctrlPr>
                                </m:mPr>
                                <m:mr>
                                  <m:e>
                                    <m:r>
                                      <m:rPr>
                                        <m:brk m:alnAt="7"/>
                                      </m:rPr>
                                      <a:rPr lang="fr-CA" i="1" smtClean="0">
                                        <a:latin typeface="Cambria Math" panose="02040503050406030204" pitchFamily="18" charset="0"/>
                                      </a:rPr>
                                      <m:t>1</m:t>
                                    </m:r>
                                  </m:e>
                                  <m:e>
                                    <m:r>
                                      <a:rPr lang="fr-CA" i="1" smtClean="0">
                                        <a:latin typeface="Cambria Math" panose="02040503050406030204" pitchFamily="18" charset="0"/>
                                      </a:rPr>
                                      <m:t>0</m:t>
                                    </m:r>
                                  </m:e>
                                  <m:e>
                                    <m:r>
                                      <a:rPr lang="fr-CA" i="1" smtClean="0">
                                        <a:latin typeface="Cambria Math" panose="02040503050406030204" pitchFamily="18" charset="0"/>
                                      </a:rPr>
                                      <m:t>−2</m:t>
                                    </m:r>
                                  </m:e>
                                </m:mr>
                                <m:mr>
                                  <m:e>
                                    <m:r>
                                      <a:rPr lang="fr-CA" i="1" smtClean="0">
                                        <a:latin typeface="Cambria Math" panose="02040503050406030204" pitchFamily="18" charset="0"/>
                                      </a:rPr>
                                      <m:t>4</m:t>
                                    </m:r>
                                  </m:e>
                                  <m:e>
                                    <m:r>
                                      <a:rPr lang="fr-CA" i="1" smtClean="0">
                                        <a:latin typeface="Cambria Math" panose="02040503050406030204" pitchFamily="18" charset="0"/>
                                      </a:rPr>
                                      <m:t>−2</m:t>
                                    </m:r>
                                  </m:e>
                                  <m:e>
                                    <m:r>
                                      <a:rPr lang="fr-CA" i="1" smtClean="0">
                                        <a:latin typeface="Cambria Math" panose="02040503050406030204" pitchFamily="18" charset="0"/>
                                      </a:rPr>
                                      <m:t>6</m:t>
                                    </m:r>
                                  </m:e>
                                </m:mr>
                                <m:mr>
                                  <m:e>
                                    <m:r>
                                      <a:rPr lang="fr-CA" i="1" smtClean="0">
                                        <a:latin typeface="Cambria Math" panose="02040503050406030204" pitchFamily="18" charset="0"/>
                                      </a:rPr>
                                      <m:t>10</m:t>
                                    </m:r>
                                  </m:e>
                                  <m:e>
                                    <m:r>
                                      <a:rPr lang="fr-CA" i="1" smtClean="0">
                                        <a:latin typeface="Cambria Math" panose="02040503050406030204" pitchFamily="18" charset="0"/>
                                      </a:rPr>
                                      <m:t>8</m:t>
                                    </m:r>
                                  </m:e>
                                  <m:e>
                                    <m:r>
                                      <a:rPr lang="fr-CA" i="1" smtClean="0">
                                        <a:latin typeface="Cambria Math" panose="02040503050406030204" pitchFamily="18" charset="0"/>
                                      </a:rPr>
                                      <m:t>0</m:t>
                                    </m:r>
                                  </m:e>
                                </m:mr>
                              </m:m>
                            </m:e>
                          </m:d>
                          <m:r>
                            <a:rPr lang="fr-CA" i="1" smtClean="0">
                              <a:latin typeface="Cambria Math" panose="02040503050406030204" pitchFamily="18" charset="0"/>
                            </a:rPr>
                            <m:t>=1</m:t>
                          </m:r>
                          <m:r>
                            <a:rPr lang="fr-CA" smtClean="0">
                              <a:latin typeface="Cambria Math" panose="02040503050406030204" pitchFamily="18" charset="0"/>
                            </a:rPr>
                            <m:t>+</m:t>
                          </m:r>
                          <m:d>
                            <m:dPr>
                              <m:ctrlPr>
                                <a:rPr lang="fr-CA" i="1" smtClean="0">
                                  <a:latin typeface="Cambria Math" panose="02040503050406030204" pitchFamily="18" charset="0"/>
                                </a:rPr>
                              </m:ctrlPr>
                            </m:dPr>
                            <m:e>
                              <m:r>
                                <a:rPr lang="fr-CA" smtClean="0">
                                  <a:latin typeface="Cambria Math" panose="02040503050406030204" pitchFamily="18" charset="0"/>
                                </a:rPr>
                                <m:t>−2</m:t>
                              </m:r>
                            </m:e>
                          </m:d>
                          <m:r>
                            <a:rPr lang="fr-CA" smtClean="0">
                              <a:latin typeface="Cambria Math" panose="02040503050406030204" pitchFamily="18" charset="0"/>
                            </a:rPr>
                            <m:t>+0</m:t>
                          </m:r>
                        </m:e>
                      </m:func>
                    </m:oMath>
                  </m:oMathPara>
                </a14:m>
                <a:endParaRPr lang="fr-CA" dirty="0">
                  <a:solidFill>
                    <a:srgbClr val="323232"/>
                  </a:solidFill>
                  <a:latin typeface="Dagny OT" panose="020B0504020201020104" pitchFamily="34"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2CD106E4-1592-41D5-8FCD-1D16DD941C83}"/>
                  </a:ext>
                </a:extLst>
              </p:cNvPr>
              <p:cNvSpPr>
                <a:spLocks noGrp="1" noRot="1" noChangeAspect="1" noMove="1" noResize="1" noEditPoints="1" noAdjustHandles="1" noChangeArrowheads="1" noChangeShapeType="1" noTextEdit="1"/>
              </p:cNvSpPr>
              <p:nvPr>
                <p:ph idx="1"/>
              </p:nvPr>
            </p:nvSpPr>
            <p:spPr>
              <a:xfrm>
                <a:off x="581192" y="2180496"/>
                <a:ext cx="11115508" cy="4140767"/>
              </a:xfrm>
              <a:blipFill>
                <a:blip r:embed="rId7"/>
                <a:stretch>
                  <a:fillRect l="-548"/>
                </a:stretch>
              </a:blipFill>
            </p:spPr>
            <p:txBody>
              <a:bodyPr/>
              <a:lstStyle/>
              <a:p>
                <a:r>
                  <a:rPr lang="fr-CA">
                    <a:noFill/>
                  </a:rPr>
                  <a:t> </a:t>
                </a:r>
              </a:p>
            </p:txBody>
          </p:sp>
        </mc:Fallback>
      </mc:AlternateContent>
      <p:sp>
        <p:nvSpPr>
          <p:cNvPr id="4" name="Rectangle 3"/>
          <p:cNvSpPr/>
          <p:nvPr>
            <p:custDataLst>
              <p:tags r:id="rId3"/>
            </p:custDataLst>
          </p:nvPr>
        </p:nvSpPr>
        <p:spPr>
          <a:xfrm>
            <a:off x="1849795" y="2897418"/>
            <a:ext cx="1593669" cy="33567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custDataLst>
              <p:tags r:id="rId4"/>
            </p:custDataLst>
          </p:nvPr>
        </p:nvSpPr>
        <p:spPr>
          <a:xfrm>
            <a:off x="1774791" y="4037334"/>
            <a:ext cx="599259" cy="98843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813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0D8FE-A69E-4A3F-9707-BDDE23348CEE}"/>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578785-2A0F-4199-8F43-91578E88276D}"/>
                  </a:ext>
                </a:extLst>
              </p:cNvPr>
              <p:cNvSpPr>
                <a:spLocks noGrp="1"/>
              </p:cNvSpPr>
              <p:nvPr>
                <p:ph idx="1"/>
                <p:custDataLst>
                  <p:tags r:id="rId2"/>
                </p:custDataLst>
              </p:nvPr>
            </p:nvSpPr>
            <p:spPr/>
            <p:txBody>
              <a:bodyPr>
                <a:noAutofit/>
              </a:bodyPr>
              <a:lstStyle/>
              <a:p>
                <a:pPr marL="0" indent="0" algn="just">
                  <a:lnSpc>
                    <a:spcPct val="100000"/>
                  </a:lnSpc>
                  <a:buNone/>
                </a:pPr>
                <a:r>
                  <a:rPr lang="fr-CA" b="0" dirty="0">
                    <a:solidFill>
                      <a:srgbClr val="323232"/>
                    </a:solidFill>
                    <a:latin typeface="Dagny OT" panose="020B0504020201020104" pitchFamily="34" charset="0"/>
                    <a:ea typeface="Cambria Math" panose="02040503050406030204" pitchFamily="18" charset="0"/>
                  </a:rPr>
                  <a:t>Le déterminant est lié à l’</a:t>
                </a:r>
                <a:r>
                  <a:rPr lang="fr-CA" b="1" dirty="0">
                    <a:solidFill>
                      <a:srgbClr val="323232"/>
                    </a:solidFill>
                    <a:latin typeface="Dagny OT" panose="020B0504020201020104" pitchFamily="34" charset="0"/>
                    <a:ea typeface="Cambria Math" panose="02040503050406030204" pitchFamily="18" charset="0"/>
                  </a:rPr>
                  <a:t>inverse</a:t>
                </a:r>
                <a:r>
                  <a:rPr lang="fr-CA" b="0" dirty="0">
                    <a:solidFill>
                      <a:srgbClr val="323232"/>
                    </a:solidFill>
                    <a:latin typeface="Dagny OT" panose="020B0504020201020104" pitchFamily="34" charset="0"/>
                    <a:ea typeface="Cambria Math" panose="02040503050406030204" pitchFamily="18" charset="0"/>
                  </a:rPr>
                  <a:t> d’une matrice.</a:t>
                </a:r>
              </a:p>
              <a:p>
                <a:pPr algn="just">
                  <a:lnSpc>
                    <a:spcPct val="100000"/>
                  </a:lnSpc>
                </a:pPr>
                <a:endParaRPr lang="fr-CA" sz="5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En arithmétique numérique, chaque nombre </a:t>
                </a:r>
                <a14:m>
                  <m:oMath xmlns:m="http://schemas.openxmlformats.org/officeDocument/2006/math">
                    <m:r>
                      <a:rPr lang="fr-CA" i="1" dirty="0" smtClean="0">
                        <a:solidFill>
                          <a:srgbClr val="323232"/>
                        </a:solidFill>
                        <a:latin typeface="Cambria Math" panose="02040503050406030204" pitchFamily="18" charset="0"/>
                      </a:rPr>
                      <m:t>𝑎</m:t>
                    </m:r>
                    <m:r>
                      <a:rPr lang="fr-CA" i="1" dirty="0" smtClean="0">
                        <a:solidFill>
                          <a:srgbClr val="323232"/>
                        </a:solidFill>
                        <a:latin typeface="Cambria Math" panose="02040503050406030204" pitchFamily="18" charset="0"/>
                      </a:rPr>
                      <m:t>≠0 </m:t>
                    </m:r>
                  </m:oMath>
                </a14:m>
                <a:r>
                  <a:rPr lang="fr-CA" dirty="0">
                    <a:solidFill>
                      <a:srgbClr val="323232"/>
                    </a:solidFill>
                    <a:latin typeface="Dagny OT" panose="020B0504020201020104" pitchFamily="34" charset="0"/>
                  </a:rPr>
                  <a:t> a un inverse </a:t>
                </a:r>
                <a14:m>
                  <m:oMath xmlns:m="http://schemas.openxmlformats.org/officeDocument/2006/math">
                    <m:r>
                      <a:rPr lang="fr-CA" i="1" dirty="0" smtClean="0">
                        <a:solidFill>
                          <a:srgbClr val="323232"/>
                        </a:solidFill>
                        <a:latin typeface="Cambria Math" panose="02040503050406030204" pitchFamily="18" charset="0"/>
                      </a:rPr>
                      <m:t>𝑏</m:t>
                    </m:r>
                  </m:oMath>
                </a14:m>
                <a:r>
                  <a:rPr lang="fr-CA" dirty="0">
                    <a:solidFill>
                      <a:srgbClr val="323232"/>
                    </a:solidFill>
                    <a:latin typeface="Dagny OT" panose="020B0504020201020104" pitchFamily="34" charset="0"/>
                  </a:rPr>
                  <a:t> indiqué par </a:t>
                </a:r>
                <a14:m>
                  <m:oMath xmlns:m="http://schemas.openxmlformats.org/officeDocument/2006/math">
                    <m:sSup>
                      <m:sSupPr>
                        <m:ctrlPr>
                          <a:rPr lang="fr-CA" i="1" smtClean="0">
                            <a:solidFill>
                              <a:srgbClr val="323232"/>
                            </a:solidFill>
                            <a:latin typeface="Cambria Math" panose="02040503050406030204" pitchFamily="18" charset="0"/>
                          </a:rPr>
                        </m:ctrlPr>
                      </m:sSupPr>
                      <m:e>
                        <m:r>
                          <a:rPr lang="fr-CA" b="0" i="1" smtClean="0">
                            <a:solidFill>
                              <a:srgbClr val="323232"/>
                            </a:solidFill>
                            <a:latin typeface="Cambria Math" panose="02040503050406030204" pitchFamily="18" charset="0"/>
                          </a:rPr>
                          <m:t>𝑎</m:t>
                        </m:r>
                      </m:e>
                      <m:sup>
                        <m:r>
                          <a:rPr lang="fr-CA" b="0" i="1" smtClean="0">
                            <a:solidFill>
                              <a:srgbClr val="323232"/>
                            </a:solidFill>
                            <a:latin typeface="Cambria Math" panose="02040503050406030204" pitchFamily="18" charset="0"/>
                          </a:rPr>
                          <m:t>−1</m:t>
                        </m:r>
                      </m:sup>
                    </m:sSup>
                    <m:r>
                      <a:rPr lang="fr-CA" i="1" smtClean="0">
                        <a:solidFill>
                          <a:srgbClr val="323232"/>
                        </a:solidFill>
                        <a:latin typeface="Cambria Math" panose="02040503050406030204" pitchFamily="18" charset="0"/>
                      </a:rPr>
                      <m:t> </m:t>
                    </m:r>
                  </m:oMath>
                </a14:m>
                <a:r>
                  <a:rPr lang="fr-CA" dirty="0">
                    <a:solidFill>
                      <a:srgbClr val="323232"/>
                    </a:solidFill>
                    <a:latin typeface="Dagny OT" panose="020B0504020201020104" pitchFamily="34" charset="0"/>
                  </a:rPr>
                  <a:t> ou </a:t>
                </a:r>
                <a14:m>
                  <m:oMath xmlns:m="http://schemas.openxmlformats.org/officeDocument/2006/math">
                    <m:f>
                      <m:fPr>
                        <m:type m:val="skw"/>
                        <m:ctrlPr>
                          <a:rPr lang="fr-CA"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𝑎</m:t>
                        </m:r>
                      </m:den>
                    </m:f>
                  </m:oMath>
                </a14:m>
                <a:r>
                  <a:rPr lang="fr-CA" dirty="0">
                    <a:solidFill>
                      <a:srgbClr val="323232"/>
                    </a:solidFill>
                    <a:latin typeface="Dagny OT" panose="020B0504020201020104" pitchFamily="34" charset="0"/>
                  </a:rPr>
                  <a:t> de sorte que </a:t>
                </a:r>
                <a14:m>
                  <m:oMath xmlns:m="http://schemas.openxmlformats.org/officeDocument/2006/math">
                    <m:r>
                      <a:rPr lang="fr-CA" i="1" dirty="0" smtClean="0">
                        <a:solidFill>
                          <a:srgbClr val="323232"/>
                        </a:solidFill>
                        <a:latin typeface="Cambria Math" panose="02040503050406030204" pitchFamily="18" charset="0"/>
                      </a:rPr>
                      <m:t>𝑏𝑎</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𝑎𝑏</m:t>
                    </m:r>
                    <m:r>
                      <a:rPr lang="fr-CA" i="1" dirty="0" smtClean="0">
                        <a:solidFill>
                          <a:srgbClr val="323232"/>
                        </a:solidFill>
                        <a:latin typeface="Cambria Math" panose="02040503050406030204" pitchFamily="18" charset="0"/>
                      </a:rPr>
                      <m:t>=1</m:t>
                    </m:r>
                  </m:oMath>
                </a14:m>
                <a:r>
                  <a:rPr lang="fr-CA" dirty="0">
                    <a:solidFill>
                      <a:srgbClr val="323232"/>
                    </a:solidFill>
                    <a:latin typeface="Dagny OT" panose="020B0504020201020104" pitchFamily="34" charset="0"/>
                  </a:rPr>
                  <a:t>. De même, une matrice carrée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 peut avoir un inverse </a:t>
                </a:r>
                <a14:m>
                  <m:oMath xmlns:m="http://schemas.openxmlformats.org/officeDocument/2006/math">
                    <m:r>
                      <a:rPr lang="fr-CA" i="1" dirty="0" smtClean="0">
                        <a:solidFill>
                          <a:srgbClr val="323232"/>
                        </a:solidFill>
                        <a:latin typeface="Cambria Math" panose="02040503050406030204" pitchFamily="18" charset="0"/>
                      </a:rPr>
                      <m:t>𝐵</m:t>
                    </m:r>
                    <m:r>
                      <a:rPr lang="fr-CA" i="1" dirty="0" smtClean="0">
                        <a:solidFill>
                          <a:srgbClr val="323232"/>
                        </a:solidFill>
                        <a:latin typeface="Cambria Math" panose="02040503050406030204" pitchFamily="18" charset="0"/>
                      </a:rPr>
                      <m:t>=</m:t>
                    </m:r>
                    <m:sSup>
                      <m:sSupPr>
                        <m:ctrlPr>
                          <a:rPr lang="fr-CA" i="1" smtClean="0">
                            <a:solidFill>
                              <a:srgbClr val="323232"/>
                            </a:solidFill>
                            <a:latin typeface="Cambria Math" panose="02040503050406030204" pitchFamily="18" charset="0"/>
                          </a:rPr>
                        </m:ctrlPr>
                      </m:sSupPr>
                      <m:e>
                        <m:r>
                          <a:rPr lang="fr-CA" b="0" i="1" smtClean="0">
                            <a:solidFill>
                              <a:srgbClr val="323232"/>
                            </a:solidFill>
                            <a:latin typeface="Cambria Math" panose="02040503050406030204" pitchFamily="18" charset="0"/>
                          </a:rPr>
                          <m:t>𝐴</m:t>
                        </m:r>
                      </m:e>
                      <m:sup>
                        <m:r>
                          <a:rPr lang="fr-CA" i="1" smtClean="0">
                            <a:solidFill>
                              <a:srgbClr val="323232"/>
                            </a:solidFill>
                            <a:latin typeface="Cambria Math" panose="02040503050406030204" pitchFamily="18" charset="0"/>
                          </a:rPr>
                          <m:t>−1</m:t>
                        </m:r>
                      </m:sup>
                    </m:sSup>
                  </m:oMath>
                </a14:m>
                <a:r>
                  <a:rPr lang="fr-CA" dirty="0">
                    <a:solidFill>
                      <a:srgbClr val="323232"/>
                    </a:solidFill>
                    <a:latin typeface="Dagny OT" panose="020B0504020201020104" pitchFamily="34" charset="0"/>
                  </a:rPr>
                  <a:t> où </a:t>
                </a:r>
                <a14:m>
                  <m:oMath xmlns:m="http://schemas.openxmlformats.org/officeDocument/2006/math">
                    <m:r>
                      <a:rPr lang="fr-CA" i="1" dirty="0" smtClean="0">
                        <a:solidFill>
                          <a:srgbClr val="323232"/>
                        </a:solidFill>
                        <a:latin typeface="Cambria Math" panose="02040503050406030204" pitchFamily="18" charset="0"/>
                      </a:rPr>
                      <m:t>𝐴𝐵</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𝐵𝐴</m:t>
                    </m:r>
                    <m:r>
                      <a:rPr lang="fr-CA" i="1" dirty="0" smtClean="0">
                        <a:solidFill>
                          <a:srgbClr val="323232"/>
                        </a:solidFill>
                        <a:latin typeface="Cambria Math" panose="02040503050406030204" pitchFamily="18" charset="0"/>
                      </a:rPr>
                      <m:t>=</m:t>
                    </m:r>
                    <m:sSub>
                      <m:sSubPr>
                        <m:ctrlPr>
                          <a:rPr lang="fr-CA" i="1" dirty="0" smtClean="0">
                            <a:solidFill>
                              <a:srgbClr val="323232"/>
                            </a:solidFill>
                            <a:latin typeface="Cambria Math" panose="02040503050406030204" pitchFamily="18" charset="0"/>
                          </a:rPr>
                        </m:ctrlPr>
                      </m:sSubPr>
                      <m:e>
                        <m:r>
                          <a:rPr lang="fr-CA" b="0" i="1" dirty="0" smtClean="0">
                            <a:solidFill>
                              <a:srgbClr val="323232"/>
                            </a:solidFill>
                            <a:latin typeface="Cambria Math" panose="02040503050406030204" pitchFamily="18" charset="0"/>
                          </a:rPr>
                          <m:t>𝐼</m:t>
                        </m:r>
                      </m:e>
                      <m:sub>
                        <m:r>
                          <a:rPr lang="fr-CA" b="0" i="1" dirty="0" smtClean="0">
                            <a:solidFill>
                              <a:srgbClr val="323232"/>
                            </a:solidFill>
                            <a:latin typeface="Cambria Math" panose="02040503050406030204" pitchFamily="18" charset="0"/>
                          </a:rPr>
                          <m:t>𝑛</m:t>
                        </m:r>
                      </m:sub>
                    </m:sSub>
                  </m:oMath>
                </a14:m>
                <a:r>
                  <a:rPr lang="fr-CA" dirty="0">
                    <a:solidFill>
                      <a:srgbClr val="323232"/>
                    </a:solidFill>
                    <a:latin typeface="Dagny OT" panose="020B0504020201020104" pitchFamily="34" charset="0"/>
                  </a:rPr>
                  <a:t>.</a:t>
                </a:r>
                <a:r>
                  <a:rPr lang="fr-CA" b="1" dirty="0">
                    <a:solidFill>
                      <a:srgbClr val="323232"/>
                    </a:solidFill>
                    <a:latin typeface="Dagny OT" panose="020B0504020201020104" pitchFamily="34" charset="0"/>
                  </a:rPr>
                  <a:t> </a:t>
                </a:r>
              </a:p>
              <a:p>
                <a:pPr marL="0" indent="0" algn="just">
                  <a:lnSpc>
                    <a:spcPct val="100000"/>
                  </a:lnSpc>
                  <a:buNone/>
                </a:pPr>
                <a:endParaRPr lang="fr-CA" sz="500" b="1" dirty="0">
                  <a:solidFill>
                    <a:srgbClr val="323232"/>
                  </a:solidFill>
                  <a:latin typeface="Dagny OT" panose="020B0504020201020104" pitchFamily="34" charset="0"/>
                </a:endParaRPr>
              </a:p>
              <a:p>
                <a:pPr marL="0" indent="0" algn="just">
                  <a:lnSpc>
                    <a:spcPct val="100000"/>
                  </a:lnSpc>
                  <a:buNone/>
                </a:pPr>
                <a:r>
                  <a:rPr lang="fr-CA" b="1" dirty="0">
                    <a:solidFill>
                      <a:srgbClr val="323232"/>
                    </a:solidFill>
                    <a:latin typeface="Dagny OT" panose="020B0504020201020104" pitchFamily="34" charset="0"/>
                  </a:rPr>
                  <a:t>Divers :</a:t>
                </a:r>
              </a:p>
              <a:p>
                <a:pPr lvl="1" algn="just">
                  <a:lnSpc>
                    <a:spcPct val="100000"/>
                  </a:lnSpc>
                </a:pPr>
                <a:r>
                  <a:rPr lang="fr-CA" dirty="0">
                    <a:solidFill>
                      <a:srgbClr val="323232"/>
                    </a:solidFill>
                    <a:latin typeface="Dagny OT" panose="020B0504020201020104" pitchFamily="34" charset="0"/>
                  </a:rPr>
                  <a:t>Les matrices non carrées ne possèdent pas d’inverses.</a:t>
                </a:r>
              </a:p>
              <a:p>
                <a:pPr lvl="1" algn="just">
                  <a:lnSpc>
                    <a:spcPct val="100000"/>
                  </a:lnSpc>
                </a:pPr>
                <a:r>
                  <a:rPr lang="fr-CA" dirty="0">
                    <a:solidFill>
                      <a:srgbClr val="323232"/>
                    </a:solidFill>
                    <a:latin typeface="Dagny OT" panose="020B0504020201020104" pitchFamily="34" charset="0"/>
                  </a:rPr>
                  <a:t>Les matrices carrées n’ont pas toutes un inverse (seulement celles avec </a:t>
                </a:r>
                <a14:m>
                  <m:oMath xmlns:m="http://schemas.openxmlformats.org/officeDocument/2006/math">
                    <m:r>
                      <m:rPr>
                        <m:sty m:val="p"/>
                      </m:rPr>
                      <a:rPr lang="fr-CA" i="1" dirty="0" smtClean="0">
                        <a:solidFill>
                          <a:srgbClr val="323232"/>
                        </a:solidFill>
                        <a:latin typeface="Cambria Math" panose="02040503050406030204" pitchFamily="18" charset="0"/>
                      </a:rPr>
                      <m:t>det</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𝐴</m:t>
                    </m:r>
                    <m:r>
                      <a:rPr lang="fr-CA" i="1" dirty="0" smtClean="0">
                        <a:solidFill>
                          <a:srgbClr val="323232"/>
                        </a:solidFill>
                        <a:latin typeface="Cambria Math" panose="02040503050406030204" pitchFamily="18" charset="0"/>
                      </a:rPr>
                      <m:t>)≠0</m:t>
                    </m:r>
                  </m:oMath>
                </a14:m>
                <a:r>
                  <a:rPr lang="fr-CA" dirty="0">
                    <a:solidFill>
                      <a:srgbClr val="323232"/>
                    </a:solidFill>
                    <a:latin typeface="Dagny OT" panose="020B0504020201020104" pitchFamily="34" charset="0"/>
                  </a:rPr>
                  <a:t>).</a:t>
                </a:r>
              </a:p>
              <a:p>
                <a:pPr lvl="1" algn="just">
                  <a:lnSpc>
                    <a:spcPct val="100000"/>
                  </a:lnSpc>
                </a:pPr>
                <a:r>
                  <a:rPr lang="fr-CA" dirty="0">
                    <a:solidFill>
                      <a:srgbClr val="323232"/>
                    </a:solidFill>
                    <a:latin typeface="Dagny OT" panose="020B0504020201020104" pitchFamily="34" charset="0"/>
                  </a:rPr>
                  <a:t>Une matrice qui a un inverse est dite </a:t>
                </a:r>
                <a:r>
                  <a:rPr lang="fr-CA" b="1" dirty="0">
                    <a:solidFill>
                      <a:srgbClr val="323232"/>
                    </a:solidFill>
                    <a:latin typeface="Dagny OT" panose="020B0504020201020104" pitchFamily="34" charset="0"/>
                  </a:rPr>
                  <a:t>non singulière</a:t>
                </a:r>
                <a:r>
                  <a:rPr lang="fr-CA" dirty="0">
                    <a:solidFill>
                      <a:srgbClr val="323232"/>
                    </a:solidFill>
                    <a:latin typeface="Dagny OT" panose="020B0504020201020104" pitchFamily="34" charset="0"/>
                  </a:rPr>
                  <a:t>. </a:t>
                </a:r>
              </a:p>
            </p:txBody>
          </p:sp>
        </mc:Choice>
        <mc:Fallback xmlns="">
          <p:sp>
            <p:nvSpPr>
              <p:cNvPr id="3" name="Content Placeholder 2">
                <a:extLst>
                  <a:ext uri="{FF2B5EF4-FFF2-40B4-BE49-F238E27FC236}">
                    <a16:creationId xmlns:a16="http://schemas.microsoft.com/office/drawing/2014/main" id="{75578785-2A0F-4199-8F43-91578E88276D}"/>
                  </a:ext>
                </a:extLst>
              </p:cNvPr>
              <p:cNvSpPr>
                <a:spLocks noGrp="1" noRot="1" noChangeAspect="1" noMove="1" noResize="1" noEditPoints="1" noAdjustHandles="1" noChangeArrowheads="1" noChangeShapeType="1" noTextEdit="1"/>
              </p:cNvSpPr>
              <p:nvPr>
                <p:ph idx="1"/>
              </p:nvPr>
            </p:nvSpPr>
            <p:spPr>
              <a:blipFill>
                <a:blip r:embed="rId5"/>
                <a:stretch>
                  <a:fillRect l="-3204" r="-829"/>
                </a:stretch>
              </a:blipFill>
            </p:spPr>
            <p:txBody>
              <a:bodyPr/>
              <a:lstStyle/>
              <a:p>
                <a:r>
                  <a:rPr lang="fr-CA">
                    <a:noFill/>
                  </a:rPr>
                  <a:t> </a:t>
                </a:r>
              </a:p>
            </p:txBody>
          </p:sp>
        </mc:Fallback>
      </mc:AlternateContent>
    </p:spTree>
    <p:extLst>
      <p:ext uri="{BB962C8B-B14F-4D97-AF65-F5344CB8AC3E}">
        <p14:creationId xmlns:p14="http://schemas.microsoft.com/office/powerpoint/2010/main" val="81359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AC66-0602-A540-A91C-66FA321E4908}"/>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F1CE9A-CB36-4DAD-81A3-BE2FC8E06B27}"/>
                  </a:ext>
                </a:extLst>
              </p:cNvPr>
              <p:cNvSpPr>
                <a:spLocks noGrp="1"/>
              </p:cNvSpPr>
              <p:nvPr>
                <p:ph idx="1"/>
                <p:custDataLst>
                  <p:tags r:id="rId2"/>
                </p:custDataLst>
              </p:nvPr>
            </p:nvSpPr>
            <p:spPr/>
            <p:txBody>
              <a:bodyPr/>
              <a:lstStyle/>
              <a:p>
                <a:pPr marL="0" indent="0">
                  <a:lnSpc>
                    <a:spcPct val="100000"/>
                  </a:lnSpc>
                  <a:buNone/>
                </a:pPr>
                <a:r>
                  <a:rPr lang="fr-CA" dirty="0">
                    <a:solidFill>
                      <a:srgbClr val="323232"/>
                    </a:solidFill>
                    <a:latin typeface="Dagny OT" panose="020B0504020201020104" pitchFamily="34" charset="0"/>
                  </a:rPr>
                  <a:t>Si </a:t>
                </a:r>
                <a14:m>
                  <m:oMath xmlns:m="http://schemas.openxmlformats.org/officeDocument/2006/math">
                    <m:r>
                      <a:rPr lang="fr-CA" i="1" dirty="0" smtClean="0">
                        <a:solidFill>
                          <a:srgbClr val="323232"/>
                        </a:solidFill>
                        <a:latin typeface="Cambria Math" panose="02040503050406030204" pitchFamily="18" charset="0"/>
                      </a:rPr>
                      <m:t>𝑎𝑑</m:t>
                    </m:r>
                    <m:r>
                      <a:rPr lang="fr-CA" i="1" dirty="0" smtClean="0">
                        <a:solidFill>
                          <a:srgbClr val="323232"/>
                        </a:solidFill>
                        <a:latin typeface="Cambria Math" panose="02040503050406030204" pitchFamily="18" charset="0"/>
                      </a:rPr>
                      <m:t>−</m:t>
                    </m:r>
                    <m:r>
                      <a:rPr lang="fr-CA" i="1" dirty="0" smtClean="0">
                        <a:solidFill>
                          <a:srgbClr val="323232"/>
                        </a:solidFill>
                        <a:latin typeface="Cambria Math" panose="02040503050406030204" pitchFamily="18" charset="0"/>
                      </a:rPr>
                      <m:t>𝑏𝑐</m:t>
                    </m:r>
                    <m:r>
                      <a:rPr lang="fr-CA" i="1" dirty="0" smtClean="0">
                        <a:solidFill>
                          <a:srgbClr val="323232"/>
                        </a:solidFill>
                        <a:latin typeface="Cambria Math" panose="02040503050406030204" pitchFamily="18" charset="0"/>
                      </a:rPr>
                      <m:t>≠0</m:t>
                    </m:r>
                  </m:oMath>
                </a14:m>
                <a:r>
                  <a:rPr lang="fr-CA" dirty="0">
                    <a:solidFill>
                      <a:srgbClr val="323232"/>
                    </a:solidFill>
                    <a:latin typeface="Dagny OT" panose="020B0504020201020104" pitchFamily="34" charset="0"/>
                  </a:rPr>
                  <a:t>, alors la matrice </a:t>
                </a:r>
                <a14:m>
                  <m:oMath xmlns:m="http://schemas.openxmlformats.org/officeDocument/2006/math">
                    <m:r>
                      <a:rPr lang="fr-CA" b="0" i="1" dirty="0" smtClean="0">
                        <a:solidFill>
                          <a:srgbClr val="323232"/>
                        </a:solidFill>
                        <a:latin typeface="Cambria Math" panose="02040503050406030204" pitchFamily="18" charset="0"/>
                      </a:rPr>
                      <m:t>𝐴</m:t>
                    </m:r>
                    <m:r>
                      <a:rPr lang="fr-CA" i="1" dirty="0">
                        <a:solidFill>
                          <a:srgbClr val="323232"/>
                        </a:solidFill>
                        <a:latin typeface="Cambria Math" panose="02040503050406030204" pitchFamily="18" charset="0"/>
                      </a:rPr>
                      <m:t>=</m:t>
                    </m:r>
                    <m:d>
                      <m:dPr>
                        <m:begChr m:val="["/>
                        <m:endChr m:val="]"/>
                        <m:ctrlPr>
                          <a:rPr lang="fr-CA" i="1" smtClean="0">
                            <a:solidFill>
                              <a:srgbClr val="323232"/>
                            </a:solidFill>
                            <a:latin typeface="Cambria Math" panose="02040503050406030204" pitchFamily="18" charset="0"/>
                          </a:rPr>
                        </m:ctrlPr>
                      </m:dPr>
                      <m:e>
                        <m:m>
                          <m:mPr>
                            <m:plcHide m:val="on"/>
                            <m:mcs>
                              <m:mc>
                                <m:mcPr>
                                  <m:count m:val="2"/>
                                  <m:mcJc m:val="center"/>
                                </m:mcPr>
                              </m:mc>
                            </m:mcs>
                            <m:ctrlPr>
                              <a:rPr lang="fr-CA" i="1" smtClean="0">
                                <a:solidFill>
                                  <a:srgbClr val="323232"/>
                                </a:solidFill>
                                <a:latin typeface="Cambria Math" panose="02040503050406030204" pitchFamily="18" charset="0"/>
                              </a:rPr>
                            </m:ctrlPr>
                          </m:mPr>
                          <m:mr>
                            <m:e>
                              <m:r>
                                <a:rPr lang="fr-CA" i="1" smtClean="0">
                                  <a:solidFill>
                                    <a:srgbClr val="323232"/>
                                  </a:solidFill>
                                  <a:latin typeface="Cambria Math" panose="02040503050406030204" pitchFamily="18" charset="0"/>
                                </a:rPr>
                                <m:t>𝑎</m:t>
                              </m:r>
                            </m:e>
                            <m:e>
                              <m:r>
                                <a:rPr lang="fr-CA" b="0" i="1" smtClean="0">
                                  <a:solidFill>
                                    <a:srgbClr val="323232"/>
                                  </a:solidFill>
                                  <a:latin typeface="Cambria Math" panose="02040503050406030204" pitchFamily="18" charset="0"/>
                                </a:rPr>
                                <m:t>𝑏</m:t>
                              </m:r>
                            </m:e>
                          </m:mr>
                          <m:mr>
                            <m:e>
                              <m:r>
                                <a:rPr lang="fr-CA" i="1" smtClean="0">
                                  <a:solidFill>
                                    <a:srgbClr val="323232"/>
                                  </a:solidFill>
                                  <a:latin typeface="Cambria Math" panose="02040503050406030204" pitchFamily="18" charset="0"/>
                                </a:rPr>
                                <m:t>𝑐</m:t>
                              </m:r>
                            </m:e>
                            <m:e>
                              <m:r>
                                <a:rPr lang="fr-CA" i="1" smtClean="0">
                                  <a:solidFill>
                                    <a:srgbClr val="323232"/>
                                  </a:solidFill>
                                  <a:latin typeface="Cambria Math" panose="02040503050406030204" pitchFamily="18" charset="0"/>
                                </a:rPr>
                                <m:t>𝑑</m:t>
                              </m:r>
                            </m:e>
                          </m:mr>
                        </m:m>
                      </m:e>
                    </m:d>
                    <m:r>
                      <a:rPr lang="fr-CA" b="0" i="1" smtClean="0">
                        <a:solidFill>
                          <a:srgbClr val="323232"/>
                        </a:solidFill>
                        <a:latin typeface="Cambria Math" panose="02040503050406030204" pitchFamily="18" charset="0"/>
                      </a:rPr>
                      <m:t> </m:t>
                    </m:r>
                  </m:oMath>
                </a14:m>
                <a:r>
                  <a:rPr lang="fr-CA" dirty="0">
                    <a:solidFill>
                      <a:srgbClr val="323232"/>
                    </a:solidFill>
                    <a:latin typeface="Dagny OT" panose="020B0504020201020104" pitchFamily="34" charset="0"/>
                  </a:rPr>
                  <a:t>a un inverse (unique) :</a:t>
                </a:r>
              </a:p>
              <a:p>
                <a:pPr marL="0" indent="0" algn="ctr">
                  <a:lnSpc>
                    <a:spcPct val="100000"/>
                  </a:lnSpc>
                  <a:buNone/>
                </a:pPr>
                <a14:m>
                  <m:oMathPara xmlns:m="http://schemas.openxmlformats.org/officeDocument/2006/math">
                    <m:oMathParaPr>
                      <m:jc m:val="centerGroup"/>
                    </m:oMathParaPr>
                    <m:oMath xmlns:m="http://schemas.openxmlformats.org/officeDocument/2006/math">
                      <m:sSup>
                        <m:sSupPr>
                          <m:ctrlPr>
                            <a:rPr lang="fr-CA" i="1" smtClean="0">
                              <a:solidFill>
                                <a:srgbClr val="323232"/>
                              </a:solidFill>
                              <a:latin typeface="Cambria Math" panose="02040503050406030204" pitchFamily="18" charset="0"/>
                            </a:rPr>
                          </m:ctrlPr>
                        </m:sSupPr>
                        <m:e>
                          <m:r>
                            <a:rPr lang="fr-CA" b="0" i="1">
                              <a:solidFill>
                                <a:srgbClr val="323232"/>
                              </a:solidFill>
                              <a:latin typeface="Cambria Math" panose="02040503050406030204" pitchFamily="18" charset="0"/>
                            </a:rPr>
                            <m:t>𝐴</m:t>
                          </m:r>
                        </m:e>
                        <m:sup>
                          <m:r>
                            <a:rPr lang="fr-CA" b="0" i="1" smtClean="0">
                              <a:solidFill>
                                <a:srgbClr val="323232"/>
                              </a:solidFill>
                              <a:latin typeface="Cambria Math" panose="02040503050406030204" pitchFamily="18" charset="0"/>
                            </a:rPr>
                            <m:t>−1</m:t>
                          </m:r>
                        </m:sup>
                      </m:sSup>
                      <m:r>
                        <a:rPr lang="fr-CA" b="0" i="1" smtClean="0">
                          <a:solidFill>
                            <a:srgbClr val="323232"/>
                          </a:solidFill>
                          <a:latin typeface="Cambria Math" panose="02040503050406030204" pitchFamily="18" charset="0"/>
                        </a:rPr>
                        <m:t>= </m:t>
                      </m:r>
                      <m:f>
                        <m:fPr>
                          <m:ctrlPr>
                            <a:rPr lang="fr-CA"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𝑎𝑑</m:t>
                          </m:r>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𝑏𝑐</m:t>
                          </m:r>
                        </m:den>
                      </m:f>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𝑑</m:t>
                                </m:r>
                              </m:e>
                              <m:e>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𝑏</m:t>
                                </m:r>
                              </m:e>
                            </m:mr>
                            <m:mr>
                              <m:e>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𝑐</m:t>
                                </m:r>
                              </m:e>
                              <m:e>
                                <m:r>
                                  <a:rPr lang="fr-CA" b="0" i="1" smtClean="0">
                                    <a:solidFill>
                                      <a:srgbClr val="323232"/>
                                    </a:solidFill>
                                    <a:latin typeface="Cambria Math" panose="02040503050406030204" pitchFamily="18" charset="0"/>
                                  </a:rPr>
                                  <m:t>𝑎</m:t>
                                </m:r>
                              </m:e>
                            </m:mr>
                          </m:m>
                        </m:e>
                      </m:d>
                    </m:oMath>
                  </m:oMathPara>
                </a14:m>
                <a:endParaRPr lang="fr-CA" dirty="0">
                  <a:solidFill>
                    <a:srgbClr val="323232"/>
                  </a:solidFill>
                  <a:latin typeface="Dagny OT" panose="020B0504020201020104" pitchFamily="34" charset="0"/>
                </a:endParaRPr>
              </a:p>
              <a:p>
                <a:pPr algn="just">
                  <a:lnSpc>
                    <a:spcPct val="100000"/>
                  </a:lnSpc>
                </a:pPr>
                <a:endParaRPr lang="fr-CA" sz="1000" dirty="0">
                  <a:solidFill>
                    <a:srgbClr val="323232"/>
                  </a:solidFill>
                  <a:latin typeface="Dagny OT" panose="020B0504020201020104" pitchFamily="34" charset="0"/>
                </a:endParaRPr>
              </a:p>
              <a:p>
                <a:pPr marL="0" indent="0" algn="just">
                  <a:lnSpc>
                    <a:spcPct val="100000"/>
                  </a:lnSpc>
                  <a:buNone/>
                </a:pPr>
                <a:r>
                  <a:rPr lang="fr-CA" dirty="0">
                    <a:solidFill>
                      <a:srgbClr val="323232"/>
                    </a:solidFill>
                    <a:latin typeface="Dagny OT" panose="020B0504020201020104" pitchFamily="34" charset="0"/>
                  </a:rPr>
                  <a:t>Pour </a:t>
                </a:r>
                <a14:m>
                  <m:oMath xmlns:m="http://schemas.openxmlformats.org/officeDocument/2006/math">
                    <m:r>
                      <a:rPr lang="fr-CA" b="0" i="1" dirty="0" smtClean="0">
                        <a:solidFill>
                          <a:srgbClr val="323232"/>
                        </a:solidFill>
                        <a:latin typeface="Cambria Math" panose="02040503050406030204" pitchFamily="18" charset="0"/>
                      </a:rPr>
                      <m:t>𝑛</m:t>
                    </m:r>
                    <m:r>
                      <a:rPr lang="fr-CA" b="0" i="1" dirty="0" smtClean="0">
                        <a:solidFill>
                          <a:srgbClr val="323232"/>
                        </a:solidFill>
                        <a:latin typeface="Cambria Math" panose="02040503050406030204" pitchFamily="18" charset="0"/>
                      </a:rPr>
                      <m:t>&gt;2</m:t>
                    </m:r>
                  </m:oMath>
                </a14:m>
                <a:r>
                  <a:rPr lang="fr-CA" dirty="0">
                    <a:solidFill>
                      <a:srgbClr val="323232"/>
                    </a:solidFill>
                    <a:latin typeface="Dagny OT" panose="020B0504020201020104" pitchFamily="34" charset="0"/>
                  </a:rPr>
                  <a:t>, d’autres méthodes de calcul existent, comme l’</a:t>
                </a:r>
                <a:r>
                  <a:rPr lang="fr-CA" b="1" dirty="0">
                    <a:solidFill>
                      <a:srgbClr val="323232"/>
                    </a:solidFill>
                    <a:latin typeface="Dagny OT" panose="020B0504020201020104" pitchFamily="34" charset="0"/>
                  </a:rPr>
                  <a:t>élimination de Gauss :</a:t>
                </a:r>
                <a:r>
                  <a:rPr lang="fr-CA" dirty="0">
                    <a:solidFill>
                      <a:srgbClr val="323232"/>
                    </a:solidFill>
                    <a:latin typeface="Dagny OT" panose="020B0504020201020104" pitchFamily="34" charset="0"/>
                  </a:rPr>
                  <a:t> si une séquence d’opérations de ligne (</a:t>
                </a:r>
                <a14:m>
                  <m:oMath xmlns:m="http://schemas.openxmlformats.org/officeDocument/2006/math">
                    <m:sSub>
                      <m:sSubPr>
                        <m:ctrlPr>
                          <a:rPr lang="fr-CA" b="0" i="1" dirty="0" smtClean="0">
                            <a:solidFill>
                              <a:srgbClr val="323232"/>
                            </a:solidFill>
                            <a:latin typeface="Cambria Math" panose="02040503050406030204" pitchFamily="18" charset="0"/>
                          </a:rPr>
                        </m:ctrlPr>
                      </m:sSubPr>
                      <m:e>
                        <m:r>
                          <a:rPr lang="fr-CA" b="0" i="1" dirty="0" smtClean="0">
                            <a:solidFill>
                              <a:srgbClr val="323232"/>
                            </a:solidFill>
                            <a:latin typeface="Cambria Math" panose="02040503050406030204" pitchFamily="18" charset="0"/>
                          </a:rPr>
                          <m:t>𝑦𝑅</m:t>
                        </m:r>
                      </m:e>
                      <m:sub>
                        <m:r>
                          <a:rPr lang="fr-CA" b="0" i="1" dirty="0" smtClean="0">
                            <a:solidFill>
                              <a:srgbClr val="323232"/>
                            </a:solidFill>
                            <a:latin typeface="Cambria Math" panose="02040503050406030204" pitchFamily="18" charset="0"/>
                          </a:rPr>
                          <m:t>𝑗</m:t>
                        </m:r>
                      </m:sub>
                    </m:sSub>
                    <m:r>
                      <a:rPr lang="fr-CA" b="0" i="1" dirty="0" smtClean="0">
                        <a:solidFill>
                          <a:srgbClr val="323232"/>
                        </a:solidFill>
                        <a:latin typeface="Cambria Math" panose="02040503050406030204" pitchFamily="18" charset="0"/>
                      </a:rPr>
                      <m:t>+</m:t>
                    </m:r>
                    <m:r>
                      <a:rPr lang="fr-CA" b="0" i="1" dirty="0" smtClean="0">
                        <a:solidFill>
                          <a:srgbClr val="323232"/>
                        </a:solidFill>
                        <a:latin typeface="Cambria Math" panose="02040503050406030204" pitchFamily="18" charset="0"/>
                      </a:rPr>
                      <m:t>𝑥</m:t>
                    </m:r>
                    <m:sSub>
                      <m:sSubPr>
                        <m:ctrlPr>
                          <a:rPr lang="fr-CA" i="1" dirty="0">
                            <a:solidFill>
                              <a:srgbClr val="323232"/>
                            </a:solidFill>
                            <a:latin typeface="Cambria Math" panose="02040503050406030204" pitchFamily="18" charset="0"/>
                          </a:rPr>
                        </m:ctrlPr>
                      </m:sSubPr>
                      <m:e>
                        <m:r>
                          <a:rPr lang="fr-CA" i="1" dirty="0">
                            <a:solidFill>
                              <a:srgbClr val="323232"/>
                            </a:solidFill>
                            <a:latin typeface="Cambria Math" panose="02040503050406030204" pitchFamily="18" charset="0"/>
                          </a:rPr>
                          <m:t>𝑅</m:t>
                        </m:r>
                      </m:e>
                      <m:sub>
                        <m:r>
                          <a:rPr lang="fr-CA" b="0" i="1" dirty="0" smtClean="0">
                            <a:solidFill>
                              <a:srgbClr val="323232"/>
                            </a:solidFill>
                            <a:latin typeface="Cambria Math" panose="02040503050406030204" pitchFamily="18" charset="0"/>
                          </a:rPr>
                          <m:t>𝑖</m:t>
                        </m:r>
                      </m:sub>
                    </m:sSub>
                    <m:r>
                      <a:rPr lang="fr-CA" i="1" dirty="0" smtClean="0">
                        <a:solidFill>
                          <a:srgbClr val="323232"/>
                        </a:solidFill>
                        <a:latin typeface="Cambria Math" panose="02040503050406030204" pitchFamily="18" charset="0"/>
                        <a:ea typeface="Cambria Math" panose="02040503050406030204" pitchFamily="18" charset="0"/>
                      </a:rPr>
                      <m:t>→</m:t>
                    </m:r>
                    <m:sSub>
                      <m:sSubPr>
                        <m:ctrlPr>
                          <a:rPr lang="fr-CA" i="1" dirty="0">
                            <a:solidFill>
                              <a:srgbClr val="323232"/>
                            </a:solidFill>
                            <a:latin typeface="Cambria Math" panose="02040503050406030204" pitchFamily="18" charset="0"/>
                          </a:rPr>
                        </m:ctrlPr>
                      </m:sSubPr>
                      <m:e>
                        <m:r>
                          <a:rPr lang="fr-CA" i="1" dirty="0">
                            <a:solidFill>
                              <a:srgbClr val="323232"/>
                            </a:solidFill>
                            <a:latin typeface="Cambria Math" panose="02040503050406030204" pitchFamily="18" charset="0"/>
                          </a:rPr>
                          <m:t>𝑅</m:t>
                        </m:r>
                      </m:e>
                      <m:sub>
                        <m:r>
                          <a:rPr lang="fr-CA" i="1" dirty="0">
                            <a:solidFill>
                              <a:srgbClr val="323232"/>
                            </a:solidFill>
                            <a:latin typeface="Cambria Math" panose="02040503050406030204" pitchFamily="18" charset="0"/>
                          </a:rPr>
                          <m:t>𝑗</m:t>
                        </m:r>
                      </m:sub>
                    </m:sSub>
                    <m:r>
                      <a:rPr lang="fr-CA" b="0" i="1" dirty="0" smtClean="0">
                        <a:solidFill>
                          <a:srgbClr val="323232"/>
                        </a:solidFill>
                        <a:latin typeface="Cambria Math" panose="02040503050406030204" pitchFamily="18" charset="0"/>
                      </a:rPr>
                      <m:t>,</m:t>
                    </m:r>
                    <m:sSub>
                      <m:sSubPr>
                        <m:ctrlPr>
                          <a:rPr lang="fr-CA" i="1" dirty="0">
                            <a:solidFill>
                              <a:srgbClr val="323232"/>
                            </a:solidFill>
                            <a:latin typeface="Cambria Math" panose="02040503050406030204" pitchFamily="18" charset="0"/>
                          </a:rPr>
                        </m:ctrlPr>
                      </m:sSubPr>
                      <m:e>
                        <m:r>
                          <a:rPr lang="fr-CA" i="1" dirty="0">
                            <a:solidFill>
                              <a:srgbClr val="323232"/>
                            </a:solidFill>
                            <a:latin typeface="Cambria Math" panose="02040503050406030204" pitchFamily="18" charset="0"/>
                          </a:rPr>
                          <m:t>𝑅</m:t>
                        </m:r>
                      </m:e>
                      <m:sub>
                        <m:r>
                          <a:rPr lang="fr-CA" i="1" dirty="0">
                            <a:solidFill>
                              <a:srgbClr val="323232"/>
                            </a:solidFill>
                            <a:latin typeface="Cambria Math" panose="02040503050406030204" pitchFamily="18" charset="0"/>
                          </a:rPr>
                          <m:t>𝑗</m:t>
                        </m:r>
                      </m:sub>
                    </m:sSub>
                    <m:r>
                      <a:rPr lang="fr-CA" i="1" dirty="0" smtClean="0">
                        <a:solidFill>
                          <a:srgbClr val="323232"/>
                        </a:solidFill>
                        <a:latin typeface="Cambria Math" panose="02040503050406030204" pitchFamily="18" charset="0"/>
                        <a:ea typeface="Cambria Math" panose="02040503050406030204" pitchFamily="18" charset="0"/>
                      </a:rPr>
                      <m:t>↔</m:t>
                    </m:r>
                    <m:sSub>
                      <m:sSubPr>
                        <m:ctrlPr>
                          <a:rPr lang="fr-CA" i="1" dirty="0">
                            <a:solidFill>
                              <a:srgbClr val="323232"/>
                            </a:solidFill>
                            <a:latin typeface="Cambria Math" panose="02040503050406030204" pitchFamily="18" charset="0"/>
                          </a:rPr>
                        </m:ctrlPr>
                      </m:sSubPr>
                      <m:e>
                        <m:r>
                          <a:rPr lang="fr-CA" i="1" dirty="0">
                            <a:solidFill>
                              <a:srgbClr val="323232"/>
                            </a:solidFill>
                            <a:latin typeface="Cambria Math" panose="02040503050406030204" pitchFamily="18" charset="0"/>
                          </a:rPr>
                          <m:t>𝑅</m:t>
                        </m:r>
                      </m:e>
                      <m:sub>
                        <m:r>
                          <a:rPr lang="fr-CA" i="1" dirty="0">
                            <a:solidFill>
                              <a:srgbClr val="323232"/>
                            </a:solidFill>
                            <a:latin typeface="Cambria Math" panose="02040503050406030204" pitchFamily="18" charset="0"/>
                          </a:rPr>
                          <m:t>𝑖</m:t>
                        </m:r>
                      </m:sub>
                    </m:sSub>
                  </m:oMath>
                </a14:m>
                <a:r>
                  <a:rPr lang="fr-CA" dirty="0">
                    <a:solidFill>
                      <a:srgbClr val="323232"/>
                    </a:solidFill>
                    <a:latin typeface="Dagny OT" panose="020B0504020201020104" pitchFamily="34" charset="0"/>
                  </a:rPr>
                  <a:t>) appliquée à une matrice carrée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latin typeface="Dagny OT" panose="020B0504020201020104" pitchFamily="34" charset="0"/>
                  </a:rPr>
                  <a:t> la réduit à une matrice identité </a:t>
                </a:r>
                <a14:m>
                  <m:oMath xmlns:m="http://schemas.openxmlformats.org/officeDocument/2006/math">
                    <m:r>
                      <a:rPr lang="fr-CA" b="0" i="1" dirty="0" smtClean="0">
                        <a:solidFill>
                          <a:srgbClr val="323232"/>
                        </a:solidFill>
                        <a:latin typeface="Cambria Math" panose="02040503050406030204" pitchFamily="18" charset="0"/>
                      </a:rPr>
                      <m:t>𝐼</m:t>
                    </m:r>
                  </m:oMath>
                </a14:m>
                <a:r>
                  <a:rPr lang="fr-CA" dirty="0">
                    <a:solidFill>
                      <a:srgbClr val="323232"/>
                    </a:solidFill>
                    <a:latin typeface="Dagny OT" panose="020B0504020201020104" pitchFamily="34" charset="0"/>
                  </a:rPr>
                  <a:t> du même ordre, alors la même séquence d’opérations appliquée à </a:t>
                </a:r>
                <a14:m>
                  <m:oMath xmlns:m="http://schemas.openxmlformats.org/officeDocument/2006/math">
                    <m:r>
                      <a:rPr lang="fr-CA" b="0" i="1" dirty="0" smtClean="0">
                        <a:solidFill>
                          <a:srgbClr val="323232"/>
                        </a:solidFill>
                        <a:latin typeface="Cambria Math" panose="02040503050406030204" pitchFamily="18" charset="0"/>
                      </a:rPr>
                      <m:t>𝐼</m:t>
                    </m:r>
                    <m:r>
                      <a:rPr lang="fr-CA" b="0" i="1" dirty="0">
                        <a:solidFill>
                          <a:srgbClr val="323232"/>
                        </a:solidFill>
                        <a:latin typeface="Cambria Math" panose="02040503050406030204" pitchFamily="18" charset="0"/>
                      </a:rPr>
                      <m:t> </m:t>
                    </m:r>
                  </m:oMath>
                </a14:m>
                <a:r>
                  <a:rPr lang="fr-CA" dirty="0">
                    <a:solidFill>
                      <a:srgbClr val="323232"/>
                    </a:solidFill>
                    <a:latin typeface="Dagny OT" panose="020B0504020201020104" pitchFamily="34" charset="0"/>
                  </a:rPr>
                  <a:t> la réduit à </a:t>
                </a:r>
                <a14:m>
                  <m:oMath xmlns:m="http://schemas.openxmlformats.org/officeDocument/2006/math">
                    <m:sSup>
                      <m:sSupPr>
                        <m:ctrlPr>
                          <a:rPr lang="fr-CA" i="1">
                            <a:solidFill>
                              <a:srgbClr val="323232"/>
                            </a:solidFill>
                            <a:latin typeface="Cambria Math" panose="02040503050406030204" pitchFamily="18" charset="0"/>
                          </a:rPr>
                        </m:ctrlPr>
                      </m:sSupPr>
                      <m:e>
                        <m:r>
                          <a:rPr lang="fr-CA" i="1">
                            <a:solidFill>
                              <a:srgbClr val="323232"/>
                            </a:solidFill>
                            <a:latin typeface="Cambria Math" panose="02040503050406030204" pitchFamily="18" charset="0"/>
                          </a:rPr>
                          <m:t>𝐴</m:t>
                        </m:r>
                      </m:e>
                      <m:sup>
                        <m:r>
                          <a:rPr lang="fr-CA" i="1">
                            <a:solidFill>
                              <a:srgbClr val="323232"/>
                            </a:solidFill>
                            <a:latin typeface="Cambria Math" panose="02040503050406030204" pitchFamily="18" charset="0"/>
                          </a:rPr>
                          <m:t>−1</m:t>
                        </m:r>
                      </m:sup>
                    </m:sSup>
                  </m:oMath>
                </a14:m>
                <a:r>
                  <a:rPr lang="fr-CA" dirty="0">
                    <a:solidFill>
                      <a:srgbClr val="323232"/>
                    </a:solidFill>
                    <a:latin typeface="Dagny OT" panose="020B0504020201020104" pitchFamily="34" charset="0"/>
                  </a:rPr>
                  <a:t>.</a:t>
                </a:r>
              </a:p>
            </p:txBody>
          </p:sp>
        </mc:Choice>
        <mc:Fallback xmlns="">
          <p:sp>
            <p:nvSpPr>
              <p:cNvPr id="3" name="Content Placeholder 2">
                <a:extLst>
                  <a:ext uri="{FF2B5EF4-FFF2-40B4-BE49-F238E27FC236}">
                    <a16:creationId xmlns:a16="http://schemas.microsoft.com/office/drawing/2014/main" xmlns:a14="http://schemas.microsoft.com/office/drawing/2010/main" xmlns="" id="{2DF1CE9A-CB36-4DAD-81A3-BE2FC8E06B27}"/>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159521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490-3D64-1544-AAE9-6059EFE61AD0}"/>
              </a:ext>
            </a:extLst>
          </p:cNvPr>
          <p:cNvSpPr>
            <a:spLocks noGrp="1"/>
          </p:cNvSpPr>
          <p:nvPr>
            <p:ph type="title"/>
            <p:custDataLst>
              <p:tags r:id="rId1"/>
            </p:custDataLst>
          </p:nvPr>
        </p:nvSpPr>
        <p:spPr/>
        <p:txBody>
          <a:bodyPr/>
          <a:lstStyle/>
          <a:p>
            <a:r>
              <a:rPr lang="fr-CA" dirty="0"/>
              <a:t>Opérations matricielles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047F38-0074-4407-B95C-3309D5925A70}"/>
                  </a:ext>
                </a:extLst>
              </p:cNvPr>
              <p:cNvSpPr>
                <a:spLocks noGrp="1"/>
              </p:cNvSpPr>
              <p:nvPr>
                <p:ph idx="1"/>
                <p:custDataLst>
                  <p:tags r:id="rId2"/>
                </p:custDataLst>
              </p:nvPr>
            </p:nvSpPr>
            <p:spPr/>
            <p:txBody>
              <a:bodyPr>
                <a:normAutofit fontScale="77500" lnSpcReduction="20000"/>
              </a:bodyPr>
              <a:lstStyle/>
              <a:p>
                <a:pPr marL="0" indent="0" algn="just">
                  <a:lnSpc>
                    <a:spcPct val="110000"/>
                  </a:lnSpc>
                  <a:buNone/>
                </a:pPr>
                <a:r>
                  <a:rPr lang="fr-CA" sz="2800" dirty="0">
                    <a:solidFill>
                      <a:srgbClr val="323232"/>
                    </a:solidFill>
                  </a:rPr>
                  <a:t>Si nous ne pouvons pas réduire </a:t>
                </a:r>
                <a14:m>
                  <m:oMath xmlns:m="http://schemas.openxmlformats.org/officeDocument/2006/math">
                    <m:r>
                      <a:rPr lang="fr-CA" sz="2800" i="1" dirty="0" smtClean="0">
                        <a:solidFill>
                          <a:srgbClr val="323232"/>
                        </a:solidFill>
                        <a:latin typeface="Cambria Math" panose="02040503050406030204" pitchFamily="18" charset="0"/>
                      </a:rPr>
                      <m:t>𝐴</m:t>
                    </m:r>
                  </m:oMath>
                </a14:m>
                <a:r>
                  <a:rPr lang="fr-CA" sz="2800" dirty="0">
                    <a:solidFill>
                      <a:srgbClr val="323232"/>
                    </a:solidFill>
                  </a:rPr>
                  <a:t> à </a:t>
                </a:r>
                <a14:m>
                  <m:oMath xmlns:m="http://schemas.openxmlformats.org/officeDocument/2006/math">
                    <m:r>
                      <a:rPr lang="fr-CA" sz="2800" b="0" i="1" dirty="0" smtClean="0">
                        <a:solidFill>
                          <a:srgbClr val="323232"/>
                        </a:solidFill>
                        <a:latin typeface="Cambria Math" panose="02040503050406030204" pitchFamily="18" charset="0"/>
                      </a:rPr>
                      <m:t>𝐼</m:t>
                    </m:r>
                  </m:oMath>
                </a14:m>
                <a:r>
                  <a:rPr lang="fr-CA" sz="2800" dirty="0">
                    <a:solidFill>
                      <a:srgbClr val="323232"/>
                    </a:solidFill>
                  </a:rPr>
                  <a:t>, alors, </a:t>
                </a:r>
                <a14:m>
                  <m:oMath xmlns:m="http://schemas.openxmlformats.org/officeDocument/2006/math">
                    <m:sSup>
                      <m:sSupPr>
                        <m:ctrlPr>
                          <a:rPr lang="fr-CA" sz="2800" i="1">
                            <a:solidFill>
                              <a:srgbClr val="323232"/>
                            </a:solidFill>
                            <a:latin typeface="Cambria Math" panose="02040503050406030204" pitchFamily="18" charset="0"/>
                          </a:rPr>
                        </m:ctrlPr>
                      </m:sSupPr>
                      <m:e>
                        <m:r>
                          <a:rPr lang="fr-CA" sz="2800" i="1">
                            <a:solidFill>
                              <a:srgbClr val="323232"/>
                            </a:solidFill>
                            <a:latin typeface="Cambria Math" panose="02040503050406030204" pitchFamily="18" charset="0"/>
                          </a:rPr>
                          <m:t>𝐴</m:t>
                        </m:r>
                      </m:e>
                      <m:sup>
                        <m:r>
                          <a:rPr lang="fr-CA" sz="2800" i="1">
                            <a:solidFill>
                              <a:srgbClr val="323232"/>
                            </a:solidFill>
                            <a:latin typeface="Cambria Math" panose="02040503050406030204" pitchFamily="18" charset="0"/>
                          </a:rPr>
                          <m:t>−1</m:t>
                        </m:r>
                      </m:sup>
                    </m:sSup>
                  </m:oMath>
                </a14:m>
                <a:r>
                  <a:rPr lang="fr-CA" sz="2800" dirty="0">
                    <a:solidFill>
                      <a:srgbClr val="323232"/>
                    </a:solidFill>
                  </a:rPr>
                  <a:t>n’existe pas. Ceci deviendra manifeste avec l’apparition d’une ligne de zéros. Il n’y a pas de méthode unique pour passer de </a:t>
                </a:r>
                <a14:m>
                  <m:oMath xmlns:m="http://schemas.openxmlformats.org/officeDocument/2006/math">
                    <m:r>
                      <a:rPr lang="fr-CA" sz="2800" b="0" i="1" dirty="0" smtClean="0">
                        <a:solidFill>
                          <a:srgbClr val="323232"/>
                        </a:solidFill>
                        <a:latin typeface="Cambria Math" panose="02040503050406030204" pitchFamily="18" charset="0"/>
                      </a:rPr>
                      <m:t>𝐴</m:t>
                    </m:r>
                  </m:oMath>
                </a14:m>
                <a:r>
                  <a:rPr lang="fr-CA" sz="2800" dirty="0">
                    <a:solidFill>
                      <a:srgbClr val="323232"/>
                    </a:solidFill>
                  </a:rPr>
                  <a:t> à </a:t>
                </a:r>
                <a14:m>
                  <m:oMath xmlns:m="http://schemas.openxmlformats.org/officeDocument/2006/math">
                    <m:r>
                      <a:rPr lang="fr-CA" sz="2800" b="0" i="1" dirty="0" smtClean="0">
                        <a:solidFill>
                          <a:srgbClr val="323232"/>
                        </a:solidFill>
                        <a:latin typeface="Cambria Math" panose="02040503050406030204" pitchFamily="18" charset="0"/>
                      </a:rPr>
                      <m:t>𝐼</m:t>
                    </m:r>
                  </m:oMath>
                </a14:m>
                <a:r>
                  <a:rPr lang="fr-CA" sz="2800" dirty="0">
                    <a:solidFill>
                      <a:srgbClr val="323232"/>
                    </a:solidFill>
                  </a:rPr>
                  <a:t> et c’est l’expérience qui permet de choisir la méthode optimale. </a:t>
                </a:r>
              </a:p>
              <a:p>
                <a:pPr algn="just">
                  <a:lnSpc>
                    <a:spcPct val="110000"/>
                  </a:lnSpc>
                </a:pPr>
                <a:endParaRPr lang="fr-CA" sz="600" dirty="0">
                  <a:solidFill>
                    <a:srgbClr val="323232"/>
                  </a:solidFill>
                </a:endParaRPr>
              </a:p>
              <a:p>
                <a:pPr marL="0" indent="0" algn="just">
                  <a:lnSpc>
                    <a:spcPct val="110000"/>
                  </a:lnSpc>
                  <a:buNone/>
                </a:pPr>
                <a:r>
                  <a:rPr lang="fr-CA" sz="2800" dirty="0">
                    <a:solidFill>
                      <a:srgbClr val="323232"/>
                    </a:solidFill>
                  </a:rPr>
                  <a:t>Il est plus efficace d’effectuer les deux réductions simultanément;</a:t>
                </a:r>
              </a:p>
              <a:p>
                <a:pPr marL="0" indent="0" algn="just">
                  <a:lnSpc>
                    <a:spcPct val="110000"/>
                  </a:lnSpc>
                  <a:buNone/>
                </a:pPr>
                <a14:m>
                  <m:oMathPara xmlns:m="http://schemas.openxmlformats.org/officeDocument/2006/math">
                    <m:oMathParaPr>
                      <m:jc m:val="centerGroup"/>
                    </m:oMathParaPr>
                    <m:oMath xmlns:m="http://schemas.openxmlformats.org/officeDocument/2006/math">
                      <m:d>
                        <m:dPr>
                          <m:begChr m:val="["/>
                          <m:endChr m:val="]"/>
                          <m:ctrlPr>
                            <a:rPr lang="fr-CA" sz="2800" b="0" i="1" smtClean="0">
                              <a:solidFill>
                                <a:srgbClr val="323232"/>
                              </a:solidFill>
                              <a:latin typeface="Cambria Math" panose="02040503050406030204" pitchFamily="18" charset="0"/>
                            </a:rPr>
                          </m:ctrlPr>
                        </m:dPr>
                        <m:e>
                          <m:r>
                            <a:rPr lang="fr-CA" sz="2800" b="0" i="1" smtClean="0">
                              <a:solidFill>
                                <a:srgbClr val="323232"/>
                              </a:solidFill>
                              <a:latin typeface="Cambria Math" panose="02040503050406030204" pitchFamily="18" charset="0"/>
                            </a:rPr>
                            <m:t>𝐴</m:t>
                          </m:r>
                        </m:e>
                        <m:e>
                          <m:r>
                            <a:rPr lang="fr-CA" sz="2800" b="0" i="1" smtClean="0">
                              <a:solidFill>
                                <a:srgbClr val="323232"/>
                              </a:solidFill>
                              <a:latin typeface="Cambria Math" panose="02040503050406030204" pitchFamily="18" charset="0"/>
                            </a:rPr>
                            <m:t>𝐼</m:t>
                          </m:r>
                        </m:e>
                      </m:d>
                      <m:r>
                        <a:rPr lang="fr-CA" sz="2800" b="0" i="0" smtClean="0">
                          <a:solidFill>
                            <a:srgbClr val="323232"/>
                          </a:solidFill>
                          <a:latin typeface="Cambria Math" panose="02040503050406030204" pitchFamily="18" charset="0"/>
                        </a:rPr>
                        <m:t>=</m:t>
                      </m:r>
                      <m:d>
                        <m:dPr>
                          <m:begChr m:val="["/>
                          <m:endChr m:val="]"/>
                          <m:ctrlPr>
                            <a:rPr lang="fr-CA" sz="2800" i="1">
                              <a:solidFill>
                                <a:srgbClr val="323232"/>
                              </a:solidFill>
                              <a:latin typeface="Cambria Math" panose="02040503050406030204" pitchFamily="18" charset="0"/>
                            </a:rPr>
                          </m:ctrlPr>
                        </m:dPr>
                        <m:e>
                          <m:m>
                            <m:mPr>
                              <m:plcHide m:val="on"/>
                              <m:mcs>
                                <m:mc>
                                  <m:mcPr>
                                    <m:count m:val="3"/>
                                    <m:mcJc m:val="center"/>
                                  </m:mcPr>
                                </m:mc>
                              </m:mcs>
                              <m:ctrlPr>
                                <a:rPr lang="fr-CA" sz="2800" i="1">
                                  <a:solidFill>
                                    <a:srgbClr val="323232"/>
                                  </a:solidFill>
                                  <a:latin typeface="Cambria Math" panose="02040503050406030204" pitchFamily="18" charset="0"/>
                                </a:rPr>
                              </m:ctrlPr>
                            </m:mPr>
                            <m:mr>
                              <m:e>
                                <m:r>
                                  <a:rPr lang="fr-CA" sz="2800">
                                    <a:solidFill>
                                      <a:srgbClr val="323232"/>
                                    </a:solidFill>
                                    <a:latin typeface="Cambria Math" panose="02040503050406030204" pitchFamily="18" charset="0"/>
                                  </a:rPr>
                                  <m:t>1</m:t>
                                </m:r>
                              </m:e>
                              <m:e>
                                <m:r>
                                  <a:rPr lang="fr-CA" sz="2800">
                                    <a:solidFill>
                                      <a:srgbClr val="323232"/>
                                    </a:solidFill>
                                    <a:latin typeface="Cambria Math" panose="02040503050406030204" pitchFamily="18" charset="0"/>
                                  </a:rPr>
                                  <m:t>3</m:t>
                                </m:r>
                              </m:e>
                              <m:e>
                                <m:r>
                                  <a:rPr lang="fr-CA" sz="2800">
                                    <a:solidFill>
                                      <a:srgbClr val="323232"/>
                                    </a:solidFill>
                                    <a:latin typeface="Cambria Math" panose="02040503050406030204" pitchFamily="18" charset="0"/>
                                  </a:rPr>
                                  <m:t>3</m:t>
                                </m:r>
                              </m:e>
                            </m:mr>
                            <m:mr>
                              <m:e>
                                <m:r>
                                  <a:rPr lang="fr-CA" sz="2800">
                                    <a:solidFill>
                                      <a:srgbClr val="323232"/>
                                    </a:solidFill>
                                    <a:latin typeface="Cambria Math" panose="02040503050406030204" pitchFamily="18" charset="0"/>
                                  </a:rPr>
                                  <m:t>1</m:t>
                                </m:r>
                              </m:e>
                              <m:e>
                                <m:r>
                                  <a:rPr lang="fr-CA" sz="2800">
                                    <a:solidFill>
                                      <a:srgbClr val="323232"/>
                                    </a:solidFill>
                                    <a:latin typeface="Cambria Math" panose="02040503050406030204" pitchFamily="18" charset="0"/>
                                  </a:rPr>
                                  <m:t>4</m:t>
                                </m:r>
                              </m:e>
                              <m:e>
                                <m:r>
                                  <a:rPr lang="fr-CA" sz="2800">
                                    <a:solidFill>
                                      <a:srgbClr val="323232"/>
                                    </a:solidFill>
                                    <a:latin typeface="Cambria Math" panose="02040503050406030204" pitchFamily="18" charset="0"/>
                                  </a:rPr>
                                  <m:t>3</m:t>
                                </m:r>
                              </m:e>
                            </m:mr>
                            <m:mr>
                              <m:e>
                                <m:r>
                                  <a:rPr lang="fr-CA" sz="2800">
                                    <a:solidFill>
                                      <a:srgbClr val="323232"/>
                                    </a:solidFill>
                                    <a:latin typeface="Cambria Math" panose="02040503050406030204" pitchFamily="18" charset="0"/>
                                  </a:rPr>
                                  <m:t>2</m:t>
                                </m:r>
                              </m:e>
                              <m:e>
                                <m:r>
                                  <a:rPr lang="fr-CA" sz="2800">
                                    <a:solidFill>
                                      <a:srgbClr val="323232"/>
                                    </a:solidFill>
                                    <a:latin typeface="Cambria Math" panose="02040503050406030204" pitchFamily="18" charset="0"/>
                                  </a:rPr>
                                  <m:t>7</m:t>
                                </m:r>
                              </m:e>
                              <m:e>
                                <m:r>
                                  <a:rPr lang="fr-CA" sz="2800">
                                    <a:solidFill>
                                      <a:srgbClr val="323232"/>
                                    </a:solidFill>
                                    <a:latin typeface="Cambria Math" panose="02040503050406030204" pitchFamily="18" charset="0"/>
                                  </a:rPr>
                                  <m:t>7</m:t>
                                </m:r>
                              </m:e>
                            </m:mr>
                          </m:m>
                        </m:e>
                        <m:e>
                          <m:m>
                            <m:mPr>
                              <m:plcHide m:val="on"/>
                              <m:mcs>
                                <m:mc>
                                  <m:mcPr>
                                    <m:count m:val="3"/>
                                    <m:mcJc m:val="center"/>
                                  </m:mcPr>
                                </m:mc>
                              </m:mcs>
                              <m:ctrlPr>
                                <a:rPr lang="fr-CA" sz="2800" i="1">
                                  <a:solidFill>
                                    <a:srgbClr val="323232"/>
                                  </a:solidFill>
                                  <a:latin typeface="Cambria Math" panose="02040503050406030204" pitchFamily="18" charset="0"/>
                                </a:rPr>
                              </m:ctrlPr>
                            </m:mPr>
                            <m:mr>
                              <m:e>
                                <m:r>
                                  <a:rPr lang="fr-CA" sz="2800">
                                    <a:solidFill>
                                      <a:srgbClr val="323232"/>
                                    </a:solidFill>
                                    <a:latin typeface="Cambria Math" panose="02040503050406030204" pitchFamily="18" charset="0"/>
                                  </a:rPr>
                                  <m:t>1</m:t>
                                </m:r>
                              </m:e>
                              <m:e>
                                <m:r>
                                  <a:rPr lang="fr-CA" sz="2800">
                                    <a:solidFill>
                                      <a:srgbClr val="323232"/>
                                    </a:solidFill>
                                    <a:latin typeface="Cambria Math" panose="02040503050406030204" pitchFamily="18" charset="0"/>
                                  </a:rPr>
                                  <m:t>0</m:t>
                                </m:r>
                              </m:e>
                              <m:e>
                                <m:r>
                                  <a:rPr lang="fr-CA" sz="2800">
                                    <a:solidFill>
                                      <a:srgbClr val="323232"/>
                                    </a:solidFill>
                                    <a:latin typeface="Cambria Math" panose="02040503050406030204" pitchFamily="18" charset="0"/>
                                  </a:rPr>
                                  <m:t>0</m:t>
                                </m:r>
                              </m:e>
                            </m:mr>
                            <m:mr>
                              <m:e>
                                <m:r>
                                  <a:rPr lang="fr-CA" sz="2800">
                                    <a:solidFill>
                                      <a:srgbClr val="323232"/>
                                    </a:solidFill>
                                    <a:latin typeface="Cambria Math" panose="02040503050406030204" pitchFamily="18" charset="0"/>
                                  </a:rPr>
                                  <m:t>0</m:t>
                                </m:r>
                              </m:e>
                              <m:e>
                                <m:r>
                                  <a:rPr lang="fr-CA" sz="2800">
                                    <a:solidFill>
                                      <a:srgbClr val="323232"/>
                                    </a:solidFill>
                                    <a:latin typeface="Cambria Math" panose="02040503050406030204" pitchFamily="18" charset="0"/>
                                  </a:rPr>
                                  <m:t>1</m:t>
                                </m:r>
                              </m:e>
                              <m:e>
                                <m:r>
                                  <a:rPr lang="fr-CA" sz="2800">
                                    <a:solidFill>
                                      <a:srgbClr val="323232"/>
                                    </a:solidFill>
                                    <a:latin typeface="Cambria Math" panose="02040503050406030204" pitchFamily="18" charset="0"/>
                                  </a:rPr>
                                  <m:t>0</m:t>
                                </m:r>
                              </m:e>
                            </m:mr>
                            <m:mr>
                              <m:e>
                                <m:r>
                                  <a:rPr lang="fr-CA" sz="2800">
                                    <a:solidFill>
                                      <a:srgbClr val="323232"/>
                                    </a:solidFill>
                                    <a:latin typeface="Cambria Math" panose="02040503050406030204" pitchFamily="18" charset="0"/>
                                  </a:rPr>
                                  <m:t>0</m:t>
                                </m:r>
                              </m:e>
                              <m:e>
                                <m:r>
                                  <a:rPr lang="fr-CA" sz="2800">
                                    <a:solidFill>
                                      <a:srgbClr val="323232"/>
                                    </a:solidFill>
                                    <a:latin typeface="Cambria Math" panose="02040503050406030204" pitchFamily="18" charset="0"/>
                                  </a:rPr>
                                  <m:t>0</m:t>
                                </m:r>
                              </m:e>
                              <m:e>
                                <m:r>
                                  <a:rPr lang="fr-CA" sz="2800">
                                    <a:solidFill>
                                      <a:srgbClr val="323232"/>
                                    </a:solidFill>
                                    <a:latin typeface="Cambria Math" panose="02040503050406030204" pitchFamily="18" charset="0"/>
                                  </a:rPr>
                                  <m:t>1</m:t>
                                </m:r>
                              </m:e>
                            </m:mr>
                          </m:m>
                        </m:e>
                      </m:d>
                      <m:groupChr>
                        <m:groupChrPr>
                          <m:chr m:val="⇒"/>
                          <m:vertJc m:val="bot"/>
                          <m:ctrlPr>
                            <a:rPr lang="fr-CA" sz="2800" i="1" smtClean="0">
                              <a:solidFill>
                                <a:srgbClr val="323232"/>
                              </a:solidFill>
                              <a:latin typeface="Cambria Math" panose="02040503050406030204" pitchFamily="18" charset="0"/>
                            </a:rPr>
                          </m:ctrlPr>
                        </m:groupChrPr>
                        <m:e>
                          <m:eqArr>
                            <m:eqArrPr>
                              <m:ctrlPr>
                                <a:rPr lang="fr-CA" sz="2800" i="1" smtClean="0">
                                  <a:solidFill>
                                    <a:srgbClr val="323232"/>
                                  </a:solidFill>
                                  <a:latin typeface="Cambria Math" panose="02040503050406030204" pitchFamily="18" charset="0"/>
                                </a:rPr>
                              </m:ctrlPr>
                            </m:eqArrPr>
                            <m:e>
                              <m:sSub>
                                <m:sSubPr>
                                  <m:ctrlPr>
                                    <a:rPr lang="fr-CA" sz="2800" i="1" smtClean="0">
                                      <a:solidFill>
                                        <a:srgbClr val="323232"/>
                                      </a:solidFill>
                                      <a:latin typeface="Cambria Math" panose="02040503050406030204" pitchFamily="18" charset="0"/>
                                    </a:rPr>
                                  </m:ctrlPr>
                                </m:sSubPr>
                                <m:e>
                                  <m:r>
                                    <a:rPr lang="fr-CA" sz="2800" b="0" i="1" smtClean="0">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2</m:t>
                                  </m:r>
                                </m:sub>
                              </m:sSub>
                              <m:r>
                                <m:rPr>
                                  <m:brk m:alnAt="2"/>
                                </m:rPr>
                                <a:rPr lang="fr-CA" sz="2800" b="0" i="1" smtClean="0">
                                  <a:solidFill>
                                    <a:srgbClr val="323232"/>
                                  </a:solidFill>
                                  <a:latin typeface="Cambria Math" panose="02040503050406030204" pitchFamily="18" charset="0"/>
                                </a:rPr>
                                <m:t>−</m:t>
                              </m:r>
                              <m:sSub>
                                <m:sSubPr>
                                  <m:ctrlPr>
                                    <a:rPr lang="fr-CA" sz="2800" b="0" i="1" smtClean="0">
                                      <a:solidFill>
                                        <a:srgbClr val="323232"/>
                                      </a:solidFill>
                                      <a:latin typeface="Cambria Math" panose="02040503050406030204" pitchFamily="18" charset="0"/>
                                    </a:rPr>
                                  </m:ctrlPr>
                                </m:sSubPr>
                                <m:e>
                                  <m:r>
                                    <a:rPr lang="fr-CA" sz="2800" b="0" i="1" smtClean="0">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1</m:t>
                                  </m:r>
                                </m:sub>
                              </m:sSub>
                              <m:r>
                                <a:rPr lang="fr-CA" sz="2800" b="0" i="1" smtClean="0">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2</m:t>
                                  </m:r>
                                </m:sub>
                              </m:sSub>
                            </m:e>
                            <m:e>
                              <m:sSub>
                                <m:sSubPr>
                                  <m:ctrlPr>
                                    <a:rPr lang="fr-CA" sz="2800" b="0" i="1" smtClean="0">
                                      <a:solidFill>
                                        <a:srgbClr val="323232"/>
                                      </a:solidFill>
                                      <a:latin typeface="Cambria Math" panose="02040503050406030204" pitchFamily="18" charset="0"/>
                                    </a:rPr>
                                  </m:ctrlPr>
                                </m:sSubPr>
                                <m:e>
                                  <m:r>
                                    <a:rPr lang="fr-CA" sz="2800" b="0" i="1" smtClean="0">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3</m:t>
                                  </m:r>
                                </m:sub>
                              </m:sSub>
                              <m:r>
                                <a:rPr lang="fr-CA" sz="2800" b="0" i="1" smtClean="0">
                                  <a:solidFill>
                                    <a:srgbClr val="323232"/>
                                  </a:solidFill>
                                  <a:latin typeface="Cambria Math" panose="02040503050406030204" pitchFamily="18" charset="0"/>
                                </a:rPr>
                                <m:t>−</m:t>
                              </m:r>
                              <m:sSub>
                                <m:sSubPr>
                                  <m:ctrlPr>
                                    <a:rPr lang="fr-CA" sz="2800" b="0" i="1" smtClean="0">
                                      <a:solidFill>
                                        <a:srgbClr val="323232"/>
                                      </a:solidFill>
                                      <a:latin typeface="Cambria Math" panose="02040503050406030204" pitchFamily="18" charset="0"/>
                                    </a:rPr>
                                  </m:ctrlPr>
                                </m:sSubPr>
                                <m:e>
                                  <m:r>
                                    <a:rPr lang="fr-CA" sz="2800" b="0" i="1" smtClean="0">
                                      <a:solidFill>
                                        <a:srgbClr val="323232"/>
                                      </a:solidFill>
                                      <a:latin typeface="Cambria Math" panose="02040503050406030204" pitchFamily="18" charset="0"/>
                                    </a:rPr>
                                    <m:t>2</m:t>
                                  </m:r>
                                  <m:r>
                                    <a:rPr lang="fr-CA" sz="2800" b="0" i="1" smtClean="0">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1</m:t>
                                  </m:r>
                                </m:sub>
                              </m:sSub>
                              <m:r>
                                <a:rPr lang="fr-CA" sz="2800" i="1">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3</m:t>
                                  </m:r>
                                </m:sub>
                              </m:sSub>
                            </m:e>
                          </m:eqArr>
                        </m:e>
                      </m:groupChr>
                      <m:d>
                        <m:dPr>
                          <m:begChr m:val="["/>
                          <m:endChr m:val="]"/>
                          <m:ctrlPr>
                            <a:rPr lang="fr-CA" sz="2800" i="1">
                              <a:solidFill>
                                <a:srgbClr val="323232"/>
                              </a:solidFill>
                              <a:latin typeface="Cambria Math" panose="02040503050406030204" pitchFamily="18" charset="0"/>
                            </a:rPr>
                          </m:ctrlPr>
                        </m:dPr>
                        <m:e>
                          <m:m>
                            <m:mPr>
                              <m:mcs>
                                <m:mc>
                                  <m:mcPr>
                                    <m:count m:val="3"/>
                                    <m:mcJc m:val="center"/>
                                  </m:mcPr>
                                </m:mc>
                              </m:mcs>
                              <m:ctrlPr>
                                <a:rPr lang="fr-CA" sz="2800" i="1">
                                  <a:solidFill>
                                    <a:srgbClr val="323232"/>
                                  </a:solidFill>
                                  <a:latin typeface="Cambria Math" panose="02040503050406030204" pitchFamily="18" charset="0"/>
                                </a:rPr>
                              </m:ctrlPr>
                            </m:mPr>
                            <m:mr>
                              <m:e>
                                <m:r>
                                  <m:rPr>
                                    <m:brk m:alnAt="7"/>
                                  </m:rP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3</m:t>
                                </m:r>
                              </m:e>
                              <m:e>
                                <m:r>
                                  <a:rPr lang="fr-CA" sz="2800" i="1">
                                    <a:solidFill>
                                      <a:srgbClr val="323232"/>
                                    </a:solidFill>
                                    <a:latin typeface="Cambria Math" panose="02040503050406030204" pitchFamily="18" charset="0"/>
                                  </a:rPr>
                                  <m:t>3</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mr>
                          </m:m>
                        </m:e>
                        <m:e>
                          <m:m>
                            <m:mPr>
                              <m:mcs>
                                <m:mc>
                                  <m:mcPr>
                                    <m:count m:val="3"/>
                                    <m:mcJc m:val="center"/>
                                  </m:mcPr>
                                </m:mc>
                              </m:mcs>
                              <m:ctrlPr>
                                <a:rPr lang="fr-CA" sz="2800" i="1">
                                  <a:solidFill>
                                    <a:srgbClr val="323232"/>
                                  </a:solidFill>
                                  <a:latin typeface="Cambria Math" panose="02040503050406030204" pitchFamily="18" charset="0"/>
                                </a:rPr>
                              </m:ctrlPr>
                            </m:mPr>
                            <m:mr>
                              <m:e>
                                <m:r>
                                  <m:rPr>
                                    <m:brk m:alnAt="7"/>
                                  </m:rP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−2</m:t>
                                </m:r>
                              </m:e>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mr>
                          </m:m>
                        </m:e>
                      </m:d>
                    </m:oMath>
                  </m:oMathPara>
                </a14:m>
                <a:endParaRPr lang="fr-CA" sz="2800" dirty="0">
                  <a:solidFill>
                    <a:srgbClr val="323232"/>
                  </a:solidFill>
                </a:endParaRPr>
              </a:p>
              <a:p>
                <a:pPr marL="0" indent="0" algn="just">
                  <a:lnSpc>
                    <a:spcPct val="110000"/>
                  </a:lnSpc>
                  <a:buNone/>
                </a:pPr>
                <a14:m>
                  <m:oMathPara xmlns:m="http://schemas.openxmlformats.org/officeDocument/2006/math">
                    <m:oMathParaPr>
                      <m:jc m:val="centerGroup"/>
                    </m:oMathParaPr>
                    <m:oMath xmlns:m="http://schemas.openxmlformats.org/officeDocument/2006/math">
                      <m:groupChr>
                        <m:groupChrPr>
                          <m:chr m:val="⇒"/>
                          <m:vertJc m:val="bot"/>
                          <m:ctrlPr>
                            <a:rPr lang="fr-CA" sz="2800" i="1">
                              <a:solidFill>
                                <a:srgbClr val="323232"/>
                              </a:solidFill>
                              <a:latin typeface="Cambria Math" panose="02040503050406030204" pitchFamily="18" charset="0"/>
                            </a:rPr>
                          </m:ctrlPr>
                        </m:groupChrPr>
                        <m:e>
                          <m:eqArr>
                            <m:eqArrPr>
                              <m:ctrlPr>
                                <a:rPr lang="fr-CA" sz="2800" i="1">
                                  <a:solidFill>
                                    <a:srgbClr val="323232"/>
                                  </a:solidFill>
                                  <a:latin typeface="Cambria Math" panose="02040503050406030204" pitchFamily="18" charset="0"/>
                                </a:rPr>
                              </m:ctrlPr>
                            </m:eqArrPr>
                            <m:e>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1</m:t>
                                  </m:r>
                                </m:sub>
                              </m:sSub>
                              <m:r>
                                <a:rPr lang="fr-CA" sz="2800" i="1">
                                  <a:solidFill>
                                    <a:srgbClr val="323232"/>
                                  </a:solidFill>
                                  <a:latin typeface="Cambria Math" panose="02040503050406030204" pitchFamily="18" charset="0"/>
                                </a:rPr>
                                <m:t>−3</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2</m:t>
                                  </m:r>
                                </m:sub>
                              </m:sSub>
                              <m:r>
                                <a:rPr lang="fr-CA" sz="2800" i="1">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1</m:t>
                                  </m:r>
                                </m:sub>
                              </m:sSub>
                            </m:e>
                            <m:e>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3</m:t>
                                  </m:r>
                                </m:sub>
                              </m:sSub>
                              <m:r>
                                <a:rPr lang="fr-CA" sz="2800" i="1">
                                  <a:solidFill>
                                    <a:srgbClr val="323232"/>
                                  </a:solidFill>
                                  <a:latin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b="0" i="1" smtClean="0">
                                      <a:solidFill>
                                        <a:srgbClr val="323232"/>
                                      </a:solidFill>
                                      <a:latin typeface="Cambria Math" panose="02040503050406030204" pitchFamily="18" charset="0"/>
                                    </a:rPr>
                                    <m:t>2</m:t>
                                  </m:r>
                                </m:sub>
                              </m:sSub>
                              <m:r>
                                <a:rPr lang="fr-CA" sz="2800" i="1">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3</m:t>
                                  </m:r>
                                </m:sub>
                              </m:sSub>
                            </m:e>
                          </m:eqArr>
                        </m:e>
                      </m:groupChr>
                      <m:d>
                        <m:dPr>
                          <m:begChr m:val="["/>
                          <m:endChr m:val="]"/>
                          <m:ctrlPr>
                            <a:rPr lang="fr-CA" sz="2800" i="1">
                              <a:solidFill>
                                <a:srgbClr val="323232"/>
                              </a:solidFill>
                              <a:latin typeface="Cambria Math" panose="02040503050406030204" pitchFamily="18" charset="0"/>
                            </a:rPr>
                          </m:ctrlPr>
                        </m:dPr>
                        <m:e>
                          <m:m>
                            <m:mPr>
                              <m:mcs>
                                <m:mc>
                                  <m:mcPr>
                                    <m:count m:val="3"/>
                                    <m:mcJc m:val="center"/>
                                  </m:mcPr>
                                </m:mc>
                              </m:mcs>
                              <m:ctrlPr>
                                <a:rPr lang="fr-CA" sz="2800" i="1">
                                  <a:solidFill>
                                    <a:srgbClr val="323232"/>
                                  </a:solidFill>
                                  <a:latin typeface="Cambria Math" panose="02040503050406030204" pitchFamily="18" charset="0"/>
                                </a:rPr>
                              </m:ctrlPr>
                            </m:mPr>
                            <m:mr>
                              <m:e>
                                <m:r>
                                  <m:rPr>
                                    <m:brk m:alnAt="7"/>
                                  </m:rP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e>
                                <m:r>
                                  <a:rPr lang="fr-CA" sz="2800" b="0" i="1" smtClean="0">
                                    <a:solidFill>
                                      <a:srgbClr val="323232"/>
                                    </a:solidFill>
                                    <a:latin typeface="Cambria Math" panose="02040503050406030204" pitchFamily="18" charset="0"/>
                                  </a:rPr>
                                  <m:t>3</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mr>
                          </m:m>
                        </m:e>
                        <m:e>
                          <m:m>
                            <m:mPr>
                              <m:mcs>
                                <m:mc>
                                  <m:mcPr>
                                    <m:count m:val="3"/>
                                    <m:mcJc m:val="center"/>
                                  </m:mcPr>
                                </m:mc>
                              </m:mcs>
                              <m:ctrlPr>
                                <a:rPr lang="fr-CA" sz="2800" i="1">
                                  <a:solidFill>
                                    <a:srgbClr val="323232"/>
                                  </a:solidFill>
                                  <a:latin typeface="Cambria Math" panose="02040503050406030204" pitchFamily="18" charset="0"/>
                                </a:rPr>
                              </m:ctrlPr>
                            </m:mPr>
                            <m:mr>
                              <m:e>
                                <m:r>
                                  <a:rPr lang="fr-CA" sz="2800" b="0" i="1" smtClean="0">
                                    <a:solidFill>
                                      <a:srgbClr val="323232"/>
                                    </a:solidFill>
                                    <a:latin typeface="Cambria Math" panose="02040503050406030204" pitchFamily="18" charset="0"/>
                                  </a:rPr>
                                  <m:t>4</m:t>
                                </m:r>
                              </m:e>
                              <m:e>
                                <m:r>
                                  <a:rPr lang="fr-CA" sz="2800" b="0" i="1" smtClean="0">
                                    <a:solidFill>
                                      <a:srgbClr val="323232"/>
                                    </a:solidFill>
                                    <a:latin typeface="Cambria Math" panose="02040503050406030204" pitchFamily="18" charset="0"/>
                                  </a:rPr>
                                  <m:t>−3</m:t>
                                </m:r>
                              </m:e>
                              <m:e>
                                <m:r>
                                  <a:rPr lang="fr-CA" sz="2800" b="0" i="1" smtClean="0">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mr>
                          </m:m>
                        </m:e>
                      </m:d>
                      <m:groupChr>
                        <m:groupChrPr>
                          <m:chr m:val="⇒"/>
                          <m:vertJc m:val="bot"/>
                          <m:ctrlPr>
                            <a:rPr lang="fr-CA" sz="2800" i="1">
                              <a:solidFill>
                                <a:srgbClr val="323232"/>
                              </a:solidFill>
                              <a:latin typeface="Cambria Math" panose="02040503050406030204" pitchFamily="18" charset="0"/>
                            </a:rPr>
                          </m:ctrlPr>
                        </m:groupChrPr>
                        <m:e>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1</m:t>
                              </m:r>
                            </m:sub>
                          </m:sSub>
                          <m:r>
                            <a:rPr lang="fr-CA" sz="2800" i="1">
                              <a:solidFill>
                                <a:srgbClr val="323232"/>
                              </a:solidFill>
                              <a:latin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3</m:t>
                              </m:r>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3</m:t>
                              </m:r>
                            </m:sub>
                          </m:sSub>
                          <m:r>
                            <a:rPr lang="fr-CA" sz="2800" i="1">
                              <a:solidFill>
                                <a:srgbClr val="323232"/>
                              </a:solidFill>
                              <a:latin typeface="Cambria Math" panose="02040503050406030204" pitchFamily="18" charset="0"/>
                              <a:ea typeface="Cambria Math" panose="02040503050406030204" pitchFamily="18" charset="0"/>
                            </a:rPr>
                            <m:t>→</m:t>
                          </m:r>
                          <m:sSub>
                            <m:sSubPr>
                              <m:ctrlPr>
                                <a:rPr lang="fr-CA" sz="2800" i="1">
                                  <a:solidFill>
                                    <a:srgbClr val="323232"/>
                                  </a:solidFill>
                                  <a:latin typeface="Cambria Math" panose="02040503050406030204" pitchFamily="18" charset="0"/>
                                </a:rPr>
                              </m:ctrlPr>
                            </m:sSubPr>
                            <m:e>
                              <m:r>
                                <a:rPr lang="fr-CA" sz="2800" i="1">
                                  <a:solidFill>
                                    <a:srgbClr val="323232"/>
                                  </a:solidFill>
                                  <a:latin typeface="Cambria Math" panose="02040503050406030204" pitchFamily="18" charset="0"/>
                                </a:rPr>
                                <m:t>𝑅</m:t>
                              </m:r>
                            </m:e>
                            <m:sub>
                              <m:r>
                                <a:rPr lang="fr-CA" sz="2800" i="1">
                                  <a:solidFill>
                                    <a:srgbClr val="323232"/>
                                  </a:solidFill>
                                  <a:latin typeface="Cambria Math" panose="02040503050406030204" pitchFamily="18" charset="0"/>
                                </a:rPr>
                                <m:t>1</m:t>
                              </m:r>
                            </m:sub>
                          </m:sSub>
                        </m:e>
                      </m:groupChr>
                      <m:d>
                        <m:dPr>
                          <m:begChr m:val="["/>
                          <m:endChr m:val="]"/>
                          <m:ctrlPr>
                            <a:rPr lang="fr-CA" sz="2800" i="1">
                              <a:solidFill>
                                <a:srgbClr val="323232"/>
                              </a:solidFill>
                              <a:latin typeface="Cambria Math" panose="02040503050406030204" pitchFamily="18" charset="0"/>
                            </a:rPr>
                          </m:ctrlPr>
                        </m:dPr>
                        <m:e>
                          <m:m>
                            <m:mPr>
                              <m:mcs>
                                <m:mc>
                                  <m:mcPr>
                                    <m:count m:val="3"/>
                                    <m:mcJc m:val="center"/>
                                  </m:mcPr>
                                </m:mc>
                              </m:mcs>
                              <m:ctrlPr>
                                <a:rPr lang="fr-CA" sz="2800" i="1">
                                  <a:solidFill>
                                    <a:srgbClr val="323232"/>
                                  </a:solidFill>
                                  <a:latin typeface="Cambria Math" panose="02040503050406030204" pitchFamily="18" charset="0"/>
                                </a:rPr>
                              </m:ctrlPr>
                            </m:mPr>
                            <m:mr>
                              <m:e>
                                <m:r>
                                  <m:rPr>
                                    <m:brk m:alnAt="7"/>
                                  </m:rP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e>
                                <m:r>
                                  <a:rPr lang="fr-CA" sz="2800" b="0" i="1" smtClean="0">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0</m:t>
                                </m:r>
                              </m:e>
                              <m:e>
                                <m:r>
                                  <a:rPr lang="fr-CA" sz="2800" i="1">
                                    <a:solidFill>
                                      <a:srgbClr val="323232"/>
                                    </a:solidFill>
                                    <a:latin typeface="Cambria Math" panose="02040503050406030204" pitchFamily="18" charset="0"/>
                                  </a:rPr>
                                  <m:t>1</m:t>
                                </m:r>
                              </m:e>
                            </m:mr>
                          </m:m>
                        </m:e>
                        <m:e>
                          <m:m>
                            <m:mPr>
                              <m:mcs>
                                <m:mc>
                                  <m:mcPr>
                                    <m:count m:val="3"/>
                                    <m:mcJc m:val="center"/>
                                  </m:mcPr>
                                </m:mc>
                              </m:mcs>
                              <m:ctrlPr>
                                <a:rPr lang="fr-CA" sz="2800" i="1">
                                  <a:solidFill>
                                    <a:srgbClr val="323232"/>
                                  </a:solidFill>
                                  <a:latin typeface="Cambria Math" panose="02040503050406030204" pitchFamily="18" charset="0"/>
                                </a:rPr>
                              </m:ctrlPr>
                            </m:mPr>
                            <m:mr>
                              <m:e>
                                <m:r>
                                  <a:rPr lang="fr-CA" sz="2800" b="0" i="1" smtClean="0">
                                    <a:solidFill>
                                      <a:srgbClr val="323232"/>
                                    </a:solidFill>
                                    <a:latin typeface="Cambria Math" panose="02040503050406030204" pitchFamily="18" charset="0"/>
                                  </a:rPr>
                                  <m:t>7</m:t>
                                </m:r>
                              </m:e>
                              <m:e>
                                <m:r>
                                  <a:rPr lang="fr-CA" sz="2800" b="0" i="1" smtClean="0">
                                    <a:solidFill>
                                      <a:srgbClr val="323232"/>
                                    </a:solidFill>
                                    <a:latin typeface="Cambria Math" panose="02040503050406030204" pitchFamily="18" charset="0"/>
                                  </a:rPr>
                                  <m:t>0</m:t>
                                </m:r>
                              </m:e>
                              <m:e>
                                <m:r>
                                  <a:rPr lang="fr-CA" sz="2800" b="0" i="1" smtClean="0">
                                    <a:solidFill>
                                      <a:srgbClr val="323232"/>
                                    </a:solidFill>
                                    <a:latin typeface="Cambria Math" panose="02040503050406030204" pitchFamily="18" charset="0"/>
                                  </a:rPr>
                                  <m:t>−3</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0</m:t>
                                </m:r>
                              </m:e>
                            </m:mr>
                            <m:mr>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e>
                                <m:r>
                                  <a:rPr lang="fr-CA" sz="2800" i="1">
                                    <a:solidFill>
                                      <a:srgbClr val="323232"/>
                                    </a:solidFill>
                                    <a:latin typeface="Cambria Math" panose="02040503050406030204" pitchFamily="18" charset="0"/>
                                  </a:rPr>
                                  <m:t>1</m:t>
                                </m:r>
                              </m:e>
                            </m:mr>
                          </m:m>
                        </m:e>
                      </m:d>
                      <m:r>
                        <a:rPr lang="fr-CA" sz="2800" i="1">
                          <a:solidFill>
                            <a:srgbClr val="323232"/>
                          </a:solidFill>
                          <a:latin typeface="Cambria Math" panose="02040503050406030204" pitchFamily="18" charset="0"/>
                        </a:rPr>
                        <m:t>=[</m:t>
                      </m:r>
                      <m:r>
                        <a:rPr lang="fr-CA" sz="2800" i="1">
                          <a:solidFill>
                            <a:srgbClr val="323232"/>
                          </a:solidFill>
                          <a:latin typeface="Cambria Math" panose="02040503050406030204" pitchFamily="18" charset="0"/>
                        </a:rPr>
                        <m:t>𝐼</m:t>
                      </m:r>
                      <m:sSup>
                        <m:sSupPr>
                          <m:ctrlPr>
                            <a:rPr lang="fr-CA" sz="2800" i="1">
                              <a:solidFill>
                                <a:srgbClr val="323232"/>
                              </a:solidFill>
                              <a:latin typeface="Cambria Math" panose="02040503050406030204" pitchFamily="18" charset="0"/>
                            </a:rPr>
                          </m:ctrlPr>
                        </m:sSupPr>
                        <m:e>
                          <m:r>
                            <a:rPr lang="fr-CA" sz="2800" b="0" i="1" smtClean="0">
                              <a:solidFill>
                                <a:srgbClr val="323232"/>
                              </a:solidFill>
                              <a:latin typeface="Cambria Math" panose="02040503050406030204" pitchFamily="18" charset="0"/>
                            </a:rPr>
                            <m:t>|</m:t>
                          </m:r>
                          <m:r>
                            <a:rPr lang="fr-CA" sz="2800" i="1">
                              <a:solidFill>
                                <a:srgbClr val="323232"/>
                              </a:solidFill>
                              <a:latin typeface="Cambria Math" panose="02040503050406030204" pitchFamily="18" charset="0"/>
                            </a:rPr>
                            <m:t>𝐴</m:t>
                          </m:r>
                        </m:e>
                        <m:sup>
                          <m:r>
                            <a:rPr lang="fr-CA" sz="2800" i="1">
                              <a:solidFill>
                                <a:srgbClr val="323232"/>
                              </a:solidFill>
                              <a:latin typeface="Cambria Math" panose="02040503050406030204" pitchFamily="18" charset="0"/>
                            </a:rPr>
                            <m:t>−1</m:t>
                          </m:r>
                        </m:sup>
                      </m:sSup>
                      <m:r>
                        <a:rPr lang="fr-CA" sz="2800" b="0" i="1" smtClean="0">
                          <a:solidFill>
                            <a:srgbClr val="323232"/>
                          </a:solidFill>
                          <a:latin typeface="Cambria Math" panose="02040503050406030204" pitchFamily="18" charset="0"/>
                        </a:rPr>
                        <m:t>]</m:t>
                      </m:r>
                    </m:oMath>
                  </m:oMathPara>
                </a14:m>
                <a:endParaRPr lang="fr-CA" sz="2800" dirty="0">
                  <a:solidFill>
                    <a:srgbClr val="323232"/>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02047F38-0074-4407-B95C-3309D5925A7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r="-663"/>
                </a:stretch>
              </a:blipFill>
            </p:spPr>
            <p:txBody>
              <a:bodyPr/>
              <a:lstStyle/>
              <a:p>
                <a:r>
                  <a:rPr lang="fr-CA">
                    <a:noFill/>
                  </a:rPr>
                  <a:t> </a:t>
                </a:r>
              </a:p>
            </p:txBody>
          </p:sp>
        </mc:Fallback>
      </mc:AlternateContent>
    </p:spTree>
    <p:extLst>
      <p:ext uri="{BB962C8B-B14F-4D97-AF65-F5344CB8AC3E}">
        <p14:creationId xmlns:p14="http://schemas.microsoft.com/office/powerpoint/2010/main" val="55759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EXERCICES</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r>
                  <a:rPr lang="fr-CA" dirty="0"/>
                  <a:t>Dans R, établissez des matrices carrées </a:t>
                </a:r>
                <a14:m>
                  <m:oMath xmlns:m="http://schemas.openxmlformats.org/officeDocument/2006/math">
                    <m:r>
                      <a:rPr lang="fr-CA" i="1" dirty="0" smtClean="0">
                        <a:latin typeface="Cambria Math" panose="02040503050406030204" pitchFamily="18" charset="0"/>
                      </a:rPr>
                      <m:t>3</m:t>
                    </m:r>
                    <m:r>
                      <a:rPr lang="fr-CA" i="1" dirty="0" smtClean="0">
                        <a:latin typeface="Cambria Math" panose="02040503050406030204" pitchFamily="18" charset="0"/>
                        <a:ea typeface="Cambria Math" panose="02040503050406030204" pitchFamily="18" charset="0"/>
                      </a:rPr>
                      <m:t>×</m:t>
                    </m:r>
                    <m:r>
                      <a:rPr lang="fr-CA" b="0" i="1" dirty="0" smtClean="0">
                        <a:latin typeface="Cambria Math" panose="02040503050406030204" pitchFamily="18" charset="0"/>
                        <a:ea typeface="Cambria Math" panose="02040503050406030204" pitchFamily="18" charset="0"/>
                      </a:rPr>
                      <m:t>3</m:t>
                    </m:r>
                  </m:oMath>
                </a14:m>
                <a:r>
                  <a:rPr lang="fr-CA" dirty="0"/>
                  <a:t> </a:t>
                </a:r>
                <a14:m>
                  <m:oMath xmlns:m="http://schemas.openxmlformats.org/officeDocument/2006/math">
                    <m:r>
                      <a:rPr lang="fr-CA" i="1" dirty="0" smtClean="0">
                        <a:latin typeface="Cambria Math" panose="02040503050406030204" pitchFamily="18" charset="0"/>
                      </a:rPr>
                      <m:t>𝐴</m:t>
                    </m:r>
                    <m:r>
                      <a:rPr lang="fr-CA" i="1" dirty="0" smtClean="0">
                        <a:latin typeface="Cambria Math" panose="02040503050406030204" pitchFamily="18" charset="0"/>
                      </a:rPr>
                      <m:t>, </m:t>
                    </m:r>
                    <m:r>
                      <a:rPr lang="fr-CA" i="1" dirty="0" smtClean="0">
                        <a:latin typeface="Cambria Math" panose="02040503050406030204" pitchFamily="18" charset="0"/>
                      </a:rPr>
                      <m:t>𝐵</m:t>
                    </m:r>
                    <m:r>
                      <a:rPr lang="fr-CA" i="1" dirty="0" smtClean="0">
                        <a:latin typeface="Cambria Math" panose="02040503050406030204" pitchFamily="18" charset="0"/>
                      </a:rPr>
                      <m:t>, </m:t>
                    </m:r>
                    <m:r>
                      <a:rPr lang="fr-CA" i="1" dirty="0" smtClean="0">
                        <a:latin typeface="Cambria Math" panose="02040503050406030204" pitchFamily="18" charset="0"/>
                      </a:rPr>
                      <m:t>𝐶</m:t>
                    </m:r>
                  </m:oMath>
                </a14:m>
                <a:r>
                  <a:rPr lang="fr-CA" dirty="0"/>
                  <a:t> et calculez les éléments suivants :</a:t>
                </a:r>
              </a:p>
              <a:p>
                <a:pPr lvl="1"/>
                <a14:m>
                  <m:oMath xmlns:m="http://schemas.openxmlformats.org/officeDocument/2006/math">
                    <m:r>
                      <a:rPr lang="fr-CA" i="1" dirty="0" smtClean="0">
                        <a:latin typeface="Cambria Math" panose="02040503050406030204" pitchFamily="18" charset="0"/>
                      </a:rPr>
                      <m:t>𝐴</m:t>
                    </m:r>
                    <m:r>
                      <a:rPr lang="fr-CA" i="1" dirty="0" smtClean="0">
                        <a:latin typeface="Cambria Math" panose="02040503050406030204" pitchFamily="18" charset="0"/>
                      </a:rPr>
                      <m:t>+</m:t>
                    </m:r>
                    <m:r>
                      <a:rPr lang="fr-CA" i="1" dirty="0" smtClean="0">
                        <a:latin typeface="Cambria Math" panose="02040503050406030204" pitchFamily="18" charset="0"/>
                      </a:rPr>
                      <m:t>𝐵</m:t>
                    </m:r>
                    <m:r>
                      <a:rPr lang="fr-CA" i="1" dirty="0" smtClean="0">
                        <a:latin typeface="Cambria Math" panose="02040503050406030204" pitchFamily="18" charset="0"/>
                      </a:rPr>
                      <m:t>, </m:t>
                    </m:r>
                    <m:r>
                      <a:rPr lang="fr-CA" i="1" dirty="0" smtClean="0">
                        <a:latin typeface="Cambria Math" panose="02040503050406030204" pitchFamily="18" charset="0"/>
                      </a:rPr>
                      <m:t>𝐵𝐶</m:t>
                    </m:r>
                    <m:r>
                      <a:rPr lang="fr-CA" i="1" dirty="0" smtClean="0">
                        <a:latin typeface="Cambria Math" panose="02040503050406030204" pitchFamily="18" charset="0"/>
                      </a:rPr>
                      <m:t>, </m:t>
                    </m:r>
                    <m:r>
                      <a:rPr lang="fr-CA" i="1" dirty="0" smtClean="0">
                        <a:latin typeface="Cambria Math" panose="02040503050406030204" pitchFamily="18" charset="0"/>
                      </a:rPr>
                      <m:t>𝐶𝐵</m:t>
                    </m:r>
                    <m:r>
                      <a:rPr lang="fr-CA" i="1" dirty="0" smtClean="0">
                        <a:latin typeface="Cambria Math" panose="02040503050406030204" pitchFamily="18" charset="0"/>
                      </a:rPr>
                      <m:t>, </m:t>
                    </m:r>
                    <m:sSup>
                      <m:sSupPr>
                        <m:ctrlPr>
                          <a:rPr lang="fr-CA" i="1" dirty="0" smtClean="0">
                            <a:latin typeface="Cambria Math" panose="02040503050406030204" pitchFamily="18" charset="0"/>
                          </a:rPr>
                        </m:ctrlPr>
                      </m:sSupPr>
                      <m:e>
                        <m:r>
                          <a:rPr lang="fr-CA" b="0" i="1" dirty="0" smtClean="0">
                            <a:latin typeface="Cambria Math" panose="02040503050406030204" pitchFamily="18" charset="0"/>
                          </a:rPr>
                          <m:t>𝐴</m:t>
                        </m:r>
                      </m:e>
                      <m:sup>
                        <m:r>
                          <m:rPr>
                            <m:sty m:val="p"/>
                          </m:rPr>
                          <a:rPr lang="fr-CA" b="0" i="0" dirty="0" smtClean="0">
                            <a:latin typeface="Cambria Math" panose="02040503050406030204" pitchFamily="18" charset="0"/>
                          </a:rPr>
                          <m:t>T</m:t>
                        </m:r>
                      </m:sup>
                    </m:sSup>
                    <m:r>
                      <a:rPr lang="fr-CA" i="1" dirty="0" smtClean="0">
                        <a:latin typeface="Cambria Math" panose="02040503050406030204" pitchFamily="18" charset="0"/>
                      </a:rPr>
                      <m:t>, </m:t>
                    </m:r>
                    <m:r>
                      <a:rPr lang="fr-CA" i="1" dirty="0" smtClean="0">
                        <a:latin typeface="Cambria Math" panose="02040503050406030204" pitchFamily="18" charset="0"/>
                      </a:rPr>
                      <m:t>𝐶</m:t>
                    </m:r>
                    <m:sSup>
                      <m:sSupPr>
                        <m:ctrlPr>
                          <a:rPr lang="fr-CA" i="1" dirty="0">
                            <a:latin typeface="Cambria Math" panose="02040503050406030204" pitchFamily="18" charset="0"/>
                          </a:rPr>
                        </m:ctrlPr>
                      </m:sSupPr>
                      <m:e>
                        <m:r>
                          <a:rPr lang="fr-CA" i="1" dirty="0">
                            <a:latin typeface="Cambria Math" panose="02040503050406030204" pitchFamily="18" charset="0"/>
                          </a:rPr>
                          <m:t>𝐴</m:t>
                        </m:r>
                      </m:e>
                      <m:sup>
                        <m:r>
                          <m:rPr>
                            <m:sty m:val="p"/>
                          </m:rPr>
                          <a:rPr lang="fr-CA" dirty="0">
                            <a:latin typeface="Cambria Math" panose="02040503050406030204" pitchFamily="18" charset="0"/>
                          </a:rPr>
                          <m:t>T</m:t>
                        </m:r>
                      </m:sup>
                    </m:sSup>
                  </m:oMath>
                </a14:m>
                <a:endParaRPr lang="fr-CA" dirty="0"/>
              </a:p>
              <a:p>
                <a:pPr lvl="1"/>
                <a14:m>
                  <m:oMath xmlns:m="http://schemas.openxmlformats.org/officeDocument/2006/math">
                    <m:r>
                      <m:rPr>
                        <m:sty m:val="p"/>
                      </m:rPr>
                      <a:rPr lang="fr-CA" i="0" dirty="0" smtClean="0">
                        <a:latin typeface="Cambria Math" panose="02040503050406030204" pitchFamily="18" charset="0"/>
                      </a:rPr>
                      <m:t>tr</m:t>
                    </m:r>
                    <m:r>
                      <a:rPr lang="fr-CA" i="1" dirty="0" smtClean="0">
                        <a:latin typeface="Cambria Math" panose="02040503050406030204" pitchFamily="18" charset="0"/>
                      </a:rPr>
                      <m:t>(</m:t>
                    </m:r>
                    <m:r>
                      <a:rPr lang="fr-CA" i="1" dirty="0" smtClean="0">
                        <a:latin typeface="Cambria Math" panose="02040503050406030204" pitchFamily="18" charset="0"/>
                      </a:rPr>
                      <m:t>𝐴</m:t>
                    </m:r>
                    <m:r>
                      <a:rPr lang="fr-CA" i="1" dirty="0" smtClean="0">
                        <a:latin typeface="Cambria Math" panose="02040503050406030204" pitchFamily="18" charset="0"/>
                      </a:rPr>
                      <m:t>), </m:t>
                    </m:r>
                    <m:r>
                      <m:rPr>
                        <m:sty m:val="p"/>
                      </m:rPr>
                      <a:rPr lang="fr-CA" i="0" dirty="0" err="1" smtClean="0">
                        <a:latin typeface="Cambria Math" panose="02040503050406030204" pitchFamily="18" charset="0"/>
                      </a:rPr>
                      <m:t>tr</m:t>
                    </m:r>
                    <m:r>
                      <a:rPr lang="fr-CA" i="1" dirty="0" smtClean="0">
                        <a:latin typeface="Cambria Math" panose="02040503050406030204" pitchFamily="18" charset="0"/>
                      </a:rPr>
                      <m:t>(3</m:t>
                    </m:r>
                    <m:r>
                      <a:rPr lang="fr-CA" i="1" dirty="0" smtClean="0">
                        <a:latin typeface="Cambria Math" panose="02040503050406030204" pitchFamily="18" charset="0"/>
                      </a:rPr>
                      <m:t>𝐴</m:t>
                    </m:r>
                    <m:r>
                      <a:rPr lang="fr-CA" i="1" dirty="0" smtClean="0">
                        <a:latin typeface="Cambria Math" panose="02040503050406030204" pitchFamily="18" charset="0"/>
                      </a:rPr>
                      <m:t>), </m:t>
                    </m:r>
                    <m:r>
                      <m:rPr>
                        <m:sty m:val="p"/>
                      </m:rPr>
                      <a:rPr lang="fr-CA" i="0" dirty="0" err="1" smtClean="0">
                        <a:latin typeface="Cambria Math" panose="02040503050406030204" pitchFamily="18" charset="0"/>
                      </a:rPr>
                      <m:t>tr</m:t>
                    </m:r>
                    <m:r>
                      <a:rPr lang="fr-CA" i="1" dirty="0" smtClean="0">
                        <a:latin typeface="Cambria Math" panose="02040503050406030204" pitchFamily="18" charset="0"/>
                      </a:rPr>
                      <m:t>(</m:t>
                    </m:r>
                    <m:r>
                      <a:rPr lang="fr-CA" i="1" dirty="0" smtClean="0">
                        <a:latin typeface="Cambria Math" panose="02040503050406030204" pitchFamily="18" charset="0"/>
                      </a:rPr>
                      <m:t>𝐶</m:t>
                    </m:r>
                    <m:r>
                      <a:rPr lang="fr-CA" i="1" dirty="0" smtClean="0">
                        <a:latin typeface="Cambria Math" panose="02040503050406030204" pitchFamily="18" charset="0"/>
                      </a:rPr>
                      <m:t>), </m:t>
                    </m:r>
                    <m:r>
                      <m:rPr>
                        <m:sty m:val="p"/>
                      </m:rPr>
                      <a:rPr lang="fr-CA" i="0" dirty="0" err="1" smtClean="0">
                        <a:latin typeface="Cambria Math" panose="02040503050406030204" pitchFamily="18" charset="0"/>
                      </a:rPr>
                      <m:t>tr</m:t>
                    </m:r>
                    <m:r>
                      <a:rPr lang="fr-CA" i="1" dirty="0" smtClean="0">
                        <a:latin typeface="Cambria Math" panose="02040503050406030204" pitchFamily="18" charset="0"/>
                      </a:rPr>
                      <m:t>(−</m:t>
                    </m:r>
                    <m:r>
                      <a:rPr lang="fr-CA" i="1" dirty="0" smtClean="0">
                        <a:latin typeface="Cambria Math" panose="02040503050406030204" pitchFamily="18" charset="0"/>
                      </a:rPr>
                      <m:t>𝐶</m:t>
                    </m:r>
                    <m:r>
                      <a:rPr lang="fr-CA" i="1" dirty="0" smtClean="0">
                        <a:latin typeface="Cambria Math" panose="02040503050406030204" pitchFamily="18" charset="0"/>
                      </a:rPr>
                      <m:t>), </m:t>
                    </m:r>
                    <m:r>
                      <m:rPr>
                        <m:sty m:val="p"/>
                      </m:rPr>
                      <a:rPr lang="fr-CA" i="0" dirty="0" err="1" smtClean="0">
                        <a:latin typeface="Cambria Math" panose="02040503050406030204" pitchFamily="18" charset="0"/>
                      </a:rPr>
                      <m:t>tr</m:t>
                    </m:r>
                    <m:r>
                      <a:rPr lang="fr-CA" i="1" dirty="0" smtClean="0">
                        <a:latin typeface="Cambria Math" panose="02040503050406030204" pitchFamily="18" charset="0"/>
                      </a:rPr>
                      <m:t>(3</m:t>
                    </m:r>
                    <m:r>
                      <a:rPr lang="fr-CA" i="1" dirty="0" smtClean="0">
                        <a:latin typeface="Cambria Math" panose="02040503050406030204" pitchFamily="18" charset="0"/>
                      </a:rPr>
                      <m:t>𝐴</m:t>
                    </m:r>
                    <m:r>
                      <a:rPr lang="fr-CA" i="1" dirty="0" smtClean="0">
                        <a:latin typeface="Cambria Math" panose="02040503050406030204" pitchFamily="18" charset="0"/>
                      </a:rPr>
                      <m:t>−</m:t>
                    </m:r>
                    <m:r>
                      <a:rPr lang="fr-CA" i="1" dirty="0" smtClean="0">
                        <a:latin typeface="Cambria Math" panose="02040503050406030204" pitchFamily="18" charset="0"/>
                      </a:rPr>
                      <m:t>𝐶</m:t>
                    </m:r>
                    <m:r>
                      <a:rPr lang="fr-CA" i="1" dirty="0" smtClean="0">
                        <a:latin typeface="Cambria Math" panose="02040503050406030204" pitchFamily="18" charset="0"/>
                      </a:rPr>
                      <m:t>)</m:t>
                    </m:r>
                  </m:oMath>
                </a14:m>
                <a:endParaRPr lang="fr-CA" dirty="0"/>
              </a:p>
              <a:p>
                <a:pPr lvl="1"/>
                <a14:m>
                  <m:oMath xmlns:m="http://schemas.openxmlformats.org/officeDocument/2006/math">
                    <m:r>
                      <m:rPr>
                        <m:sty m:val="p"/>
                      </m:rPr>
                      <a:rPr lang="fr-CA" i="1" dirty="0" smtClean="0">
                        <a:latin typeface="Cambria Math" panose="02040503050406030204" pitchFamily="18" charset="0"/>
                      </a:rPr>
                      <m:t>det</m:t>
                    </m:r>
                    <m:r>
                      <a:rPr lang="fr-CA" i="1" dirty="0" smtClean="0">
                        <a:latin typeface="Cambria Math" panose="02040503050406030204" pitchFamily="18" charset="0"/>
                      </a:rPr>
                      <m:t>⁡(</m:t>
                    </m:r>
                    <m:r>
                      <a:rPr lang="fr-CA" i="1" dirty="0" smtClean="0">
                        <a:latin typeface="Cambria Math" panose="02040503050406030204" pitchFamily="18" charset="0"/>
                      </a:rPr>
                      <m:t>𝐴</m:t>
                    </m:r>
                    <m:r>
                      <a:rPr lang="fr-CA" i="1" dirty="0" smtClean="0">
                        <a:latin typeface="Cambria Math" panose="02040503050406030204" pitchFamily="18" charset="0"/>
                      </a:rPr>
                      <m:t>), </m:t>
                    </m:r>
                    <m:r>
                      <m:rPr>
                        <m:sty m:val="p"/>
                      </m:rPr>
                      <a:rPr lang="fr-CA" i="1" dirty="0" err="1" smtClean="0">
                        <a:latin typeface="Cambria Math" panose="02040503050406030204" pitchFamily="18" charset="0"/>
                      </a:rPr>
                      <m:t>det</m:t>
                    </m:r>
                    <m:r>
                      <a:rPr lang="fr-CA" i="1" dirty="0" smtClean="0">
                        <a:latin typeface="Cambria Math" panose="02040503050406030204" pitchFamily="18" charset="0"/>
                      </a:rPr>
                      <m:t>⁡(</m:t>
                    </m:r>
                    <m:sSup>
                      <m:sSupPr>
                        <m:ctrlPr>
                          <a:rPr lang="fr-CA" i="1" dirty="0">
                            <a:latin typeface="Cambria Math" panose="02040503050406030204" pitchFamily="18" charset="0"/>
                          </a:rPr>
                        </m:ctrlPr>
                      </m:sSupPr>
                      <m:e>
                        <m:r>
                          <a:rPr lang="fr-CA" i="1" dirty="0">
                            <a:latin typeface="Cambria Math" panose="02040503050406030204" pitchFamily="18" charset="0"/>
                          </a:rPr>
                          <m:t>𝐴</m:t>
                        </m:r>
                      </m:e>
                      <m:sup>
                        <m:r>
                          <m:rPr>
                            <m:sty m:val="p"/>
                          </m:rPr>
                          <a:rPr lang="fr-CA" dirty="0">
                            <a:latin typeface="Cambria Math" panose="02040503050406030204" pitchFamily="18" charset="0"/>
                          </a:rPr>
                          <m:t>T</m:t>
                        </m:r>
                      </m:sup>
                    </m:sSup>
                    <m:r>
                      <a:rPr lang="fr-CA" i="1" dirty="0" smtClean="0">
                        <a:latin typeface="Cambria Math" panose="02040503050406030204" pitchFamily="18" charset="0"/>
                      </a:rPr>
                      <m:t>), </m:t>
                    </m:r>
                    <m:r>
                      <m:rPr>
                        <m:sty m:val="p"/>
                      </m:rPr>
                      <a:rPr lang="fr-CA" i="1" dirty="0" err="1" smtClean="0">
                        <a:latin typeface="Cambria Math" panose="02040503050406030204" pitchFamily="18" charset="0"/>
                      </a:rPr>
                      <m:t>det</m:t>
                    </m:r>
                    <m:r>
                      <a:rPr lang="fr-CA" i="1" dirty="0" smtClean="0">
                        <a:latin typeface="Cambria Math" panose="02040503050406030204" pitchFamily="18" charset="0"/>
                      </a:rPr>
                      <m:t>⁡(</m:t>
                    </m:r>
                    <m:r>
                      <a:rPr lang="fr-CA" i="1" dirty="0" smtClean="0">
                        <a:latin typeface="Cambria Math" panose="02040503050406030204" pitchFamily="18" charset="0"/>
                      </a:rPr>
                      <m:t>𝐵</m:t>
                    </m:r>
                    <m:r>
                      <a:rPr lang="fr-CA" i="1" dirty="0" smtClean="0">
                        <a:latin typeface="Cambria Math" panose="02040503050406030204" pitchFamily="18" charset="0"/>
                      </a:rPr>
                      <m:t>), </m:t>
                    </m:r>
                    <m:r>
                      <m:rPr>
                        <m:sty m:val="p"/>
                      </m:rPr>
                      <a:rPr lang="fr-CA" i="1" dirty="0" err="1" smtClean="0">
                        <a:latin typeface="Cambria Math" panose="02040503050406030204" pitchFamily="18" charset="0"/>
                      </a:rPr>
                      <m:t>det</m:t>
                    </m:r>
                    <m:r>
                      <a:rPr lang="fr-CA" i="1" dirty="0" smtClean="0">
                        <a:latin typeface="Cambria Math" panose="02040503050406030204" pitchFamily="18" charset="0"/>
                      </a:rPr>
                      <m:t>⁡(</m:t>
                    </m:r>
                    <m:r>
                      <a:rPr lang="fr-CA" i="1" dirty="0" smtClean="0">
                        <a:latin typeface="Cambria Math" panose="02040503050406030204" pitchFamily="18" charset="0"/>
                      </a:rPr>
                      <m:t>𝐶</m:t>
                    </m:r>
                    <m:r>
                      <a:rPr lang="fr-CA" i="1" dirty="0" smtClean="0">
                        <a:latin typeface="Cambria Math" panose="02040503050406030204" pitchFamily="18" charset="0"/>
                      </a:rPr>
                      <m:t>), </m:t>
                    </m:r>
                    <m:r>
                      <m:rPr>
                        <m:sty m:val="p"/>
                      </m:rPr>
                      <a:rPr lang="fr-CA" i="1" dirty="0" err="1" smtClean="0">
                        <a:latin typeface="Cambria Math" panose="02040503050406030204" pitchFamily="18" charset="0"/>
                      </a:rPr>
                      <m:t>det</m:t>
                    </m:r>
                    <m:r>
                      <a:rPr lang="fr-CA" i="1" dirty="0" smtClean="0">
                        <a:latin typeface="Cambria Math" panose="02040503050406030204" pitchFamily="18" charset="0"/>
                      </a:rPr>
                      <m:t>⁡(</m:t>
                    </m:r>
                    <m:r>
                      <a:rPr lang="fr-CA" i="1" dirty="0" smtClean="0">
                        <a:latin typeface="Cambria Math" panose="02040503050406030204" pitchFamily="18" charset="0"/>
                      </a:rPr>
                      <m:t>𝐵𝐶</m:t>
                    </m:r>
                    <m:r>
                      <a:rPr lang="fr-CA" i="1" dirty="0" smtClean="0">
                        <a:latin typeface="Cambria Math" panose="02040503050406030204" pitchFamily="18" charset="0"/>
                      </a:rPr>
                      <m:t>)</m:t>
                    </m:r>
                  </m:oMath>
                </a14:m>
                <a:endParaRPr lang="fr-CA" dirty="0"/>
              </a:p>
              <a:p>
                <a:pPr lvl="1"/>
                <a14:m>
                  <m:oMath xmlns:m="http://schemas.openxmlformats.org/officeDocument/2006/math">
                    <m:sSup>
                      <m:sSupPr>
                        <m:ctrlPr>
                          <a:rPr lang="fr-CA" i="1" dirty="0" smtClean="0">
                            <a:latin typeface="Cambria Math" panose="02040503050406030204" pitchFamily="18" charset="0"/>
                          </a:rPr>
                        </m:ctrlPr>
                      </m:sSupPr>
                      <m:e>
                        <m:r>
                          <a:rPr lang="fr-CA" i="1" dirty="0">
                            <a:latin typeface="Cambria Math" panose="02040503050406030204" pitchFamily="18" charset="0"/>
                          </a:rPr>
                          <m:t>𝐴</m:t>
                        </m:r>
                      </m:e>
                      <m:sup>
                        <m:r>
                          <a:rPr lang="fr-CA" b="0" i="0" dirty="0" smtClean="0">
                            <a:latin typeface="Cambria Math" panose="02040503050406030204" pitchFamily="18" charset="0"/>
                          </a:rPr>
                          <m:t>−1</m:t>
                        </m:r>
                      </m:sup>
                    </m:sSup>
                  </m:oMath>
                </a14:m>
                <a:r>
                  <a:rPr lang="fr-CA" dirty="0"/>
                  <a:t>, </a:t>
                </a:r>
                <a14:m>
                  <m:oMath xmlns:m="http://schemas.openxmlformats.org/officeDocument/2006/math">
                    <m:sSup>
                      <m:sSupPr>
                        <m:ctrlPr>
                          <a:rPr lang="fr-CA" i="1" dirty="0" smtClean="0">
                            <a:latin typeface="Cambria Math" panose="02040503050406030204" pitchFamily="18" charset="0"/>
                          </a:rPr>
                        </m:ctrlPr>
                      </m:sSupPr>
                      <m:e>
                        <m:r>
                          <a:rPr lang="fr-CA" b="0" i="1" dirty="0" smtClean="0">
                            <a:latin typeface="Cambria Math" panose="02040503050406030204" pitchFamily="18" charset="0"/>
                          </a:rPr>
                          <m:t>𝐵</m:t>
                        </m:r>
                      </m:e>
                      <m:sup>
                        <m:r>
                          <a:rPr lang="fr-CA" dirty="0">
                            <a:latin typeface="Cambria Math" panose="02040503050406030204" pitchFamily="18" charset="0"/>
                          </a:rPr>
                          <m:t>−1</m:t>
                        </m:r>
                      </m:sup>
                    </m:sSup>
                  </m:oMath>
                </a14:m>
                <a:r>
                  <a:rPr lang="fr-CA" dirty="0"/>
                  <a:t>, </a:t>
                </a:r>
                <a14:m>
                  <m:oMath xmlns:m="http://schemas.openxmlformats.org/officeDocument/2006/math">
                    <m:sSup>
                      <m:sSupPr>
                        <m:ctrlPr>
                          <a:rPr lang="fr-CA" i="1" dirty="0" smtClean="0">
                            <a:latin typeface="Cambria Math" panose="02040503050406030204" pitchFamily="18" charset="0"/>
                          </a:rPr>
                        </m:ctrlPr>
                      </m:sSupPr>
                      <m:e>
                        <m:r>
                          <a:rPr lang="fr-CA" b="0" i="1" dirty="0" smtClean="0">
                            <a:latin typeface="Cambria Math" panose="02040503050406030204" pitchFamily="18" charset="0"/>
                          </a:rPr>
                          <m:t>𝐶</m:t>
                        </m:r>
                      </m:e>
                      <m:sup>
                        <m:r>
                          <a:rPr lang="fr-CA" dirty="0">
                            <a:latin typeface="Cambria Math" panose="02040503050406030204" pitchFamily="18" charset="0"/>
                          </a:rPr>
                          <m:t>−1</m:t>
                        </m:r>
                      </m:sup>
                    </m:sSup>
                  </m:oMath>
                </a14:m>
                <a:r>
                  <a:rPr lang="fr-CA" dirty="0"/>
                  <a:t>, si les déterminants respectifs sont </a:t>
                </a:r>
                <a14:m>
                  <m:oMath xmlns:m="http://schemas.openxmlformats.org/officeDocument/2006/math">
                    <m:r>
                      <a:rPr lang="fr-CA"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0</m:t>
                    </m:r>
                  </m:oMath>
                </a14:m>
                <a:endParaRPr lang="fr-CA" dirty="0"/>
              </a:p>
              <a:p>
                <a:pPr lvl="1"/>
                <a14:m>
                  <m:oMath xmlns:m="http://schemas.openxmlformats.org/officeDocument/2006/math">
                    <m:func>
                      <m:funcPr>
                        <m:ctrlPr>
                          <a:rPr lang="fr-CA" i="1" dirty="0">
                            <a:latin typeface="Cambria Math" panose="02040503050406030204" pitchFamily="18" charset="0"/>
                          </a:rPr>
                        </m:ctrlPr>
                      </m:funcPr>
                      <m:fName>
                        <m:r>
                          <m:rPr>
                            <m:sty m:val="p"/>
                          </m:rPr>
                          <a:rPr lang="fr-CA" i="0" dirty="0">
                            <a:latin typeface="Cambria Math" panose="02040503050406030204" pitchFamily="18" charset="0"/>
                          </a:rPr>
                          <m:t>det</m:t>
                        </m:r>
                      </m:fName>
                      <m:e>
                        <m:d>
                          <m:dPr>
                            <m:ctrlPr>
                              <a:rPr lang="fr-CA" i="1" dirty="0">
                                <a:latin typeface="Cambria Math" panose="02040503050406030204" pitchFamily="18" charset="0"/>
                              </a:rPr>
                            </m:ctrlPr>
                          </m:dPr>
                          <m:e>
                            <m:sSup>
                              <m:sSupPr>
                                <m:ctrlPr>
                                  <a:rPr lang="fr-CA" i="1" dirty="0">
                                    <a:latin typeface="Cambria Math" panose="02040503050406030204" pitchFamily="18" charset="0"/>
                                  </a:rPr>
                                </m:ctrlPr>
                              </m:sSupPr>
                              <m:e>
                                <m:r>
                                  <a:rPr lang="fr-CA" i="1" dirty="0">
                                    <a:latin typeface="Cambria Math" panose="02040503050406030204" pitchFamily="18" charset="0"/>
                                  </a:rPr>
                                  <m:t>𝐴</m:t>
                                </m:r>
                              </m:e>
                              <m:sup>
                                <m:r>
                                  <a:rPr lang="fr-CA" b="0" i="0" dirty="0" smtClean="0">
                                    <a:latin typeface="Cambria Math" panose="02040503050406030204" pitchFamily="18" charset="0"/>
                                  </a:rPr>
                                  <m:t>−1</m:t>
                                </m:r>
                              </m:sup>
                            </m:sSup>
                          </m:e>
                        </m:d>
                      </m:e>
                    </m:func>
                    <m:r>
                      <a:rPr lang="fr-CA" b="0" i="1" dirty="0" smtClean="0">
                        <a:latin typeface="Cambria Math" panose="02040503050406030204" pitchFamily="18" charset="0"/>
                      </a:rPr>
                      <m:t>,</m:t>
                    </m:r>
                    <m:func>
                      <m:funcPr>
                        <m:ctrlPr>
                          <a:rPr lang="fr-CA" i="1" dirty="0">
                            <a:latin typeface="Cambria Math" panose="02040503050406030204" pitchFamily="18" charset="0"/>
                          </a:rPr>
                        </m:ctrlPr>
                      </m:funcPr>
                      <m:fName>
                        <m:r>
                          <m:rPr>
                            <m:sty m:val="p"/>
                          </m:rPr>
                          <a:rPr lang="fr-CA" dirty="0">
                            <a:latin typeface="Cambria Math" panose="02040503050406030204" pitchFamily="18" charset="0"/>
                          </a:rPr>
                          <m:t>det</m:t>
                        </m:r>
                      </m:fName>
                      <m:e>
                        <m:d>
                          <m:dPr>
                            <m:ctrlPr>
                              <a:rPr lang="fr-CA" i="1" dirty="0">
                                <a:latin typeface="Cambria Math" panose="02040503050406030204" pitchFamily="18" charset="0"/>
                              </a:rPr>
                            </m:ctrlPr>
                          </m:dPr>
                          <m:e>
                            <m:sSup>
                              <m:sSupPr>
                                <m:ctrlPr>
                                  <a:rPr lang="fr-CA" i="1" dirty="0" smtClean="0">
                                    <a:latin typeface="Cambria Math" panose="02040503050406030204" pitchFamily="18" charset="0"/>
                                  </a:rPr>
                                </m:ctrlPr>
                              </m:sSupPr>
                              <m:e>
                                <m:r>
                                  <a:rPr lang="fr-CA" b="0" i="1" dirty="0" smtClean="0">
                                    <a:latin typeface="Cambria Math" panose="02040503050406030204" pitchFamily="18" charset="0"/>
                                  </a:rPr>
                                  <m:t>𝐵</m:t>
                                </m:r>
                              </m:e>
                              <m:sup>
                                <m:r>
                                  <a:rPr lang="fr-CA" dirty="0">
                                    <a:latin typeface="Cambria Math" panose="02040503050406030204" pitchFamily="18" charset="0"/>
                                  </a:rPr>
                                  <m:t>−1</m:t>
                                </m:r>
                              </m:sup>
                            </m:sSup>
                          </m:e>
                        </m:d>
                      </m:e>
                    </m:func>
                    <m:r>
                      <a:rPr lang="fr-CA" b="0" i="1" dirty="0" smtClean="0">
                        <a:latin typeface="Cambria Math" panose="02040503050406030204" pitchFamily="18" charset="0"/>
                      </a:rPr>
                      <m:t>,</m:t>
                    </m:r>
                    <m:func>
                      <m:funcPr>
                        <m:ctrlPr>
                          <a:rPr lang="fr-CA" i="1" dirty="0">
                            <a:latin typeface="Cambria Math" panose="02040503050406030204" pitchFamily="18" charset="0"/>
                          </a:rPr>
                        </m:ctrlPr>
                      </m:funcPr>
                      <m:fName>
                        <m:r>
                          <m:rPr>
                            <m:sty m:val="p"/>
                          </m:rPr>
                          <a:rPr lang="fr-CA" dirty="0">
                            <a:latin typeface="Cambria Math" panose="02040503050406030204" pitchFamily="18" charset="0"/>
                          </a:rPr>
                          <m:t>det</m:t>
                        </m:r>
                      </m:fName>
                      <m:e>
                        <m:d>
                          <m:dPr>
                            <m:ctrlPr>
                              <a:rPr lang="fr-CA" i="1" dirty="0">
                                <a:latin typeface="Cambria Math" panose="02040503050406030204" pitchFamily="18" charset="0"/>
                              </a:rPr>
                            </m:ctrlPr>
                          </m:dPr>
                          <m:e>
                            <m:sSup>
                              <m:sSupPr>
                                <m:ctrlPr>
                                  <a:rPr lang="fr-CA" i="1" dirty="0">
                                    <a:latin typeface="Cambria Math" panose="02040503050406030204" pitchFamily="18" charset="0"/>
                                  </a:rPr>
                                </m:ctrlPr>
                              </m:sSupPr>
                              <m:e>
                                <m:r>
                                  <a:rPr lang="fr-CA" b="0" i="1" dirty="0" smtClean="0">
                                    <a:latin typeface="Cambria Math" panose="02040503050406030204" pitchFamily="18" charset="0"/>
                                  </a:rPr>
                                  <m:t>𝐶</m:t>
                                </m:r>
                              </m:e>
                              <m:sup>
                                <m:r>
                                  <a:rPr lang="fr-CA" dirty="0">
                                    <a:latin typeface="Cambria Math" panose="02040503050406030204" pitchFamily="18" charset="0"/>
                                  </a:rPr>
                                  <m:t>−1</m:t>
                                </m:r>
                              </m:sup>
                            </m:sSup>
                          </m:e>
                        </m:d>
                        <m:r>
                          <a:rPr lang="fr-CA" b="0" i="1" dirty="0" smtClean="0">
                            <a:latin typeface="Cambria Math" panose="02040503050406030204" pitchFamily="18" charset="0"/>
                          </a:rPr>
                          <m:t>,</m:t>
                        </m:r>
                      </m:e>
                    </m:func>
                    <m:r>
                      <m:rPr>
                        <m:nor/>
                      </m:rPr>
                      <a:rPr lang="fr-CA"/>
                      <m:t>si</m:t>
                    </m:r>
                    <m:r>
                      <m:rPr>
                        <m:nor/>
                      </m:rPr>
                      <a:rPr lang="fr-CA"/>
                      <m:t> </m:t>
                    </m:r>
                    <m:r>
                      <m:rPr>
                        <m:nor/>
                      </m:rPr>
                      <a:rPr lang="fr-CA"/>
                      <m:t>les</m:t>
                    </m:r>
                    <m:r>
                      <m:rPr>
                        <m:nor/>
                      </m:rPr>
                      <a:rPr lang="fr-CA"/>
                      <m:t> </m:t>
                    </m:r>
                    <m:r>
                      <m:rPr>
                        <m:nor/>
                      </m:rPr>
                      <a:rPr lang="fr-CA"/>
                      <m:t>matrices</m:t>
                    </m:r>
                    <m:r>
                      <m:rPr>
                        <m:nor/>
                      </m:rPr>
                      <a:rPr lang="fr-CA"/>
                      <m:t> </m:t>
                    </m:r>
                    <m:r>
                      <m:rPr>
                        <m:nor/>
                      </m:rPr>
                      <a:rPr lang="fr-CA"/>
                      <m:t>respectives</m:t>
                    </m:r>
                    <m:r>
                      <m:rPr>
                        <m:nor/>
                      </m:rPr>
                      <a:rPr lang="fr-CA"/>
                      <m:t> </m:t>
                    </m:r>
                    <m:r>
                      <m:rPr>
                        <m:nor/>
                      </m:rPr>
                      <a:rPr lang="fr-CA"/>
                      <m:t>sont</m:t>
                    </m:r>
                    <m:r>
                      <m:rPr>
                        <m:nor/>
                      </m:rPr>
                      <a:rPr lang="fr-CA"/>
                      <m:t> </m:t>
                    </m:r>
                    <m:r>
                      <m:rPr>
                        <m:nor/>
                      </m:rPr>
                      <a:rPr lang="fr-CA"/>
                      <m:t>inversibles</m:t>
                    </m:r>
                  </m:oMath>
                </a14:m>
                <a:endParaRPr lang="fr-CA" dirty="0"/>
              </a:p>
              <a:p>
                <a:endParaRPr lang="fr-CA" sz="500" dirty="0"/>
              </a:p>
              <a:p>
                <a:r>
                  <a:rPr lang="fr-CA" dirty="0"/>
                  <a:t>Pouvez-vous déduire des règles à partir de ces calculs?</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14797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VALEURS PROPRES ET VECTEURS PROPRES</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418896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qu’une valeur propre?</a:t>
            </a:r>
          </a:p>
          <a:p>
            <a:endParaRPr lang="fr-CA" sz="500" dirty="0"/>
          </a:p>
          <a:p>
            <a:r>
              <a:rPr lang="fr-CA" dirty="0"/>
              <a:t>Qu’est-ce qu’un vecteur propre?</a:t>
            </a:r>
          </a:p>
          <a:p>
            <a:endParaRPr lang="fr-CA" sz="500" dirty="0"/>
          </a:p>
          <a:p>
            <a:r>
              <a:rPr lang="fr-CA" dirty="0"/>
              <a:t>Qu’est-ce qu’un cas d’utilisation de ces concepts mathématiques?</a:t>
            </a:r>
          </a:p>
        </p:txBody>
      </p:sp>
    </p:spTree>
    <p:extLst>
      <p:ext uri="{BB962C8B-B14F-4D97-AF65-F5344CB8AC3E}">
        <p14:creationId xmlns:p14="http://schemas.microsoft.com/office/powerpoint/2010/main" val="190708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0DB5-054F-AF43-B3AA-3D63BE8304DF}"/>
              </a:ext>
            </a:extLst>
          </p:cNvPr>
          <p:cNvSpPr>
            <a:spLocks noGrp="1"/>
          </p:cNvSpPr>
          <p:nvPr>
            <p:ph type="title"/>
            <p:custDataLst>
              <p:tags r:id="rId1"/>
            </p:custDataLst>
          </p:nvPr>
        </p:nvSpPr>
        <p:spPr/>
        <p:txBody>
          <a:bodyPr/>
          <a:lstStyle/>
          <a:p>
            <a:r>
              <a:rPr lang="fr-CA" dirty="0"/>
              <a:t>Vecteurs propres et valeurs propres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3135A5-FE01-4563-B0AC-78BDA363C267}"/>
                  </a:ext>
                </a:extLst>
              </p:cNvPr>
              <p:cNvSpPr>
                <a:spLocks noGrp="1"/>
              </p:cNvSpPr>
              <p:nvPr>
                <p:ph idx="1"/>
                <p:custDataLst>
                  <p:tags r:id="rId2"/>
                </p:custDataLst>
              </p:nvPr>
            </p:nvSpPr>
            <p:spPr/>
            <p:txBody>
              <a:bodyPr>
                <a:noAutofit/>
              </a:bodyPr>
              <a:lstStyle/>
              <a:p>
                <a:pPr marL="0" indent="0">
                  <a:lnSpc>
                    <a:spcPct val="100000"/>
                  </a:lnSpc>
                  <a:buNone/>
                </a:pPr>
                <a:r>
                  <a:rPr lang="fr-CA" dirty="0">
                    <a:solidFill>
                      <a:srgbClr val="323232"/>
                    </a:solidFill>
                  </a:rPr>
                  <a:t>Un </a:t>
                </a:r>
                <a:r>
                  <a:rPr lang="fr-CA" b="1" dirty="0">
                    <a:solidFill>
                      <a:srgbClr val="323232"/>
                    </a:solidFill>
                  </a:rPr>
                  <a:t>vecteur propre</a:t>
                </a:r>
                <a:r>
                  <a:rPr lang="fr-CA" dirty="0">
                    <a:solidFill>
                      <a:srgbClr val="323232"/>
                    </a:solidFill>
                  </a:rPr>
                  <a:t> d’une matrice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b="1" dirty="0">
                    <a:solidFill>
                      <a:srgbClr val="323232"/>
                    </a:solidFill>
                  </a:rPr>
                  <a:t> </a:t>
                </a:r>
                <a:r>
                  <a:rPr lang="fr-CA" dirty="0">
                    <a:solidFill>
                      <a:srgbClr val="323232"/>
                    </a:solidFill>
                  </a:rPr>
                  <a:t>est un vecteur </a:t>
                </a:r>
                <a14:m>
                  <m:oMath xmlns:m="http://schemas.openxmlformats.org/officeDocument/2006/math">
                    <m:r>
                      <a:rPr lang="fr-CA" b="1" i="1" dirty="0" smtClean="0">
                        <a:solidFill>
                          <a:srgbClr val="323232"/>
                        </a:solidFill>
                        <a:latin typeface="Cambria Math" panose="02040503050406030204" pitchFamily="18" charset="0"/>
                      </a:rPr>
                      <m:t>𝒗</m:t>
                    </m:r>
                    <m:r>
                      <a:rPr lang="fr-CA" i="1" dirty="0" smtClean="0">
                        <a:solidFill>
                          <a:srgbClr val="323232"/>
                        </a:solidFill>
                        <a:latin typeface="Cambria Math" panose="02040503050406030204" pitchFamily="18" charset="0"/>
                        <a:ea typeface="Cambria Math" panose="02040503050406030204" pitchFamily="18" charset="0"/>
                      </a:rPr>
                      <m:t>≠</m:t>
                    </m:r>
                    <m:r>
                      <a:rPr lang="fr-CA" b="1" i="1" dirty="0" smtClean="0">
                        <a:solidFill>
                          <a:srgbClr val="323232"/>
                        </a:solidFill>
                        <a:latin typeface="Cambria Math" panose="02040503050406030204" pitchFamily="18" charset="0"/>
                        <a:ea typeface="Cambria Math" panose="02040503050406030204" pitchFamily="18" charset="0"/>
                      </a:rPr>
                      <m:t>𝟎</m:t>
                    </m:r>
                  </m:oMath>
                </a14:m>
                <a:r>
                  <a:rPr lang="fr-CA" dirty="0">
                    <a:solidFill>
                      <a:srgbClr val="323232"/>
                    </a:solidFill>
                  </a:rPr>
                  <a:t> de sorte que, pour certains scalaires </a:t>
                </a:r>
                <a14:m>
                  <m:oMath xmlns:m="http://schemas.openxmlformats.org/officeDocument/2006/math">
                    <m:r>
                      <a:rPr lang="fr-CA" i="1">
                        <a:solidFill>
                          <a:srgbClr val="323232"/>
                        </a:solidFill>
                        <a:latin typeface="Cambria Math" panose="02040503050406030204" pitchFamily="18" charset="0"/>
                      </a:rPr>
                      <m:t>𝜆</m:t>
                    </m:r>
                  </m:oMath>
                </a14:m>
                <a:r>
                  <a:rPr lang="fr-CA" dirty="0">
                    <a:solidFill>
                      <a:srgbClr val="323232"/>
                    </a:solidFill>
                  </a:rPr>
                  <a:t>, </a:t>
                </a:r>
                <a14:m>
                  <m:oMath xmlns:m="http://schemas.openxmlformats.org/officeDocument/2006/math">
                    <m:r>
                      <a:rPr lang="fr-CA" i="1">
                        <a:solidFill>
                          <a:srgbClr val="323232"/>
                        </a:solidFill>
                        <a:latin typeface="Cambria Math" panose="02040503050406030204" pitchFamily="18" charset="0"/>
                      </a:rPr>
                      <m:t>𝐴</m:t>
                    </m:r>
                    <m:r>
                      <a:rPr lang="fr-CA" b="1" i="1">
                        <a:solidFill>
                          <a:srgbClr val="323232"/>
                        </a:solidFill>
                        <a:latin typeface="Cambria Math" panose="02040503050406030204" pitchFamily="18" charset="0"/>
                      </a:rPr>
                      <m:t>𝒗</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𝜆</m:t>
                    </m:r>
                    <m:r>
                      <a:rPr lang="fr-CA" b="1" i="1">
                        <a:solidFill>
                          <a:srgbClr val="323232"/>
                        </a:solidFill>
                        <a:latin typeface="Cambria Math" panose="02040503050406030204" pitchFamily="18" charset="0"/>
                      </a:rPr>
                      <m:t>𝒗</m:t>
                    </m:r>
                  </m:oMath>
                </a14:m>
                <a:r>
                  <a:rPr lang="fr-CA" dirty="0">
                    <a:solidFill>
                      <a:srgbClr val="323232"/>
                    </a:solidFill>
                  </a:rPr>
                  <a:t>.</a:t>
                </a:r>
              </a:p>
              <a:p>
                <a:pPr>
                  <a:lnSpc>
                    <a:spcPct val="100000"/>
                  </a:lnSpc>
                </a:pPr>
                <a:endParaRPr lang="fr-CA" sz="500" dirty="0">
                  <a:solidFill>
                    <a:srgbClr val="323232"/>
                  </a:solidFill>
                </a:endParaRPr>
              </a:p>
              <a:p>
                <a:pPr marL="0" indent="0">
                  <a:lnSpc>
                    <a:spcPct val="100000"/>
                  </a:lnSpc>
                  <a:buNone/>
                </a:pPr>
                <a:r>
                  <a:rPr lang="fr-CA" dirty="0">
                    <a:solidFill>
                      <a:srgbClr val="323232"/>
                    </a:solidFill>
                  </a:rPr>
                  <a:t>La valeur </a:t>
                </a:r>
                <a14:m>
                  <m:oMath xmlns:m="http://schemas.openxmlformats.org/officeDocument/2006/math">
                    <m:r>
                      <a:rPr lang="fr-CA" i="1">
                        <a:solidFill>
                          <a:srgbClr val="323232"/>
                        </a:solidFill>
                        <a:latin typeface="Cambria Math" panose="02040503050406030204" pitchFamily="18" charset="0"/>
                      </a:rPr>
                      <m:t>𝜆</m:t>
                    </m:r>
                  </m:oMath>
                </a14:m>
                <a:r>
                  <a:rPr lang="fr-CA" dirty="0">
                    <a:solidFill>
                      <a:srgbClr val="323232"/>
                    </a:solidFill>
                  </a:rPr>
                  <a:t>s’appelle une </a:t>
                </a:r>
                <a:r>
                  <a:rPr lang="fr-CA" b="1" dirty="0">
                    <a:solidFill>
                      <a:srgbClr val="323232"/>
                    </a:solidFill>
                  </a:rPr>
                  <a:t>valeur propre</a:t>
                </a:r>
                <a:r>
                  <a:rPr lang="fr-CA" dirty="0">
                    <a:solidFill>
                      <a:srgbClr val="323232"/>
                    </a:solidFill>
                  </a:rPr>
                  <a:t> de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rPr>
                  <a:t> associée à </a:t>
                </a:r>
                <a14:m>
                  <m:oMath xmlns:m="http://schemas.openxmlformats.org/officeDocument/2006/math">
                    <m:r>
                      <a:rPr lang="fr-CA" b="1" i="1" dirty="0">
                        <a:solidFill>
                          <a:srgbClr val="323232"/>
                        </a:solidFill>
                        <a:latin typeface="Cambria Math" panose="02040503050406030204" pitchFamily="18" charset="0"/>
                      </a:rPr>
                      <m:t>𝒗</m:t>
                    </m:r>
                  </m:oMath>
                </a14:m>
                <a:r>
                  <a:rPr lang="fr-CA" dirty="0">
                    <a:solidFill>
                      <a:srgbClr val="323232"/>
                    </a:solidFill>
                  </a:rPr>
                  <a:t>.</a:t>
                </a:r>
              </a:p>
              <a:p>
                <a:pPr algn="just">
                  <a:lnSpc>
                    <a:spcPct val="100000"/>
                  </a:lnSpc>
                </a:pPr>
                <a:endParaRPr lang="fr-CA" sz="500" dirty="0">
                  <a:solidFill>
                    <a:srgbClr val="323232"/>
                  </a:solidFill>
                </a:endParaRPr>
              </a:p>
              <a:p>
                <a:pPr marL="0" indent="0" algn="just">
                  <a:lnSpc>
                    <a:spcPct val="100000"/>
                  </a:lnSpc>
                  <a:buNone/>
                </a:pPr>
                <a:r>
                  <a:rPr lang="fr-CA" dirty="0">
                    <a:solidFill>
                      <a:srgbClr val="323232"/>
                    </a:solidFill>
                  </a:rPr>
                  <a:t>Les valeurs propres d’une matrice </a:t>
                </a:r>
                <a14:m>
                  <m:oMath xmlns:m="http://schemas.openxmlformats.org/officeDocument/2006/math">
                    <m:r>
                      <a:rPr lang="fr-CA" i="1" dirty="0" smtClean="0">
                        <a:solidFill>
                          <a:srgbClr val="323232"/>
                        </a:solidFill>
                        <a:latin typeface="Cambria Math" panose="02040503050406030204" pitchFamily="18" charset="0"/>
                      </a:rPr>
                      <m:t>𝑛</m:t>
                    </m:r>
                    <m:r>
                      <a:rPr lang="fr-CA" i="1" dirty="0" smtClean="0">
                        <a:solidFill>
                          <a:srgbClr val="323232"/>
                        </a:solidFill>
                        <a:latin typeface="Cambria Math" panose="02040503050406030204" pitchFamily="18" charset="0"/>
                        <a:ea typeface="Cambria Math" panose="02040503050406030204" pitchFamily="18" charset="0"/>
                      </a:rPr>
                      <m:t>×</m:t>
                    </m:r>
                    <m:r>
                      <a:rPr lang="fr-CA" i="1" dirty="0" smtClean="0">
                        <a:solidFill>
                          <a:srgbClr val="323232"/>
                        </a:solidFill>
                        <a:latin typeface="Cambria Math" panose="02040503050406030204" pitchFamily="18" charset="0"/>
                      </a:rPr>
                      <m:t>𝑛</m:t>
                    </m:r>
                  </m:oMath>
                </a14:m>
                <a:r>
                  <a:rPr lang="fr-CA" dirty="0">
                    <a:solidFill>
                      <a:srgbClr val="323232"/>
                    </a:solidFill>
                  </a:rPr>
                  <a:t>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rPr>
                  <a:t> répondent à </a:t>
                </a:r>
                <a14:m>
                  <m:oMath xmlns:m="http://schemas.openxmlformats.org/officeDocument/2006/math">
                    <m:func>
                      <m:funcPr>
                        <m:ctrlPr>
                          <a:rPr lang="fr-CA" i="1" smtClean="0">
                            <a:solidFill>
                              <a:srgbClr val="323232"/>
                            </a:solidFill>
                            <a:latin typeface="Cambria Math" panose="02040503050406030204" pitchFamily="18" charset="0"/>
                          </a:rPr>
                        </m:ctrlPr>
                      </m:funcPr>
                      <m:fName>
                        <m:r>
                          <m:rPr>
                            <m:sty m:val="p"/>
                          </m:rPr>
                          <a:rPr lang="fr-CA" i="1" smtClean="0">
                            <a:solidFill>
                              <a:srgbClr val="323232"/>
                            </a:solidFill>
                            <a:latin typeface="Cambria Math" panose="02040503050406030204" pitchFamily="18" charset="0"/>
                          </a:rPr>
                          <m:t>det</m:t>
                        </m:r>
                      </m:fName>
                      <m:e>
                        <m:d>
                          <m:dPr>
                            <m:ctrlPr>
                              <a:rPr lang="fr-CA" i="1" smtClean="0">
                                <a:solidFill>
                                  <a:srgbClr val="323232"/>
                                </a:solidFill>
                                <a:latin typeface="Cambria Math" panose="02040503050406030204" pitchFamily="18" charset="0"/>
                              </a:rPr>
                            </m:ctrlPr>
                          </m:dPr>
                          <m:e>
                            <m:r>
                              <a:rPr lang="fr-CA" i="1" smtClean="0">
                                <a:solidFill>
                                  <a:srgbClr val="323232"/>
                                </a:solidFill>
                                <a:latin typeface="Cambria Math" panose="02040503050406030204" pitchFamily="18" charset="0"/>
                              </a:rPr>
                              <m:t>𝐴</m:t>
                            </m:r>
                            <m: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𝜆</m:t>
                            </m:r>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𝐼</m:t>
                                </m:r>
                              </m:e>
                              <m:sub>
                                <m:r>
                                  <a:rPr lang="fr-CA" b="0" i="1" smtClean="0">
                                    <a:solidFill>
                                      <a:srgbClr val="323232"/>
                                    </a:solidFill>
                                    <a:latin typeface="Cambria Math" panose="02040503050406030204" pitchFamily="18" charset="0"/>
                                  </a:rPr>
                                  <m:t>𝑛</m:t>
                                </m:r>
                              </m:sub>
                            </m:sSub>
                          </m:e>
                        </m:d>
                        <m:r>
                          <a:rPr lang="fr-CA" b="0" i="1" smtClean="0">
                            <a:solidFill>
                              <a:srgbClr val="323232"/>
                            </a:solidFill>
                            <a:latin typeface="Cambria Math" panose="02040503050406030204" pitchFamily="18" charset="0"/>
                          </a:rPr>
                          <m:t>=0</m:t>
                        </m:r>
                      </m:e>
                    </m:func>
                  </m:oMath>
                </a14:m>
                <a:r>
                  <a:rPr lang="fr-CA" dirty="0">
                    <a:solidFill>
                      <a:srgbClr val="323232"/>
                    </a:solidFill>
                  </a:rPr>
                  <a:t>. Le côté gauche est un polynôme dans </a:t>
                </a:r>
                <a14:m>
                  <m:oMath xmlns:m="http://schemas.openxmlformats.org/officeDocument/2006/math">
                    <m:r>
                      <a:rPr lang="fr-CA" i="1">
                        <a:solidFill>
                          <a:srgbClr val="323232"/>
                        </a:solidFill>
                        <a:latin typeface="Cambria Math" panose="02040503050406030204" pitchFamily="18" charset="0"/>
                      </a:rPr>
                      <m:t>𝜆</m:t>
                    </m:r>
                  </m:oMath>
                </a14:m>
                <a:r>
                  <a:rPr lang="fr-CA" dirty="0">
                    <a:solidFill>
                      <a:srgbClr val="323232"/>
                    </a:solidFill>
                  </a:rPr>
                  <a:t>; il est appelé </a:t>
                </a:r>
                <a:r>
                  <a:rPr lang="fr-CA" b="1" dirty="0">
                    <a:solidFill>
                      <a:srgbClr val="323232"/>
                    </a:solidFill>
                  </a:rPr>
                  <a:t>polynôme caractéristique</a:t>
                </a:r>
                <a:r>
                  <a:rPr lang="fr-CA" dirty="0">
                    <a:solidFill>
                      <a:srgbClr val="323232"/>
                    </a:solidFill>
                  </a:rPr>
                  <a:t> de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rPr>
                  <a:t>, représenté par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𝑝</m:t>
                        </m:r>
                      </m:e>
                      <m:sub>
                        <m:r>
                          <a:rPr lang="fr-CA" i="1">
                            <a:solidFill>
                              <a:srgbClr val="323232"/>
                            </a:solidFill>
                            <a:latin typeface="Cambria Math" panose="02040503050406030204" pitchFamily="18" charset="0"/>
                          </a:rPr>
                          <m:t>𝐴</m:t>
                        </m:r>
                      </m:sub>
                    </m:sSub>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𝜆</m:t>
                    </m:r>
                    <m:r>
                      <a:rPr lang="fr-CA" b="0" i="1" smtClean="0">
                        <a:solidFill>
                          <a:srgbClr val="323232"/>
                        </a:solidFill>
                        <a:latin typeface="Cambria Math" panose="02040503050406030204" pitchFamily="18" charset="0"/>
                      </a:rPr>
                      <m:t>)</m:t>
                    </m:r>
                  </m:oMath>
                </a14:m>
                <a:r>
                  <a:rPr lang="fr-CA" dirty="0">
                    <a:solidFill>
                      <a:srgbClr val="323232"/>
                    </a:solidFill>
                  </a:rPr>
                  <a:t>.</a:t>
                </a:r>
              </a:p>
              <a:p>
                <a:pPr algn="just">
                  <a:lnSpc>
                    <a:spcPct val="100000"/>
                  </a:lnSpc>
                </a:pPr>
                <a:endParaRPr lang="fr-CA" sz="500" dirty="0">
                  <a:solidFill>
                    <a:srgbClr val="323232"/>
                  </a:solidFill>
                </a:endParaRPr>
              </a:p>
              <a:p>
                <a:pPr marL="0" indent="0" algn="just">
                  <a:lnSpc>
                    <a:spcPct val="100000"/>
                  </a:lnSpc>
                  <a:buNone/>
                </a:pPr>
                <a:r>
                  <a:rPr lang="fr-CA" dirty="0">
                    <a:solidFill>
                      <a:srgbClr val="323232"/>
                    </a:solidFill>
                  </a:rPr>
                  <a:t>Pour trouver les valeurs propres de </a:t>
                </a:r>
                <a14:m>
                  <m:oMath xmlns:m="http://schemas.openxmlformats.org/officeDocument/2006/math">
                    <m:r>
                      <a:rPr lang="fr-CA" i="1" dirty="0">
                        <a:solidFill>
                          <a:srgbClr val="323232"/>
                        </a:solidFill>
                        <a:latin typeface="Cambria Math" panose="02040503050406030204" pitchFamily="18" charset="0"/>
                      </a:rPr>
                      <m:t>𝐴</m:t>
                    </m:r>
                  </m:oMath>
                </a14:m>
                <a:r>
                  <a:rPr lang="fr-CA" dirty="0">
                    <a:solidFill>
                      <a:srgbClr val="323232"/>
                    </a:solidFill>
                  </a:rPr>
                  <a:t>, nous trouvons les racines de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𝑝</m:t>
                        </m:r>
                      </m:e>
                      <m:sub>
                        <m:r>
                          <a:rPr lang="fr-CA" i="1">
                            <a:solidFill>
                              <a:srgbClr val="323232"/>
                            </a:solidFill>
                            <a:latin typeface="Cambria Math" panose="02040503050406030204" pitchFamily="18" charset="0"/>
                          </a:rPr>
                          <m:t>𝐴</m:t>
                        </m:r>
                      </m:sub>
                    </m:sSub>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𝜆</m:t>
                    </m:r>
                    <m:r>
                      <a:rPr lang="fr-CA" i="1">
                        <a:solidFill>
                          <a:srgbClr val="323232"/>
                        </a:solidFill>
                        <a:latin typeface="Cambria Math" panose="02040503050406030204" pitchFamily="18" charset="0"/>
                      </a:rPr>
                      <m:t>)</m:t>
                    </m:r>
                  </m:oMath>
                </a14:m>
                <a:r>
                  <a:rPr lang="fr-CA" dirty="0">
                    <a:solidFill>
                      <a:srgbClr val="323232"/>
                    </a:solidFill>
                  </a:rPr>
                  <a:t>.</a:t>
                </a:r>
              </a:p>
            </p:txBody>
          </p:sp>
        </mc:Choice>
        <mc:Fallback xmlns="">
          <p:sp>
            <p:nvSpPr>
              <p:cNvPr id="3" name="Content Placeholder 2">
                <a:extLst>
                  <a:ext uri="{FF2B5EF4-FFF2-40B4-BE49-F238E27FC236}">
                    <a16:creationId xmlns:a16="http://schemas.microsoft.com/office/drawing/2014/main" id="{143135A5-FE01-4563-B0AC-78BDA363C267}"/>
                  </a:ext>
                </a:extLst>
              </p:cNvPr>
              <p:cNvSpPr>
                <a:spLocks noGrp="1" noRot="1" noChangeAspect="1" noMove="1" noResize="1" noEditPoints="1" noAdjustHandles="1" noChangeArrowheads="1" noChangeShapeType="1" noTextEdit="1"/>
              </p:cNvSpPr>
              <p:nvPr>
                <p:ph idx="1"/>
              </p:nvPr>
            </p:nvSpPr>
            <p:spPr>
              <a:blipFill>
                <a:blip r:embed="rId5"/>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385837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LES Modèles en général</a:t>
            </a:r>
          </a:p>
        </p:txBody>
      </p:sp>
      <p:sp>
        <p:nvSpPr>
          <p:cNvPr id="3" name="Content Placeholder 2">
            <a:extLst>
              <a:ext uri="{FF2B5EF4-FFF2-40B4-BE49-F238E27FC236}">
                <a16:creationId xmlns:a16="http://schemas.microsoft.com/office/drawing/2014/main" id="{B94C8BA6-0505-4DA0-9E81-7EDFDE22513D}"/>
              </a:ext>
            </a:extLst>
          </p:cNvPr>
          <p:cNvSpPr>
            <a:spLocks noGrp="1"/>
          </p:cNvSpPr>
          <p:nvPr>
            <p:ph idx="1"/>
            <p:custDataLst>
              <p:tags r:id="rId2"/>
            </p:custDataLst>
          </p:nvPr>
        </p:nvSpPr>
        <p:spPr/>
        <p:txBody>
          <a:bodyPr/>
          <a:lstStyle/>
          <a:p>
            <a:pPr marL="0" indent="0" algn="just">
              <a:lnSpc>
                <a:spcPct val="100000"/>
              </a:lnSpc>
              <a:buNone/>
            </a:pPr>
            <a:r>
              <a:rPr lang="fr-CA" b="1" dirty="0">
                <a:latin typeface="Dagny OT" panose="020B0504020201020104" pitchFamily="34" charset="0"/>
              </a:rPr>
              <a:t>Principes de base de la modélisation</a:t>
            </a:r>
          </a:p>
          <a:p>
            <a:pPr lvl="1" algn="just">
              <a:lnSpc>
                <a:spcPct val="100000"/>
              </a:lnSpc>
            </a:pPr>
            <a:r>
              <a:rPr lang="fr-CA" sz="1800" dirty="0">
                <a:latin typeface="Dagny OT" panose="020B0504020201020104" pitchFamily="34" charset="0"/>
              </a:rPr>
              <a:t>Examiner un système</a:t>
            </a:r>
          </a:p>
          <a:p>
            <a:pPr lvl="1" algn="just">
              <a:lnSpc>
                <a:spcPct val="100000"/>
              </a:lnSpc>
            </a:pPr>
            <a:r>
              <a:rPr lang="fr-CA" sz="1800" dirty="0">
                <a:latin typeface="Dagny OT" panose="020B0504020201020104" pitchFamily="34" charset="0"/>
              </a:rPr>
              <a:t>Écrire un ensemble de règles et d’équations qui décrivent l’essence du système</a:t>
            </a:r>
          </a:p>
          <a:p>
            <a:pPr lvl="1" algn="just">
              <a:lnSpc>
                <a:spcPct val="100000"/>
              </a:lnSpc>
            </a:pPr>
            <a:r>
              <a:rPr lang="fr-CA" sz="1800" dirty="0">
                <a:latin typeface="Dagny OT" panose="020B0504020201020104" pitchFamily="34" charset="0"/>
              </a:rPr>
              <a:t>Ignorer les détails qui compliquent les choses et qui sont « moins » importants </a:t>
            </a:r>
          </a:p>
          <a:p>
            <a:pPr algn="just">
              <a:lnSpc>
                <a:spcPct val="100000"/>
              </a:lnSpc>
            </a:pPr>
            <a:endParaRPr lang="fr-CA" sz="500" dirty="0">
              <a:latin typeface="Dagny OT" panose="020B0504020201020104" pitchFamily="34" charset="0"/>
            </a:endParaRPr>
          </a:p>
          <a:p>
            <a:pPr marL="0" indent="0" algn="just">
              <a:lnSpc>
                <a:spcPct val="100000"/>
              </a:lnSpc>
              <a:buNone/>
            </a:pPr>
            <a:r>
              <a:rPr lang="fr-CA" b="1" dirty="0">
                <a:latin typeface="Dagny OT" panose="020B0504020201020104" pitchFamily="34" charset="0"/>
              </a:rPr>
              <a:t>Modélisation statistique</a:t>
            </a:r>
          </a:p>
          <a:p>
            <a:pPr lvl="1" algn="just">
              <a:lnSpc>
                <a:spcPct val="100000"/>
              </a:lnSpc>
            </a:pPr>
            <a:r>
              <a:rPr lang="fr-CA" sz="1800" dirty="0">
                <a:latin typeface="Dagny OT" panose="020B0504020201020104" pitchFamily="34" charset="0"/>
              </a:rPr>
              <a:t>Habituellement, un ensemble d’équations comprenant des paramètres</a:t>
            </a:r>
          </a:p>
          <a:p>
            <a:pPr lvl="1" algn="just">
              <a:lnSpc>
                <a:spcPct val="100000"/>
              </a:lnSpc>
            </a:pPr>
            <a:r>
              <a:rPr lang="fr-CA" sz="1800" dirty="0">
                <a:latin typeface="Dagny OT" panose="020B0504020201020104" pitchFamily="34" charset="0"/>
              </a:rPr>
              <a:t>Les paramètres sont appris (le modèle est « entraîné ») à l’aide de multiples observations de données    </a:t>
            </a:r>
          </a:p>
          <a:p>
            <a:pPr lvl="1" algn="just">
              <a:lnSpc>
                <a:spcPct val="100000"/>
              </a:lnSpc>
            </a:pPr>
            <a:r>
              <a:rPr lang="fr-CA" sz="1800" dirty="0">
                <a:latin typeface="Dagny OT" panose="020B0504020201020104" pitchFamily="34" charset="0"/>
              </a:rPr>
              <a:t>Échantillon de données c. population</a:t>
            </a:r>
          </a:p>
        </p:txBody>
      </p:sp>
    </p:spTree>
    <p:extLst>
      <p:ext uri="{BB962C8B-B14F-4D97-AF65-F5344CB8AC3E}">
        <p14:creationId xmlns:p14="http://schemas.microsoft.com/office/powerpoint/2010/main" val="5805630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E381-F73D-BC42-9A9A-7667F7BDA173}"/>
              </a:ext>
            </a:extLst>
          </p:cNvPr>
          <p:cNvSpPr>
            <a:spLocks noGrp="1"/>
          </p:cNvSpPr>
          <p:nvPr>
            <p:ph type="title"/>
            <p:custDataLst>
              <p:tags r:id="rId1"/>
            </p:custDataLst>
          </p:nvPr>
        </p:nvSpPr>
        <p:spPr/>
        <p:txBody>
          <a:bodyPr/>
          <a:lstStyle/>
          <a:p>
            <a:r>
              <a:rPr lang="fr-CA" dirty="0"/>
              <a:t>EXEMPLE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638518-4065-48AF-AD66-76645B9E9650}"/>
                  </a:ext>
                </a:extLst>
              </p:cNvPr>
              <p:cNvSpPr>
                <a:spLocks noGrp="1"/>
              </p:cNvSpPr>
              <p:nvPr>
                <p:ph idx="1"/>
                <p:custDataLst>
                  <p:tags r:id="rId2"/>
                </p:custDataLst>
              </p:nvPr>
            </p:nvSpPr>
            <p:spPr/>
            <p:txBody>
              <a:bodyPr>
                <a:noAutofit/>
              </a:bodyPr>
              <a:lstStyle/>
              <a:p>
                <a:pPr marL="0" indent="0" algn="just">
                  <a:lnSpc>
                    <a:spcPct val="110000"/>
                  </a:lnSpc>
                  <a:buNone/>
                </a:pPr>
                <a:r>
                  <a:rPr lang="fr-CA" dirty="0">
                    <a:solidFill>
                      <a:srgbClr val="323232"/>
                    </a:solidFill>
                  </a:rPr>
                  <a:t>Posons </a:t>
                </a:r>
                <a14:m>
                  <m:oMath xmlns:m="http://schemas.openxmlformats.org/officeDocument/2006/math">
                    <m:r>
                      <a:rPr lang="fr-CA" i="1" smtClean="0">
                        <a:solidFill>
                          <a:srgbClr val="323232"/>
                        </a:solidFill>
                        <a:latin typeface="Cambria Math" panose="02040503050406030204" pitchFamily="18" charset="0"/>
                      </a:rPr>
                      <m:t>𝐴</m:t>
                    </m:r>
                    <m:r>
                      <a:rPr lang="fr-CA" i="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i="0">
                                  <a:solidFill>
                                    <a:srgbClr val="323232"/>
                                  </a:solidFill>
                                  <a:latin typeface="Cambria Math" panose="02040503050406030204" pitchFamily="18" charset="0"/>
                                </a:rPr>
                                <m:t>2</m:t>
                              </m:r>
                            </m:e>
                            <m:e>
                              <m:r>
                                <a:rPr lang="fr-CA" i="0">
                                  <a:solidFill>
                                    <a:srgbClr val="323232"/>
                                  </a:solidFill>
                                  <a:latin typeface="Cambria Math" panose="02040503050406030204" pitchFamily="18" charset="0"/>
                                </a:rPr>
                                <m:t>−4</m:t>
                              </m:r>
                            </m:e>
                          </m:mr>
                          <m:mr>
                            <m:e>
                              <m:r>
                                <a:rPr lang="fr-CA" i="0">
                                  <a:solidFill>
                                    <a:srgbClr val="323232"/>
                                  </a:solidFill>
                                  <a:latin typeface="Cambria Math" panose="02040503050406030204" pitchFamily="18" charset="0"/>
                                </a:rPr>
                                <m:t>−1</m:t>
                              </m:r>
                            </m:e>
                            <m:e>
                              <m:r>
                                <a:rPr lang="fr-CA" i="0">
                                  <a:solidFill>
                                    <a:srgbClr val="323232"/>
                                  </a:solidFill>
                                  <a:latin typeface="Cambria Math" panose="02040503050406030204" pitchFamily="18" charset="0"/>
                                </a:rPr>
                                <m:t>−1</m:t>
                              </m:r>
                            </m:e>
                          </m:mr>
                        </m:m>
                      </m:e>
                    </m:d>
                    <m:r>
                      <a:rPr lang="fr-CA" b="0" i="1" smtClean="0">
                        <a:solidFill>
                          <a:srgbClr val="323232"/>
                        </a:solidFill>
                        <a:latin typeface="Cambria Math" panose="02040503050406030204" pitchFamily="18" charset="0"/>
                      </a:rPr>
                      <m:t>. </m:t>
                    </m:r>
                  </m:oMath>
                </a14:m>
                <a:r>
                  <a:rPr lang="fr-CA" dirty="0">
                    <a:solidFill>
                      <a:srgbClr val="323232"/>
                    </a:solidFill>
                  </a:rPr>
                  <a:t> Alors, </a:t>
                </a:r>
                <a14:m>
                  <m:oMath xmlns:m="http://schemas.openxmlformats.org/officeDocument/2006/math">
                    <m:func>
                      <m:funcPr>
                        <m:ctrlPr>
                          <a:rPr lang="fr-CA" i="1">
                            <a:solidFill>
                              <a:srgbClr val="323232"/>
                            </a:solidFill>
                            <a:latin typeface="Cambria Math" panose="02040503050406030204" pitchFamily="18" charset="0"/>
                          </a:rPr>
                        </m:ctrlPr>
                      </m:funcPr>
                      <m:fName>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𝑝</m:t>
                            </m:r>
                          </m:e>
                          <m:sub>
                            <m:r>
                              <a:rPr lang="fr-CA" i="1">
                                <a:solidFill>
                                  <a:srgbClr val="323232"/>
                                </a:solidFill>
                                <a:latin typeface="Cambria Math" panose="02040503050406030204" pitchFamily="18" charset="0"/>
                              </a:rPr>
                              <m:t>𝐴</m:t>
                            </m:r>
                          </m:sub>
                        </m:sSub>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𝜆</m:t>
                        </m:r>
                        <m:r>
                          <a:rPr lang="fr-CA" i="1">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m:t>
                        </m:r>
                        <m:r>
                          <m:rPr>
                            <m:sty m:val="p"/>
                          </m:rPr>
                          <a:rPr lang="fr-CA" i="1">
                            <a:solidFill>
                              <a:srgbClr val="323232"/>
                            </a:solidFill>
                            <a:latin typeface="Cambria Math" panose="02040503050406030204" pitchFamily="18" charset="0"/>
                          </a:rPr>
                          <m:t>det</m:t>
                        </m:r>
                      </m:fName>
                      <m:e>
                        <m:d>
                          <m:dPr>
                            <m:ctrlPr>
                              <a:rPr lang="fr-CA" i="1">
                                <a:solidFill>
                                  <a:srgbClr val="323232"/>
                                </a:solidFill>
                                <a:latin typeface="Cambria Math" panose="02040503050406030204" pitchFamily="18" charset="0"/>
                              </a:rPr>
                            </m:ctrlPr>
                          </m:dPr>
                          <m:e>
                            <m:r>
                              <a:rPr lang="fr-CA" i="1">
                                <a:solidFill>
                                  <a:srgbClr val="323232"/>
                                </a:solidFill>
                                <a:latin typeface="Cambria Math" panose="02040503050406030204" pitchFamily="18" charset="0"/>
                              </a:rPr>
                              <m:t>𝐴</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𝜆</m:t>
                            </m:r>
                            <m:r>
                              <a:rPr lang="fr-CA" i="1">
                                <a:solidFill>
                                  <a:srgbClr val="323232"/>
                                </a:solidFill>
                                <a:latin typeface="Cambria Math" panose="02040503050406030204" pitchFamily="18" charset="0"/>
                              </a:rPr>
                              <m:t>𝐼</m:t>
                            </m:r>
                          </m:e>
                        </m:d>
                      </m:e>
                    </m:func>
                    <m:r>
                      <a:rPr lang="fr-CA" b="0" i="1" smtClean="0">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𝜆</m:t>
                    </m:r>
                    <m:r>
                      <a:rPr lang="fr-CA" b="0" i="1" smtClean="0">
                        <a:solidFill>
                          <a:srgbClr val="323232"/>
                        </a:solidFill>
                        <a:latin typeface="Cambria Math" panose="02040503050406030204" pitchFamily="18" charset="0"/>
                      </a:rPr>
                      <m:t>−3)(</m:t>
                    </m:r>
                    <m:r>
                      <a:rPr lang="fr-CA" i="1">
                        <a:solidFill>
                          <a:srgbClr val="323232"/>
                        </a:solidFill>
                        <a:latin typeface="Cambria Math" panose="02040503050406030204" pitchFamily="18" charset="0"/>
                      </a:rPr>
                      <m:t>𝜆</m:t>
                    </m:r>
                    <m:r>
                      <a:rPr lang="fr-CA" b="0" i="1" smtClean="0">
                        <a:solidFill>
                          <a:srgbClr val="323232"/>
                        </a:solidFill>
                        <a:latin typeface="Cambria Math" panose="02040503050406030204" pitchFamily="18" charset="0"/>
                      </a:rPr>
                      <m:t>+2)</m:t>
                    </m:r>
                  </m:oMath>
                </a14:m>
                <a:r>
                  <a:rPr lang="fr-CA" dirty="0">
                    <a:solidFill>
                      <a:srgbClr val="323232"/>
                    </a:solidFill>
                  </a:rPr>
                  <a:t>. Ainsi,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𝜆</m:t>
                        </m:r>
                      </m:e>
                      <m:sub>
                        <m:r>
                          <a:rPr lang="fr-CA" i="0"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=3</m:t>
                    </m:r>
                  </m:oMath>
                </a14:m>
                <a:r>
                  <a:rPr lang="fr-CA" dirty="0">
                    <a:solidFill>
                      <a:srgbClr val="323232"/>
                    </a:solidFill>
                  </a:rPr>
                  <a:t> et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𝜆</m:t>
                        </m:r>
                      </m:e>
                      <m:sub>
                        <m:r>
                          <a:rPr lang="fr-CA" b="0" i="0" smtClean="0">
                            <a:solidFill>
                              <a:srgbClr val="323232"/>
                            </a:solidFill>
                            <a:latin typeface="Cambria Math" panose="02040503050406030204" pitchFamily="18" charset="0"/>
                          </a:rPr>
                          <m:t>2</m:t>
                        </m:r>
                      </m:sub>
                    </m:sSub>
                    <m:r>
                      <a:rPr lang="fr-CA" b="0" i="1" smtClean="0">
                        <a:solidFill>
                          <a:srgbClr val="323232"/>
                        </a:solidFill>
                        <a:latin typeface="Cambria Math" panose="02040503050406030204" pitchFamily="18" charset="0"/>
                      </a:rPr>
                      <m:t>=−2 </m:t>
                    </m:r>
                  </m:oMath>
                </a14:m>
                <a:r>
                  <a:rPr lang="fr-CA" dirty="0">
                    <a:solidFill>
                      <a:srgbClr val="323232"/>
                    </a:solidFill>
                  </a:rPr>
                  <a:t> sont les valeurs propres de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rPr>
                  <a:t>.  </a:t>
                </a:r>
              </a:p>
              <a:p>
                <a:pPr algn="just">
                  <a:lnSpc>
                    <a:spcPct val="110000"/>
                  </a:lnSpc>
                </a:pPr>
                <a:endParaRPr lang="fr-CA" sz="500" dirty="0">
                  <a:solidFill>
                    <a:srgbClr val="323232"/>
                  </a:solidFill>
                </a:endParaRPr>
              </a:p>
              <a:p>
                <a:pPr marL="0" indent="0" algn="just">
                  <a:lnSpc>
                    <a:spcPct val="110000"/>
                  </a:lnSpc>
                  <a:buNone/>
                </a:pPr>
                <a:r>
                  <a:rPr lang="fr-CA" dirty="0">
                    <a:solidFill>
                      <a:srgbClr val="323232"/>
                    </a:solidFill>
                  </a:rPr>
                  <a:t>Pour trouver les vecteurs propres correspondant à une valeur propre </a:t>
                </a:r>
                <a14:m>
                  <m:oMath xmlns:m="http://schemas.openxmlformats.org/officeDocument/2006/math">
                    <m:r>
                      <a:rPr lang="fr-CA" i="1">
                        <a:solidFill>
                          <a:srgbClr val="323232"/>
                        </a:solidFill>
                        <a:latin typeface="Cambria Math" panose="02040503050406030204" pitchFamily="18" charset="0"/>
                      </a:rPr>
                      <m:t>𝜆</m:t>
                    </m:r>
                  </m:oMath>
                </a14:m>
                <a:r>
                  <a:rPr lang="fr-CA" dirty="0">
                    <a:solidFill>
                      <a:srgbClr val="323232"/>
                    </a:solidFill>
                  </a:rPr>
                  <a:t>, nous résolvons le système d’équations linéaires donné par </a:t>
                </a:r>
                <a14:m>
                  <m:oMath xmlns:m="http://schemas.openxmlformats.org/officeDocument/2006/math">
                    <m:d>
                      <m:dPr>
                        <m:ctrlPr>
                          <a:rPr lang="fr-CA" i="1">
                            <a:solidFill>
                              <a:srgbClr val="323232"/>
                            </a:solidFill>
                            <a:latin typeface="Cambria Math" panose="02040503050406030204" pitchFamily="18" charset="0"/>
                          </a:rPr>
                        </m:ctrlPr>
                      </m:dPr>
                      <m:e>
                        <m:r>
                          <a:rPr lang="fr-CA" i="1">
                            <a:solidFill>
                              <a:srgbClr val="323232"/>
                            </a:solidFill>
                            <a:latin typeface="Cambria Math" panose="02040503050406030204" pitchFamily="18" charset="0"/>
                          </a:rPr>
                          <m:t>𝐴</m:t>
                        </m:r>
                        <m:r>
                          <a:rPr lang="fr-CA" i="1">
                            <a:solidFill>
                              <a:srgbClr val="323232"/>
                            </a:solidFill>
                            <a:latin typeface="Cambria Math" panose="02040503050406030204" pitchFamily="18" charset="0"/>
                          </a:rPr>
                          <m:t>−</m:t>
                        </m:r>
                        <m:r>
                          <a:rPr lang="fr-CA" i="1">
                            <a:solidFill>
                              <a:srgbClr val="323232"/>
                            </a:solidFill>
                            <a:latin typeface="Cambria Math" panose="02040503050406030204" pitchFamily="18" charset="0"/>
                          </a:rPr>
                          <m:t>𝜆</m:t>
                        </m:r>
                        <m:r>
                          <a:rPr lang="fr-CA" i="1">
                            <a:solidFill>
                              <a:srgbClr val="323232"/>
                            </a:solidFill>
                            <a:latin typeface="Cambria Math" panose="02040503050406030204" pitchFamily="18" charset="0"/>
                          </a:rPr>
                          <m:t>𝐼</m:t>
                        </m:r>
                      </m:e>
                    </m:d>
                    <m:r>
                      <a:rPr lang="fr-CA" b="1" i="1" smtClean="0">
                        <a:solidFill>
                          <a:srgbClr val="323232"/>
                        </a:solidFill>
                        <a:latin typeface="Cambria Math" panose="02040503050406030204" pitchFamily="18" charset="0"/>
                      </a:rPr>
                      <m:t>𝒗</m:t>
                    </m:r>
                    <m:r>
                      <a:rPr lang="fr-CA" b="0" i="0" smtClean="0">
                        <a:solidFill>
                          <a:srgbClr val="323232"/>
                        </a:solidFill>
                        <a:latin typeface="Cambria Math" panose="02040503050406030204" pitchFamily="18" charset="0"/>
                      </a:rPr>
                      <m:t>=0. </m:t>
                    </m:r>
                  </m:oMath>
                </a14:m>
                <a:r>
                  <a:rPr lang="fr-CA" dirty="0">
                    <a:solidFill>
                      <a:srgbClr val="323232"/>
                    </a:solidFill>
                  </a:rPr>
                  <a:t> </a:t>
                </a:r>
              </a:p>
              <a:p>
                <a:pPr algn="just">
                  <a:lnSpc>
                    <a:spcPct val="110000"/>
                  </a:lnSpc>
                </a:pPr>
                <a:endParaRPr lang="fr-CA" sz="500" dirty="0">
                  <a:solidFill>
                    <a:srgbClr val="323232"/>
                  </a:solidFill>
                </a:endParaRPr>
              </a:p>
              <a:p>
                <a:pPr marL="0" indent="0" algn="just">
                  <a:lnSpc>
                    <a:spcPct val="110000"/>
                  </a:lnSpc>
                  <a:buNone/>
                </a:pPr>
                <a:r>
                  <a:rPr lang="fr-CA" dirty="0">
                    <a:solidFill>
                      <a:srgbClr val="323232"/>
                    </a:solidFill>
                  </a:rPr>
                  <a:t>Calculons les vecteurs propres correspondant à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𝜆</m:t>
                        </m:r>
                      </m:e>
                      <m:sub>
                        <m:r>
                          <a:rPr lang="fr-CA">
                            <a:solidFill>
                              <a:srgbClr val="323232"/>
                            </a:solidFill>
                            <a:latin typeface="Cambria Math" panose="02040503050406030204" pitchFamily="18" charset="0"/>
                          </a:rPr>
                          <m:t>1</m:t>
                        </m:r>
                      </m:sub>
                    </m:sSub>
                    <m:r>
                      <a:rPr lang="fr-CA" i="1">
                        <a:solidFill>
                          <a:srgbClr val="323232"/>
                        </a:solidFill>
                        <a:latin typeface="Cambria Math" panose="02040503050406030204" pitchFamily="18" charset="0"/>
                      </a:rPr>
                      <m:t>=3</m:t>
                    </m:r>
                  </m:oMath>
                </a14:m>
                <a:r>
                  <a:rPr lang="fr-CA" dirty="0">
                    <a:solidFill>
                      <a:srgbClr val="323232"/>
                    </a:solidFill>
                  </a:rPr>
                  <a:t>, en résolvant</a:t>
                </a:r>
              </a:p>
              <a:p>
                <a:pPr marL="0" indent="0" algn="ctr">
                  <a:lnSpc>
                    <a:spcPct val="110000"/>
                  </a:lnSpc>
                  <a:buNone/>
                </a:pPr>
                <a14:m>
                  <m:oMathPara xmlns:m="http://schemas.openxmlformats.org/officeDocument/2006/math">
                    <m:oMathParaPr>
                      <m:jc m:val="centerGroup"/>
                    </m:oMathParaPr>
                    <m:oMath xmlns:m="http://schemas.openxmlformats.org/officeDocument/2006/math">
                      <m:d>
                        <m:dPr>
                          <m:ctrlPr>
                            <a:rPr lang="fr-CA" i="1">
                              <a:solidFill>
                                <a:srgbClr val="323232"/>
                              </a:solidFill>
                              <a:latin typeface="Cambria Math" panose="02040503050406030204" pitchFamily="18" charset="0"/>
                            </a:rPr>
                          </m:ctrlPr>
                        </m:dPr>
                        <m:e>
                          <m:r>
                            <a:rPr lang="fr-CA" i="1">
                              <a:solidFill>
                                <a:srgbClr val="323232"/>
                              </a:solidFill>
                              <a:latin typeface="Cambria Math" panose="02040503050406030204" pitchFamily="18" charset="0"/>
                            </a:rPr>
                            <m:t>𝐴</m:t>
                          </m:r>
                          <m:r>
                            <a:rPr lang="fr-CA" i="1">
                              <a:solidFill>
                                <a:srgbClr val="323232"/>
                              </a:solidFill>
                              <a:latin typeface="Cambria Math" panose="02040503050406030204" pitchFamily="18" charset="0"/>
                            </a:rPr>
                            <m:t>−3</m:t>
                          </m:r>
                          <m:r>
                            <a:rPr lang="fr-CA" i="1">
                              <a:solidFill>
                                <a:srgbClr val="323232"/>
                              </a:solidFill>
                              <a:latin typeface="Cambria Math" panose="02040503050406030204" pitchFamily="18" charset="0"/>
                            </a:rPr>
                            <m:t>𝐼</m:t>
                          </m:r>
                        </m:e>
                      </m:d>
                      <m:r>
                        <a:rPr lang="fr-CA" b="1" i="1">
                          <a:solidFill>
                            <a:srgbClr val="323232"/>
                          </a:solidFill>
                          <a:latin typeface="Cambria Math" panose="02040503050406030204" pitchFamily="18" charset="0"/>
                        </a:rPr>
                        <m:t>𝒗</m:t>
                      </m:r>
                      <m:r>
                        <a:rPr lang="fr-CA" b="0" i="1" smtClean="0">
                          <a:solidFill>
                            <a:srgbClr val="323232"/>
                          </a:solidFill>
                          <a:latin typeface="Cambria Math" panose="02040503050406030204" pitchFamily="18" charset="0"/>
                        </a:rPr>
                        <m:t>=</m:t>
                      </m:r>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2</m:t>
                                </m:r>
                                <m:r>
                                  <a:rPr lang="fr-CA" b="0" i="1" smtClean="0">
                                    <a:solidFill>
                                      <a:srgbClr val="323232"/>
                                    </a:solidFill>
                                    <a:latin typeface="Cambria Math" panose="02040503050406030204" pitchFamily="18" charset="0"/>
                                  </a:rPr>
                                  <m:t>−3</m:t>
                                </m:r>
                              </m:e>
                              <m:e>
                                <m:r>
                                  <a:rPr lang="fr-CA" b="0" i="1" smtClean="0">
                                    <a:solidFill>
                                      <a:srgbClr val="323232"/>
                                    </a:solidFill>
                                    <a:latin typeface="Cambria Math" panose="02040503050406030204" pitchFamily="18" charset="0"/>
                                  </a:rPr>
                                  <m:t>−4</m:t>
                                </m:r>
                              </m:e>
                            </m:mr>
                            <m:mr>
                              <m:e>
                                <m:r>
                                  <a:rPr lang="fr-CA" b="0" i="1" smtClean="0">
                                    <a:solidFill>
                                      <a:srgbClr val="323232"/>
                                    </a:solidFill>
                                    <a:latin typeface="Cambria Math" panose="02040503050406030204" pitchFamily="18" charset="0"/>
                                  </a:rPr>
                                  <m:t>−1</m:t>
                                </m:r>
                              </m:e>
                              <m:e>
                                <m:r>
                                  <a:rPr lang="fr-CA" b="0" i="1" smtClean="0">
                                    <a:solidFill>
                                      <a:srgbClr val="323232"/>
                                    </a:solidFill>
                                    <a:latin typeface="Cambria Math" panose="02040503050406030204" pitchFamily="18" charset="0"/>
                                  </a:rPr>
                                  <m:t>−1−3</m:t>
                                </m:r>
                              </m:e>
                            </m:mr>
                          </m:m>
                        </m:e>
                      </m:d>
                      <m:d>
                        <m:dPr>
                          <m:begChr m:val="["/>
                          <m:endChr m:val="]"/>
                          <m:ctrlPr>
                            <a:rPr lang="fr-CA" i="1" smtClean="0">
                              <a:solidFill>
                                <a:srgbClr val="323232"/>
                              </a:solidFill>
                              <a:latin typeface="Cambria Math" panose="02040503050406030204" pitchFamily="18" charset="0"/>
                            </a:rPr>
                          </m:ctrlPr>
                        </m:dPr>
                        <m:e>
                          <m:m>
                            <m:mPr>
                              <m:mcs>
                                <m:mc>
                                  <m:mcPr>
                                    <m:count m:val="1"/>
                                    <m:mcJc m:val="center"/>
                                  </m:mcPr>
                                </m:mc>
                              </m:mcs>
                              <m:ctrlPr>
                                <a:rPr lang="fr-CA" i="1" smtClean="0">
                                  <a:solidFill>
                                    <a:srgbClr val="323232"/>
                                  </a:solidFill>
                                  <a:latin typeface="Cambria Math" panose="02040503050406030204" pitchFamily="18" charset="0"/>
                                </a:rPr>
                              </m:ctrlPr>
                            </m:mPr>
                            <m:mr>
                              <m:e>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𝑣</m:t>
                                    </m:r>
                                  </m:e>
                                  <m:sub>
                                    <m:r>
                                      <a:rPr lang="fr-CA" i="1">
                                        <a:solidFill>
                                          <a:srgbClr val="323232"/>
                                        </a:solidFill>
                                        <a:latin typeface="Cambria Math" panose="02040503050406030204" pitchFamily="18" charset="0"/>
                                      </a:rPr>
                                      <m:t>1</m:t>
                                    </m:r>
                                  </m:sub>
                                </m:sSub>
                              </m:e>
                            </m:mr>
                            <m:mr>
                              <m:e>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𝑣</m:t>
                                    </m:r>
                                  </m:e>
                                  <m:sub>
                                    <m:r>
                                      <a:rPr lang="fr-CA" i="1">
                                        <a:solidFill>
                                          <a:srgbClr val="323232"/>
                                        </a:solidFill>
                                        <a:latin typeface="Cambria Math" panose="02040503050406030204" pitchFamily="18" charset="0"/>
                                      </a:rPr>
                                      <m:t>2</m:t>
                                    </m:r>
                                  </m:sub>
                                </m:sSub>
                              </m:e>
                            </m:mr>
                          </m:m>
                        </m:e>
                      </m:d>
                      <m:r>
                        <a:rPr lang="fr-CA" b="0" i="1" smtClean="0">
                          <a:solidFill>
                            <a:srgbClr val="323232"/>
                          </a:solidFill>
                          <a:latin typeface="Cambria Math" panose="02040503050406030204" pitchFamily="18" charset="0"/>
                        </a:rPr>
                        <m:t>=</m:t>
                      </m:r>
                      <m:d>
                        <m:dPr>
                          <m:begChr m:val="["/>
                          <m:endChr m:val="]"/>
                          <m:ctrlPr>
                            <a:rPr lang="fr-CA" b="0" i="1" smtClean="0">
                              <a:solidFill>
                                <a:srgbClr val="323232"/>
                              </a:solidFill>
                              <a:latin typeface="Cambria Math" panose="02040503050406030204" pitchFamily="18" charset="0"/>
                            </a:rPr>
                          </m:ctrlPr>
                        </m:dPr>
                        <m:e>
                          <m:m>
                            <m:mPr>
                              <m:mcs>
                                <m:mc>
                                  <m:mcPr>
                                    <m:count m:val="1"/>
                                    <m:mcJc m:val="center"/>
                                  </m:mcPr>
                                </m:mc>
                              </m:mcs>
                              <m:ctrlPr>
                                <a:rPr lang="fr-CA" b="0"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0</m:t>
                                </m:r>
                              </m:e>
                            </m:mr>
                            <m:mr>
                              <m:e>
                                <m:r>
                                  <a:rPr lang="fr-CA" b="0" i="1" smtClean="0">
                                    <a:solidFill>
                                      <a:srgbClr val="323232"/>
                                    </a:solidFill>
                                    <a:latin typeface="Cambria Math" panose="02040503050406030204" pitchFamily="18" charset="0"/>
                                  </a:rPr>
                                  <m:t>0</m:t>
                                </m:r>
                              </m:e>
                            </m:mr>
                          </m:m>
                        </m:e>
                      </m:d>
                      <m:r>
                        <a:rPr lang="fr-CA" b="0" i="0" smtClean="0">
                          <a:solidFill>
                            <a:srgbClr val="323232"/>
                          </a:solidFill>
                          <a:latin typeface="Cambria Math" panose="02040503050406030204" pitchFamily="18" charset="0"/>
                        </a:rPr>
                        <m:t>.</m:t>
                      </m:r>
                    </m:oMath>
                  </m:oMathPara>
                </a14:m>
                <a:endParaRPr lang="fr-CA" dirty="0">
                  <a:solidFill>
                    <a:srgbClr val="323232"/>
                  </a:solidFill>
                </a:endParaRPr>
              </a:p>
            </p:txBody>
          </p:sp>
        </mc:Choice>
        <mc:Fallback xmlns="">
          <p:sp>
            <p:nvSpPr>
              <p:cNvPr id="3" name="Content Placeholder 2">
                <a:extLst>
                  <a:ext uri="{FF2B5EF4-FFF2-40B4-BE49-F238E27FC236}">
                    <a16:creationId xmlns:a16="http://schemas.microsoft.com/office/drawing/2014/main" xmlns:a14="http://schemas.microsoft.com/office/drawing/2010/main" xmlns="" id="{C2638518-4065-48AF-AD66-76645B9E9650}"/>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33901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E381-F73D-BC42-9A9A-7667F7BDA173}"/>
              </a:ext>
            </a:extLst>
          </p:cNvPr>
          <p:cNvSpPr>
            <a:spLocks noGrp="1"/>
          </p:cNvSpPr>
          <p:nvPr>
            <p:ph type="title"/>
            <p:custDataLst>
              <p:tags r:id="rId1"/>
            </p:custDataLst>
          </p:nvPr>
        </p:nvSpPr>
        <p:spPr/>
        <p:txBody>
          <a:bodyPr/>
          <a:lstStyle/>
          <a:p>
            <a:r>
              <a:rPr lang="fr-CA" dirty="0"/>
              <a:t>EXEMPLE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638518-4065-48AF-AD66-76645B9E9650}"/>
                  </a:ext>
                </a:extLst>
              </p:cNvPr>
              <p:cNvSpPr>
                <a:spLocks noGrp="1"/>
              </p:cNvSpPr>
              <p:nvPr>
                <p:ph idx="1"/>
                <p:custDataLst>
                  <p:tags r:id="rId2"/>
                </p:custDataLst>
              </p:nvPr>
            </p:nvSpPr>
            <p:spPr/>
            <p:txBody>
              <a:bodyPr>
                <a:noAutofit/>
              </a:bodyPr>
              <a:lstStyle/>
              <a:p>
                <a:pPr marL="0" indent="0" algn="just">
                  <a:lnSpc>
                    <a:spcPct val="110000"/>
                  </a:lnSpc>
                  <a:buNone/>
                </a:pPr>
                <a:r>
                  <a:rPr lang="fr-CA" dirty="0">
                    <a:solidFill>
                      <a:srgbClr val="323232"/>
                    </a:solidFill>
                  </a:rPr>
                  <a:t>Ceci donne les équations suivantes :</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fr-CA" b="0" i="1" smtClean="0">
                          <a:solidFill>
                            <a:srgbClr val="323232"/>
                          </a:solidFill>
                          <a:latin typeface="Cambria Math" panose="02040503050406030204" pitchFamily="18" charset="0"/>
                        </a:rPr>
                        <m:t>−</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i="1"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−4</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b="0" i="1" smtClean="0">
                              <a:solidFill>
                                <a:srgbClr val="323232"/>
                              </a:solidFill>
                              <a:latin typeface="Cambria Math" panose="02040503050406030204" pitchFamily="18" charset="0"/>
                            </a:rPr>
                            <m:t>2</m:t>
                          </m:r>
                        </m:sub>
                      </m:sSub>
                      <m:r>
                        <a:rPr lang="fr-CA" b="0" i="1" smtClean="0">
                          <a:solidFill>
                            <a:srgbClr val="323232"/>
                          </a:solidFill>
                          <a:latin typeface="Cambria Math" panose="02040503050406030204" pitchFamily="18" charset="0"/>
                        </a:rPr>
                        <m:t>=0  ,   −</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i="1"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−4</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b="0" i="1" smtClean="0">
                              <a:solidFill>
                                <a:srgbClr val="323232"/>
                              </a:solidFill>
                              <a:latin typeface="Cambria Math" panose="02040503050406030204" pitchFamily="18" charset="0"/>
                            </a:rPr>
                            <m:t>2</m:t>
                          </m:r>
                        </m:sub>
                      </m:sSub>
                      <m:r>
                        <a:rPr lang="fr-CA" b="0" i="1" smtClean="0">
                          <a:solidFill>
                            <a:srgbClr val="323232"/>
                          </a:solidFill>
                          <a:latin typeface="Cambria Math" panose="02040503050406030204" pitchFamily="18" charset="0"/>
                        </a:rPr>
                        <m:t>=0</m:t>
                      </m:r>
                    </m:oMath>
                  </m:oMathPara>
                </a14:m>
                <a:endParaRPr lang="fr-CA" dirty="0">
                  <a:solidFill>
                    <a:srgbClr val="323232"/>
                  </a:solidFill>
                </a:endParaRPr>
              </a:p>
              <a:p>
                <a:pPr marL="0" indent="0" algn="just">
                  <a:lnSpc>
                    <a:spcPct val="110000"/>
                  </a:lnSpc>
                  <a:buNone/>
                </a:pPr>
                <a:endParaRPr lang="fr-CA" sz="500" dirty="0">
                  <a:solidFill>
                    <a:srgbClr val="323232"/>
                  </a:solidFill>
                </a:endParaRPr>
              </a:p>
              <a:p>
                <a:pPr marL="0" indent="0" algn="just">
                  <a:lnSpc>
                    <a:spcPct val="110000"/>
                  </a:lnSpc>
                  <a:buNone/>
                </a:pPr>
                <a:r>
                  <a:rPr lang="fr-CA" dirty="0">
                    <a:solidFill>
                      <a:srgbClr val="323232"/>
                    </a:solidFill>
                  </a:rPr>
                  <a:t>Si nous laissons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b="0" i="1" smtClean="0">
                            <a:solidFill>
                              <a:srgbClr val="323232"/>
                            </a:solidFill>
                            <a:latin typeface="Cambria Math" panose="02040503050406030204" pitchFamily="18" charset="0"/>
                          </a:rPr>
                          <m:t>2</m:t>
                        </m:r>
                      </m:sub>
                    </m:sSub>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𝑡</m:t>
                    </m:r>
                  </m:oMath>
                </a14:m>
                <a:r>
                  <a:rPr lang="fr-CA" dirty="0">
                    <a:solidFill>
                      <a:srgbClr val="323232"/>
                    </a:solidFill>
                  </a:rPr>
                  <a:t>, alors,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𝑣</m:t>
                        </m:r>
                      </m:e>
                      <m:sub>
                        <m:r>
                          <a:rPr lang="fr-CA" i="1" smtClean="0">
                            <a:solidFill>
                              <a:srgbClr val="323232"/>
                            </a:solidFill>
                            <a:latin typeface="Cambria Math" panose="02040503050406030204" pitchFamily="18" charset="0"/>
                          </a:rPr>
                          <m:t>1</m:t>
                        </m:r>
                      </m:sub>
                    </m:sSub>
                    <m:r>
                      <a:rPr lang="fr-CA" i="1" smtClean="0">
                        <a:solidFill>
                          <a:srgbClr val="323232"/>
                        </a:solidFill>
                        <a:latin typeface="Cambria Math" panose="02040503050406030204" pitchFamily="18" charset="0"/>
                      </a:rPr>
                      <m:t>=−4</m:t>
                    </m:r>
                    <m:r>
                      <a:rPr lang="fr-CA" i="1" smtClean="0">
                        <a:solidFill>
                          <a:srgbClr val="323232"/>
                        </a:solidFill>
                        <a:latin typeface="Cambria Math" panose="02040503050406030204" pitchFamily="18" charset="0"/>
                      </a:rPr>
                      <m:t>𝑡</m:t>
                    </m:r>
                  </m:oMath>
                </a14:m>
                <a:r>
                  <a:rPr lang="fr-CA" dirty="0">
                    <a:solidFill>
                      <a:srgbClr val="323232"/>
                    </a:solidFill>
                  </a:rPr>
                  <a:t>; ainsi, tous les vecteurs propres correspondant à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𝜆</m:t>
                        </m:r>
                      </m:e>
                      <m:sub>
                        <m:r>
                          <a:rPr lang="fr-CA"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=3</m:t>
                    </m:r>
                  </m:oMath>
                </a14:m>
                <a:r>
                  <a:rPr lang="fr-CA" dirty="0">
                    <a:solidFill>
                      <a:srgbClr val="323232"/>
                    </a:solidFill>
                  </a:rPr>
                  <a:t> sont des multiples de </a:t>
                </a:r>
                <a14:m>
                  <m:oMath xmlns:m="http://schemas.openxmlformats.org/officeDocument/2006/math">
                    <m:d>
                      <m:dPr>
                        <m:begChr m:val="["/>
                        <m:endChr m:val="]"/>
                        <m:ctrlPr>
                          <a:rPr lang="fr-CA" i="1" smtClean="0">
                            <a:solidFill>
                              <a:srgbClr val="323232"/>
                            </a:solidFill>
                            <a:latin typeface="Cambria Math" panose="02040503050406030204" pitchFamily="18" charset="0"/>
                          </a:rPr>
                        </m:ctrlPr>
                      </m:dPr>
                      <m:e>
                        <m:m>
                          <m:mPr>
                            <m:mcs>
                              <m:mc>
                                <m:mcPr>
                                  <m:count m:val="1"/>
                                  <m:mcJc m:val="center"/>
                                </m:mcPr>
                              </m:mc>
                            </m:mcs>
                            <m:ctrlPr>
                              <a:rPr lang="fr-CA" i="1" smtClean="0">
                                <a:solidFill>
                                  <a:srgbClr val="323232"/>
                                </a:solidFill>
                                <a:latin typeface="Cambria Math" panose="02040503050406030204" pitchFamily="18" charset="0"/>
                              </a:rPr>
                            </m:ctrlPr>
                          </m:mPr>
                          <m:mr>
                            <m:e>
                              <m:r>
                                <a:rPr lang="fr-CA" b="0" i="1" smtClean="0">
                                  <a:solidFill>
                                    <a:srgbClr val="323232"/>
                                  </a:solidFill>
                                  <a:latin typeface="Cambria Math" panose="02040503050406030204" pitchFamily="18" charset="0"/>
                                </a:rPr>
                                <m:t>−4</m:t>
                              </m:r>
                            </m:e>
                          </m:mr>
                          <m:mr>
                            <m:e>
                              <m:r>
                                <a:rPr lang="fr-CA" b="0" i="1" smtClean="0">
                                  <a:solidFill>
                                    <a:srgbClr val="323232"/>
                                  </a:solidFill>
                                  <a:latin typeface="Cambria Math" panose="02040503050406030204" pitchFamily="18" charset="0"/>
                                </a:rPr>
                                <m:t>1</m:t>
                              </m:r>
                            </m:e>
                          </m:mr>
                        </m:m>
                      </m:e>
                    </m:d>
                    <m:r>
                      <a:rPr lang="fr-CA" b="0" i="1" smtClean="0">
                        <a:solidFill>
                          <a:srgbClr val="323232"/>
                        </a:solidFill>
                        <a:latin typeface="Cambria Math" panose="02040503050406030204" pitchFamily="18" charset="0"/>
                      </a:rPr>
                      <m:t>.  </m:t>
                    </m:r>
                  </m:oMath>
                </a14:m>
                <a:r>
                  <a:rPr lang="fr-CA" dirty="0">
                    <a:solidFill>
                      <a:srgbClr val="323232"/>
                    </a:solidFill>
                  </a:rPr>
                  <a:t>  </a:t>
                </a:r>
              </a:p>
              <a:p>
                <a:pPr algn="just">
                  <a:lnSpc>
                    <a:spcPct val="110000"/>
                  </a:lnSpc>
                </a:pPr>
                <a:endParaRPr lang="fr-CA" sz="500" dirty="0">
                  <a:solidFill>
                    <a:srgbClr val="323232"/>
                  </a:solidFill>
                </a:endParaRPr>
              </a:p>
              <a:p>
                <a:pPr marL="0" indent="0" algn="just">
                  <a:lnSpc>
                    <a:spcPct val="110000"/>
                  </a:lnSpc>
                  <a:buNone/>
                </a:pPr>
                <a:r>
                  <a:rPr lang="fr-CA" dirty="0">
                    <a:solidFill>
                      <a:srgbClr val="323232"/>
                    </a:solidFill>
                  </a:rPr>
                  <a:t>Un calcul similaire montre que tous les vecteurs propres correspondant à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𝜆</m:t>
                        </m:r>
                      </m:e>
                      <m:sub>
                        <m:r>
                          <a:rPr lang="fr-CA" b="0" i="0" smtClean="0">
                            <a:solidFill>
                              <a:srgbClr val="323232"/>
                            </a:solidFill>
                            <a:latin typeface="Cambria Math" panose="02040503050406030204" pitchFamily="18" charset="0"/>
                          </a:rPr>
                          <m:t>2</m:t>
                        </m:r>
                      </m:sub>
                    </m:sSub>
                  </m:oMath>
                </a14:m>
                <a:r>
                  <a:rPr lang="fr-CA" dirty="0">
                    <a:solidFill>
                      <a:srgbClr val="323232"/>
                    </a:solidFill>
                  </a:rPr>
                  <a:t> = </a:t>
                </a:r>
                <a14:m>
                  <m:oMath xmlns:m="http://schemas.openxmlformats.org/officeDocument/2006/math">
                    <m:r>
                      <a:rPr lang="fr-CA" i="1" smtClean="0">
                        <a:solidFill>
                          <a:srgbClr val="323232"/>
                        </a:solidFill>
                        <a:latin typeface="Cambria Math" panose="02040503050406030204" pitchFamily="18" charset="0"/>
                      </a:rPr>
                      <m:t>−2</m:t>
                    </m:r>
                  </m:oMath>
                </a14:m>
                <a:r>
                  <a:rPr lang="fr-CA" dirty="0">
                    <a:solidFill>
                      <a:srgbClr val="323232"/>
                    </a:solidFill>
                  </a:rPr>
                  <a:t> sont des multiples de </a:t>
                </a:r>
                <a14:m>
                  <m:oMath xmlns:m="http://schemas.openxmlformats.org/officeDocument/2006/math">
                    <m:d>
                      <m:dPr>
                        <m:begChr m:val="["/>
                        <m:endChr m:val="]"/>
                        <m:ctrlPr>
                          <a:rPr lang="fr-CA" i="1" smtClean="0">
                            <a:solidFill>
                              <a:srgbClr val="323232"/>
                            </a:solidFill>
                            <a:latin typeface="Cambria Math" panose="02040503050406030204" pitchFamily="18" charset="0"/>
                          </a:rPr>
                        </m:ctrlPr>
                      </m:dPr>
                      <m:e>
                        <m:m>
                          <m:mPr>
                            <m:mcs>
                              <m:mc>
                                <m:mcPr>
                                  <m:count m:val="1"/>
                                  <m:mcJc m:val="center"/>
                                </m:mcPr>
                              </m:mc>
                            </m:mcs>
                            <m:ctrlPr>
                              <a:rPr lang="fr-CA" i="1" smtClean="0">
                                <a:solidFill>
                                  <a:srgbClr val="323232"/>
                                </a:solidFill>
                                <a:latin typeface="Cambria Math" panose="02040503050406030204" pitchFamily="18" charset="0"/>
                              </a:rPr>
                            </m:ctrlPr>
                          </m:mPr>
                          <m:mr>
                            <m:e>
                              <m:r>
                                <a:rPr lang="fr-CA" b="0" i="1" smtClean="0">
                                  <a:solidFill>
                                    <a:srgbClr val="323232"/>
                                  </a:solidFill>
                                  <a:latin typeface="Cambria Math" panose="02040503050406030204" pitchFamily="18" charset="0"/>
                                </a:rPr>
                                <m:t>1</m:t>
                              </m:r>
                            </m:e>
                          </m:mr>
                          <m:mr>
                            <m:e>
                              <m:r>
                                <a:rPr lang="fr-CA" i="1" smtClean="0">
                                  <a:solidFill>
                                    <a:srgbClr val="323232"/>
                                  </a:solidFill>
                                  <a:latin typeface="Cambria Math" panose="02040503050406030204" pitchFamily="18" charset="0"/>
                                </a:rPr>
                                <m:t>1</m:t>
                              </m:r>
                            </m:e>
                          </m:mr>
                        </m:m>
                      </m:e>
                    </m:d>
                  </m:oMath>
                </a14:m>
                <a:r>
                  <a:rPr lang="fr-CA" dirty="0">
                    <a:solidFill>
                      <a:srgbClr val="323232"/>
                    </a:solidFill>
                  </a:rPr>
                  <a:t>.</a:t>
                </a:r>
              </a:p>
            </p:txBody>
          </p:sp>
        </mc:Choice>
        <mc:Fallback xmlns="">
          <p:sp>
            <p:nvSpPr>
              <p:cNvPr id="3" name="Content Placeholder 2">
                <a:extLst>
                  <a:ext uri="{FF2B5EF4-FFF2-40B4-BE49-F238E27FC236}">
                    <a16:creationId xmlns:a16="http://schemas.microsoft.com/office/drawing/2014/main" id="{C2638518-4065-48AF-AD66-76645B9E9650}"/>
                  </a:ext>
                </a:extLst>
              </p:cNvPr>
              <p:cNvSpPr>
                <a:spLocks noGrp="1" noRot="1" noChangeAspect="1" noMove="1" noResize="1" noEditPoints="1" noAdjustHandles="1" noChangeArrowheads="1" noChangeShapeType="1" noTextEdit="1"/>
              </p:cNvSpPr>
              <p:nvPr>
                <p:ph idx="1"/>
              </p:nvPr>
            </p:nvSpPr>
            <p:spPr>
              <a:blipFill>
                <a:blip r:embed="rId5"/>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4172846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80AC-445B-441C-99B3-C4C55957BDEA}"/>
              </a:ext>
            </a:extLst>
          </p:cNvPr>
          <p:cNvSpPr>
            <a:spLocks noGrp="1"/>
          </p:cNvSpPr>
          <p:nvPr>
            <p:ph type="title"/>
            <p:custDataLst>
              <p:tags r:id="rId1"/>
            </p:custDataLst>
          </p:nvPr>
        </p:nvSpPr>
        <p:spPr/>
        <p:txBody>
          <a:bodyPr/>
          <a:lstStyle/>
          <a:p>
            <a:r>
              <a:rPr lang="fr-CA" dirty="0"/>
              <a:t>Décomposition en éléments propres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E8AF55-CD42-49BA-B877-71194E56D889}"/>
                  </a:ext>
                </a:extLst>
              </p:cNvPr>
              <p:cNvSpPr>
                <a:spLocks noGrp="1"/>
              </p:cNvSpPr>
              <p:nvPr>
                <p:ph idx="1"/>
                <p:custDataLst>
                  <p:tags r:id="rId2"/>
                </p:custDataLst>
              </p:nvPr>
            </p:nvSpPr>
            <p:spPr/>
            <p:txBody>
              <a:bodyPr>
                <a:noAutofit/>
              </a:bodyPr>
              <a:lstStyle/>
              <a:p>
                <a:pPr algn="just">
                  <a:lnSpc>
                    <a:spcPct val="110000"/>
                  </a:lnSpc>
                </a:pPr>
                <a:r>
                  <a:rPr lang="fr-CA" dirty="0">
                    <a:solidFill>
                      <a:srgbClr val="323232"/>
                    </a:solidFill>
                  </a:rPr>
                  <a:t>Si une </a:t>
                </a:r>
                <a:r>
                  <a:rPr lang="fr-CA" dirty="0"/>
                  <a:t>matrice </a:t>
                </a:r>
                <a14:m>
                  <m:oMath xmlns:m="http://schemas.openxmlformats.org/officeDocument/2006/math">
                    <m:r>
                      <a:rPr lang="fr-CA" i="1" dirty="0">
                        <a:latin typeface="Cambria Math" panose="02040503050406030204" pitchFamily="18" charset="0"/>
                      </a:rPr>
                      <m:t>𝐴</m:t>
                    </m:r>
                  </m:oMath>
                </a14:m>
                <a:r>
                  <a:rPr lang="fr-CA" dirty="0"/>
                  <a:t> </a:t>
                </a:r>
                <a14:m>
                  <m:oMath xmlns:m="http://schemas.openxmlformats.org/officeDocument/2006/math">
                    <m:r>
                      <a:rPr lang="fr-CA" i="1" dirty="0">
                        <a:latin typeface="Cambria Math" panose="02040503050406030204" pitchFamily="18" charset="0"/>
                      </a:rPr>
                      <m:t>𝑛</m:t>
                    </m:r>
                    <m:r>
                      <a:rPr lang="fr-CA" i="1" dirty="0">
                        <a:latin typeface="Cambria Math" panose="02040503050406030204" pitchFamily="18" charset="0"/>
                      </a:rPr>
                      <m:t>×</m:t>
                    </m:r>
                    <m:r>
                      <a:rPr lang="fr-CA" i="1" dirty="0">
                        <a:latin typeface="Cambria Math" panose="02040503050406030204" pitchFamily="18" charset="0"/>
                      </a:rPr>
                      <m:t>𝑛</m:t>
                    </m:r>
                  </m:oMath>
                </a14:m>
                <a:r>
                  <a:rPr lang="fr-CA" dirty="0">
                    <a:solidFill>
                      <a:srgbClr val="323232"/>
                    </a:solidFill>
                  </a:rPr>
                  <a:t> possède des vecteurs propres </a:t>
                </a:r>
                <a14:m>
                  <m:oMath xmlns:m="http://schemas.openxmlformats.org/officeDocument/2006/math">
                    <m:r>
                      <a:rPr lang="fr-CA" i="1" dirty="0" smtClean="0">
                        <a:solidFill>
                          <a:srgbClr val="323232"/>
                        </a:solidFill>
                        <a:latin typeface="Cambria Math" panose="02040503050406030204" pitchFamily="18" charset="0"/>
                      </a:rPr>
                      <m:t>𝑛</m:t>
                    </m:r>
                  </m:oMath>
                </a14:m>
                <a:r>
                  <a:rPr lang="fr-CA" dirty="0">
                    <a:solidFill>
                      <a:srgbClr val="323232"/>
                    </a:solidFill>
                  </a:rPr>
                  <a:t> linéairement indépendants, alors </a:t>
                </a:r>
                <a14:m>
                  <m:oMath xmlns:m="http://schemas.openxmlformats.org/officeDocument/2006/math">
                    <m:r>
                      <a:rPr lang="fr-CA" i="1" dirty="0" smtClean="0">
                        <a:solidFill>
                          <a:srgbClr val="323232"/>
                        </a:solidFill>
                        <a:latin typeface="Cambria Math" panose="02040503050406030204" pitchFamily="18" charset="0"/>
                      </a:rPr>
                      <m:t>𝐴</m:t>
                    </m:r>
                  </m:oMath>
                </a14:m>
                <a:r>
                  <a:rPr lang="fr-CA" dirty="0">
                    <a:solidFill>
                      <a:srgbClr val="323232"/>
                    </a:solidFill>
                  </a:rPr>
                  <a:t> peut être </a:t>
                </a:r>
                <a:r>
                  <a:rPr lang="fr-CA" b="1" dirty="0">
                    <a:solidFill>
                      <a:srgbClr val="323232"/>
                    </a:solidFill>
                  </a:rPr>
                  <a:t>décomposé</a:t>
                </a:r>
                <a:r>
                  <a:rPr lang="fr-CA" dirty="0">
                    <a:solidFill>
                      <a:srgbClr val="323232"/>
                    </a:solidFill>
                  </a:rPr>
                  <a:t> de la manière suivante :</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fr-CA" i="1" smtClean="0">
                          <a:solidFill>
                            <a:srgbClr val="323232"/>
                          </a:solidFill>
                          <a:latin typeface="Cambria Math" panose="02040503050406030204" pitchFamily="18" charset="0"/>
                        </a:rPr>
                        <m:t>𝐴</m:t>
                      </m:r>
                      <m: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𝐵</m:t>
                      </m:r>
                      <m:r>
                        <a:rPr lang="fr-CA" i="1" smtClean="0">
                          <a:solidFill>
                            <a:srgbClr val="323232"/>
                          </a:solidFill>
                          <a:latin typeface="Cambria Math" panose="02040503050406030204" pitchFamily="18" charset="0"/>
                        </a:rPr>
                        <m:t>𝛬</m:t>
                      </m:r>
                      <m:sSup>
                        <m:sSupPr>
                          <m:ctrlPr>
                            <a:rPr lang="fr-CA" i="1" smtClean="0">
                              <a:solidFill>
                                <a:srgbClr val="323232"/>
                              </a:solidFill>
                              <a:latin typeface="Cambria Math" panose="02040503050406030204" pitchFamily="18" charset="0"/>
                            </a:rPr>
                          </m:ctrlPr>
                        </m:sSupPr>
                        <m:e>
                          <m:r>
                            <a:rPr lang="fr-CA" i="1" smtClean="0">
                              <a:solidFill>
                                <a:srgbClr val="323232"/>
                              </a:solidFill>
                              <a:latin typeface="Cambria Math" panose="02040503050406030204" pitchFamily="18" charset="0"/>
                            </a:rPr>
                            <m:t>𝐵</m:t>
                          </m:r>
                        </m:e>
                        <m:sup>
                          <m:r>
                            <a:rPr lang="fr-CA" i="1" smtClean="0">
                              <a:solidFill>
                                <a:srgbClr val="323232"/>
                              </a:solidFill>
                              <a:latin typeface="Cambria Math" panose="02040503050406030204" pitchFamily="18" charset="0"/>
                            </a:rPr>
                            <m:t>−1</m:t>
                          </m:r>
                        </m:sup>
                      </m:sSup>
                      <m:r>
                        <a:rPr lang="fr-CA" b="0" i="1" smtClean="0">
                          <a:solidFill>
                            <a:srgbClr val="323232"/>
                          </a:solidFill>
                          <a:latin typeface="Cambria Math" panose="02040503050406030204" pitchFamily="18" charset="0"/>
                        </a:rPr>
                        <m:t>,</m:t>
                      </m:r>
                    </m:oMath>
                  </m:oMathPara>
                </a14:m>
                <a:endParaRPr lang="fr-CA" dirty="0">
                  <a:solidFill>
                    <a:srgbClr val="323232"/>
                  </a:solidFill>
                </a:endParaRPr>
              </a:p>
              <a:p>
                <a:pPr marL="0" indent="0" algn="just">
                  <a:lnSpc>
                    <a:spcPct val="110000"/>
                  </a:lnSpc>
                  <a:buNone/>
                </a:pPr>
                <a:r>
                  <a:rPr lang="fr-CA" dirty="0">
                    <a:solidFill>
                      <a:srgbClr val="323232"/>
                    </a:solidFill>
                  </a:rPr>
                  <a:t>où </a:t>
                </a:r>
                <a14:m>
                  <m:oMath xmlns:m="http://schemas.openxmlformats.org/officeDocument/2006/math">
                    <m:r>
                      <a:rPr lang="fr-CA" i="1">
                        <a:solidFill>
                          <a:srgbClr val="323232"/>
                        </a:solidFill>
                        <a:latin typeface="Cambria Math" panose="02040503050406030204" pitchFamily="18" charset="0"/>
                      </a:rPr>
                      <m:t>𝛬</m:t>
                    </m:r>
                  </m:oMath>
                </a14:m>
                <a:r>
                  <a:rPr lang="fr-CA" dirty="0">
                    <a:solidFill>
                      <a:srgbClr val="323232"/>
                    </a:solidFill>
                  </a:rPr>
                  <a:t> est une matrice diagonale dont les entrées diagonales sont les valeurs propres de </a:t>
                </a:r>
                <a14:m>
                  <m:oMath xmlns:m="http://schemas.openxmlformats.org/officeDocument/2006/math">
                    <m:r>
                      <a:rPr lang="fr-CA" b="0" i="1" dirty="0" smtClean="0">
                        <a:solidFill>
                          <a:srgbClr val="323232"/>
                        </a:solidFill>
                        <a:latin typeface="Cambria Math" panose="02040503050406030204" pitchFamily="18" charset="0"/>
                      </a:rPr>
                      <m:t>𝐴</m:t>
                    </m:r>
                  </m:oMath>
                </a14:m>
                <a:r>
                  <a:rPr lang="fr-CA" dirty="0">
                    <a:solidFill>
                      <a:srgbClr val="323232"/>
                    </a:solidFill>
                  </a:rPr>
                  <a:t> et les colonnes de </a:t>
                </a:r>
                <a14:m>
                  <m:oMath xmlns:m="http://schemas.openxmlformats.org/officeDocument/2006/math">
                    <m:r>
                      <a:rPr lang="fr-CA" b="0" i="1" dirty="0" smtClean="0">
                        <a:solidFill>
                          <a:srgbClr val="323232"/>
                        </a:solidFill>
                        <a:latin typeface="Cambria Math" panose="02040503050406030204" pitchFamily="18" charset="0"/>
                      </a:rPr>
                      <m:t>𝐵</m:t>
                    </m:r>
                  </m:oMath>
                </a14:m>
                <a:r>
                  <a:rPr lang="fr-CA" dirty="0">
                    <a:solidFill>
                      <a:srgbClr val="323232"/>
                    </a:solidFill>
                  </a:rPr>
                  <a:t> sont les vecteurs propres correspondants de </a:t>
                </a:r>
                <a14:m>
                  <m:oMath xmlns:m="http://schemas.openxmlformats.org/officeDocument/2006/math">
                    <m:r>
                      <a:rPr lang="fr-CA" i="1" dirty="0">
                        <a:solidFill>
                          <a:srgbClr val="323232"/>
                        </a:solidFill>
                        <a:latin typeface="Cambria Math" panose="02040503050406030204" pitchFamily="18" charset="0"/>
                      </a:rPr>
                      <m:t>𝐴</m:t>
                    </m:r>
                  </m:oMath>
                </a14:m>
                <a:r>
                  <a:rPr lang="fr-CA" dirty="0">
                    <a:solidFill>
                      <a:srgbClr val="323232"/>
                    </a:solidFill>
                  </a:rPr>
                  <a:t>.</a:t>
                </a:r>
              </a:p>
            </p:txBody>
          </p:sp>
        </mc:Choice>
        <mc:Fallback xmlns="">
          <p:sp>
            <p:nvSpPr>
              <p:cNvPr id="3" name="Content Placeholder 2">
                <a:extLst>
                  <a:ext uri="{FF2B5EF4-FFF2-40B4-BE49-F238E27FC236}">
                    <a16:creationId xmlns:a16="http://schemas.microsoft.com/office/drawing/2014/main" xmlns:a14="http://schemas.microsoft.com/office/drawing/2010/main" xmlns="" id="{81E8AF55-CD42-49BA-B877-71194E56D889}"/>
                  </a:ext>
                </a:extLst>
              </p:cNvPr>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1215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D80AC-445B-441C-99B3-C4C55957BDEA}"/>
              </a:ext>
            </a:extLst>
          </p:cNvPr>
          <p:cNvSpPr>
            <a:spLocks noGrp="1"/>
          </p:cNvSpPr>
          <p:nvPr>
            <p:ph type="title"/>
            <p:custDataLst>
              <p:tags r:id="rId1"/>
            </p:custDataLst>
          </p:nvPr>
        </p:nvSpPr>
        <p:spPr/>
        <p:txBody>
          <a:bodyPr/>
          <a:lstStyle/>
          <a:p>
            <a:r>
              <a:rPr lang="fr-CA" dirty="0"/>
              <a:t>EXEMPLE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E8AF55-CD42-49BA-B877-71194E56D889}"/>
                  </a:ext>
                </a:extLst>
              </p:cNvPr>
              <p:cNvSpPr>
                <a:spLocks noGrp="1"/>
              </p:cNvSpPr>
              <p:nvPr>
                <p:ph idx="1"/>
                <p:custDataLst>
                  <p:tags r:id="rId2"/>
                </p:custDataLst>
              </p:nvPr>
            </p:nvSpPr>
            <p:spPr/>
            <p:txBody>
              <a:bodyPr>
                <a:noAutofit/>
              </a:bodyPr>
              <a:lstStyle/>
              <a:p>
                <a:pPr algn="just">
                  <a:lnSpc>
                    <a:spcPct val="110000"/>
                  </a:lnSpc>
                </a:pPr>
                <a:r>
                  <a:rPr lang="fr-CA" dirty="0"/>
                  <a:t>Nous avons vu que les valeurs propres de </a:t>
                </a:r>
                <a14:m>
                  <m:oMath xmlns:m="http://schemas.openxmlformats.org/officeDocument/2006/math">
                    <m:r>
                      <a:rPr lang="fr-CA" i="1">
                        <a:latin typeface="Cambria Math" panose="02040503050406030204" pitchFamily="18" charset="0"/>
                      </a:rPr>
                      <m:t>𝐴</m:t>
                    </m:r>
                    <m:r>
                      <a:rPr lang="fr-CA">
                        <a:latin typeface="Cambria Math" panose="02040503050406030204" pitchFamily="18" charset="0"/>
                      </a:rPr>
                      <m:t>=</m:t>
                    </m:r>
                    <m:d>
                      <m:dPr>
                        <m:begChr m:val="["/>
                        <m:endChr m:val="]"/>
                        <m:ctrlPr>
                          <a:rPr lang="fr-CA" i="1">
                            <a:latin typeface="Cambria Math" panose="02040503050406030204" pitchFamily="18" charset="0"/>
                          </a:rPr>
                        </m:ctrlPr>
                      </m:dPr>
                      <m:e>
                        <m:m>
                          <m:mPr>
                            <m:plcHide m:val="on"/>
                            <m:mcs>
                              <m:mc>
                                <m:mcPr>
                                  <m:count m:val="2"/>
                                  <m:mcJc m:val="center"/>
                                </m:mcPr>
                              </m:mc>
                            </m:mcs>
                            <m:ctrlPr>
                              <a:rPr lang="fr-CA" i="1">
                                <a:latin typeface="Cambria Math" panose="02040503050406030204" pitchFamily="18" charset="0"/>
                              </a:rPr>
                            </m:ctrlPr>
                          </m:mPr>
                          <m:mr>
                            <m:e>
                              <m:r>
                                <a:rPr lang="fr-CA">
                                  <a:latin typeface="Cambria Math" panose="02040503050406030204" pitchFamily="18" charset="0"/>
                                </a:rPr>
                                <m:t>2</m:t>
                              </m:r>
                            </m:e>
                            <m:e>
                              <m:r>
                                <a:rPr lang="fr-CA">
                                  <a:latin typeface="Cambria Math" panose="02040503050406030204" pitchFamily="18" charset="0"/>
                                </a:rPr>
                                <m:t>−4</m:t>
                              </m:r>
                            </m:e>
                          </m:mr>
                          <m:mr>
                            <m:e>
                              <m:r>
                                <a:rPr lang="fr-CA">
                                  <a:latin typeface="Cambria Math" panose="02040503050406030204" pitchFamily="18" charset="0"/>
                                </a:rPr>
                                <m:t>−1</m:t>
                              </m:r>
                            </m:e>
                            <m:e>
                              <m:r>
                                <a:rPr lang="fr-CA">
                                  <a:latin typeface="Cambria Math" panose="02040503050406030204" pitchFamily="18" charset="0"/>
                                </a:rPr>
                                <m:t>−1</m:t>
                              </m:r>
                            </m:e>
                          </m:mr>
                        </m:m>
                      </m:e>
                    </m:d>
                  </m:oMath>
                </a14:m>
                <a:r>
                  <a:rPr lang="fr-CA" dirty="0"/>
                  <a:t> sont </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𝜆</m:t>
                        </m:r>
                      </m:e>
                      <m:sub>
                        <m:r>
                          <a:rPr lang="fr-CA">
                            <a:latin typeface="Cambria Math" panose="02040503050406030204" pitchFamily="18" charset="0"/>
                          </a:rPr>
                          <m:t>1</m:t>
                        </m:r>
                      </m:sub>
                    </m:sSub>
                    <m:r>
                      <a:rPr lang="fr-CA" i="1">
                        <a:latin typeface="Cambria Math" panose="02040503050406030204" pitchFamily="18" charset="0"/>
                      </a:rPr>
                      <m:t>=3</m:t>
                    </m:r>
                  </m:oMath>
                </a14:m>
                <a:r>
                  <a:rPr lang="fr-CA" dirty="0"/>
                  <a:t> et</a:t>
                </a:r>
                <a14:m>
                  <m:oMath xmlns:m="http://schemas.openxmlformats.org/officeDocument/2006/math">
                    <m:sSub>
                      <m:sSubPr>
                        <m:ctrlPr>
                          <a:rPr lang="fr-CA" i="1">
                            <a:latin typeface="Cambria Math" panose="02040503050406030204" pitchFamily="18" charset="0"/>
                          </a:rPr>
                        </m:ctrlPr>
                      </m:sSubPr>
                      <m:e>
                        <m:r>
                          <a:rPr lang="fr-CA" i="1">
                            <a:latin typeface="Cambria Math" panose="02040503050406030204" pitchFamily="18" charset="0"/>
                          </a:rPr>
                          <m:t>𝜆</m:t>
                        </m:r>
                      </m:e>
                      <m:sub>
                        <m:r>
                          <a:rPr lang="fr-CA">
                            <a:latin typeface="Cambria Math" panose="02040503050406030204" pitchFamily="18" charset="0"/>
                          </a:rPr>
                          <m:t>2</m:t>
                        </m:r>
                      </m:sub>
                    </m:sSub>
                    <m:r>
                      <a:rPr lang="fr-CA" i="1">
                        <a:latin typeface="Cambria Math" panose="02040503050406030204" pitchFamily="18" charset="0"/>
                      </a:rPr>
                      <m:t>=−2</m:t>
                    </m:r>
                  </m:oMath>
                </a14:m>
                <a:r>
                  <a:rPr lang="fr-CA" b="1" dirty="0"/>
                  <a:t>, </a:t>
                </a:r>
                <a:r>
                  <a:rPr lang="fr-CA" dirty="0"/>
                  <a:t>et que les vecteurs propres correspondants sont </a:t>
                </a:r>
                <a14:m>
                  <m:oMath xmlns:m="http://schemas.openxmlformats.org/officeDocument/2006/math">
                    <m:d>
                      <m:dPr>
                        <m:begChr m:val="["/>
                        <m:endChr m:val="]"/>
                        <m:ctrlPr>
                          <a:rPr lang="fr-CA" i="1">
                            <a:latin typeface="Cambria Math" panose="02040503050406030204" pitchFamily="18" charset="0"/>
                          </a:rPr>
                        </m:ctrlPr>
                      </m:dPr>
                      <m:e>
                        <m:m>
                          <m:mPr>
                            <m:mcs>
                              <m:mc>
                                <m:mcPr>
                                  <m:count m:val="1"/>
                                  <m:mcJc m:val="center"/>
                                </m:mcPr>
                              </m:mc>
                            </m:mcs>
                            <m:ctrlPr>
                              <a:rPr lang="fr-CA" i="1">
                                <a:latin typeface="Cambria Math" panose="02040503050406030204" pitchFamily="18" charset="0"/>
                              </a:rPr>
                            </m:ctrlPr>
                          </m:mPr>
                          <m:mr>
                            <m:e>
                              <m:r>
                                <a:rPr lang="fr-CA" i="1">
                                  <a:latin typeface="Cambria Math" panose="02040503050406030204" pitchFamily="18" charset="0"/>
                                </a:rPr>
                                <m:t>−4</m:t>
                              </m:r>
                            </m:e>
                          </m:mr>
                          <m:mr>
                            <m:e>
                              <m:r>
                                <a:rPr lang="fr-CA" i="1">
                                  <a:latin typeface="Cambria Math" panose="02040503050406030204" pitchFamily="18" charset="0"/>
                                </a:rPr>
                                <m:t>1</m:t>
                              </m:r>
                            </m:e>
                          </m:mr>
                        </m:m>
                      </m:e>
                    </m:d>
                  </m:oMath>
                </a14:m>
                <a:r>
                  <a:rPr lang="fr-CA" dirty="0"/>
                  <a:t> et </a:t>
                </a:r>
                <a14:m>
                  <m:oMath xmlns:m="http://schemas.openxmlformats.org/officeDocument/2006/math">
                    <m:d>
                      <m:dPr>
                        <m:begChr m:val="["/>
                        <m:endChr m:val="]"/>
                        <m:ctrlPr>
                          <a:rPr lang="fr-CA" i="1">
                            <a:latin typeface="Cambria Math" panose="02040503050406030204" pitchFamily="18" charset="0"/>
                          </a:rPr>
                        </m:ctrlPr>
                      </m:dPr>
                      <m:e>
                        <m:m>
                          <m:mPr>
                            <m:mcs>
                              <m:mc>
                                <m:mcPr>
                                  <m:count m:val="1"/>
                                  <m:mcJc m:val="center"/>
                                </m:mcPr>
                              </m:mc>
                            </m:mcs>
                            <m:ctrlPr>
                              <a:rPr lang="fr-CA" i="1">
                                <a:latin typeface="Cambria Math" panose="02040503050406030204" pitchFamily="18" charset="0"/>
                              </a:rPr>
                            </m:ctrlPr>
                          </m:mPr>
                          <m:mr>
                            <m:e>
                              <m:r>
                                <a:rPr lang="fr-CA" i="1">
                                  <a:latin typeface="Cambria Math" panose="02040503050406030204" pitchFamily="18" charset="0"/>
                                </a:rPr>
                                <m:t>1</m:t>
                              </m:r>
                            </m:e>
                          </m:mr>
                          <m:mr>
                            <m:e>
                              <m:r>
                                <a:rPr lang="fr-CA" i="1">
                                  <a:latin typeface="Cambria Math" panose="02040503050406030204" pitchFamily="18" charset="0"/>
                                </a:rPr>
                                <m:t>1</m:t>
                              </m:r>
                            </m:e>
                          </m:mr>
                        </m:m>
                      </m:e>
                    </m:d>
                  </m:oMath>
                </a14:m>
                <a:r>
                  <a:rPr lang="fr-CA" b="1" dirty="0"/>
                  <a:t>. </a:t>
                </a:r>
                <a:r>
                  <a:rPr lang="fr-CA" dirty="0"/>
                  <a:t> </a:t>
                </a:r>
              </a:p>
              <a:p>
                <a:pPr marL="0" indent="0" algn="just">
                  <a:lnSpc>
                    <a:spcPct val="110000"/>
                  </a:lnSpc>
                  <a:buNone/>
                </a:pPr>
                <a:endParaRPr lang="fr-CA" sz="500" dirty="0">
                  <a:solidFill>
                    <a:srgbClr val="323232"/>
                  </a:solidFill>
                </a:endParaRPr>
              </a:p>
              <a:p>
                <a:pPr marL="0" indent="0" algn="just">
                  <a:lnSpc>
                    <a:spcPct val="110000"/>
                  </a:lnSpc>
                  <a:buNone/>
                </a:pPr>
                <a:r>
                  <a:rPr lang="fr-CA" dirty="0">
                    <a:solidFill>
                      <a:srgbClr val="323232"/>
                    </a:solidFill>
                  </a:rPr>
                  <a:t>Ainsi, </a:t>
                </a:r>
                <a14:m>
                  <m:oMath xmlns:m="http://schemas.openxmlformats.org/officeDocument/2006/math">
                    <m:r>
                      <a:rPr lang="fr-CA" i="1">
                        <a:solidFill>
                          <a:srgbClr val="323232"/>
                        </a:solidFill>
                        <a:latin typeface="Cambria Math" panose="02040503050406030204" pitchFamily="18" charset="0"/>
                      </a:rPr>
                      <m:t>𝛬</m:t>
                    </m:r>
                    <m:r>
                      <a:rPr lang="fr-CA" b="0" i="1" smtClean="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b="0" i="0" smtClean="0">
                                  <a:solidFill>
                                    <a:srgbClr val="323232"/>
                                  </a:solidFill>
                                  <a:latin typeface="Cambria Math" panose="02040503050406030204" pitchFamily="18" charset="0"/>
                                </a:rPr>
                                <m:t>3</m:t>
                              </m:r>
                            </m:e>
                            <m:e>
                              <m:r>
                                <a:rPr lang="fr-CA" b="0" i="0" smtClean="0">
                                  <a:solidFill>
                                    <a:srgbClr val="323232"/>
                                  </a:solidFill>
                                  <a:latin typeface="Cambria Math" panose="02040503050406030204" pitchFamily="18" charset="0"/>
                                </a:rPr>
                                <m:t>0</m:t>
                              </m:r>
                            </m:e>
                          </m:mr>
                          <m:mr>
                            <m:e>
                              <m:r>
                                <a:rPr lang="fr-CA" b="0" i="0" smtClean="0">
                                  <a:solidFill>
                                    <a:srgbClr val="323232"/>
                                  </a:solidFill>
                                  <a:latin typeface="Cambria Math" panose="02040503050406030204" pitchFamily="18" charset="0"/>
                                </a:rPr>
                                <m:t>0</m:t>
                              </m:r>
                            </m:e>
                            <m:e>
                              <m:r>
                                <a:rPr lang="fr-CA">
                                  <a:solidFill>
                                    <a:srgbClr val="323232"/>
                                  </a:solidFill>
                                  <a:latin typeface="Cambria Math" panose="02040503050406030204" pitchFamily="18" charset="0"/>
                                </a:rPr>
                                <m:t>−</m:t>
                              </m:r>
                              <m:r>
                                <a:rPr lang="fr-CA" b="0" i="0" smtClean="0">
                                  <a:solidFill>
                                    <a:srgbClr val="323232"/>
                                  </a:solidFill>
                                  <a:latin typeface="Cambria Math" panose="02040503050406030204" pitchFamily="18" charset="0"/>
                                </a:rPr>
                                <m:t>2</m:t>
                              </m:r>
                            </m:e>
                          </m:mr>
                        </m:m>
                      </m:e>
                    </m:d>
                    <m:r>
                      <a:rPr lang="fr-CA" b="0" i="1" smtClean="0">
                        <a:solidFill>
                          <a:srgbClr val="323232"/>
                        </a:solidFill>
                        <a:latin typeface="Cambria Math" panose="02040503050406030204" pitchFamily="18" charset="0"/>
                      </a:rPr>
                      <m:t>,</m:t>
                    </m:r>
                  </m:oMath>
                </a14:m>
                <a:r>
                  <a:rPr lang="fr-CA" b="1" dirty="0">
                    <a:solidFill>
                      <a:srgbClr val="323232"/>
                    </a:solidFill>
                  </a:rPr>
                  <a:t> </a:t>
                </a:r>
                <a14:m>
                  <m:oMath xmlns:m="http://schemas.openxmlformats.org/officeDocument/2006/math">
                    <m:r>
                      <a:rPr lang="fr-CA" b="0" i="1" dirty="0" smtClean="0">
                        <a:solidFill>
                          <a:srgbClr val="323232"/>
                        </a:solidFill>
                        <a:latin typeface="Cambria Math" panose="02040503050406030204" pitchFamily="18" charset="0"/>
                      </a:rPr>
                      <m:t>𝐵</m:t>
                    </m:r>
                    <m:r>
                      <a:rPr lang="fr-CA" i="1" dirty="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b="0" i="0" smtClean="0">
                                  <a:solidFill>
                                    <a:srgbClr val="323232"/>
                                  </a:solidFill>
                                  <a:latin typeface="Cambria Math" panose="02040503050406030204" pitchFamily="18" charset="0"/>
                                </a:rPr>
                                <m:t>−4</m:t>
                              </m:r>
                            </m:e>
                            <m:e>
                              <m:r>
                                <a:rPr lang="fr-CA" b="0" i="0" smtClean="0">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b="0" i="1" smtClean="0">
                                  <a:solidFill>
                                    <a:srgbClr val="323232"/>
                                  </a:solidFill>
                                  <a:latin typeface="Cambria Math" panose="02040503050406030204" pitchFamily="18" charset="0"/>
                                </a:rPr>
                                <m:t>1</m:t>
                              </m:r>
                            </m:e>
                          </m:mr>
                        </m:m>
                      </m:e>
                    </m:d>
                  </m:oMath>
                </a14:m>
                <a:r>
                  <a:rPr lang="fr-CA" dirty="0">
                    <a:solidFill>
                      <a:srgbClr val="323232"/>
                    </a:solidFill>
                  </a:rPr>
                  <a:t>,</a:t>
                </a:r>
                <a:r>
                  <a:rPr lang="fr-CA" b="1" dirty="0">
                    <a:solidFill>
                      <a:srgbClr val="323232"/>
                    </a:solidFill>
                  </a:rPr>
                  <a:t> </a:t>
                </a:r>
                <a:r>
                  <a:rPr lang="fr-CA" dirty="0">
                    <a:solidFill>
                      <a:srgbClr val="323232"/>
                    </a:solidFill>
                  </a:rPr>
                  <a:t>et </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fr-CA" b="0" i="1" dirty="0" smtClean="0">
                          <a:solidFill>
                            <a:srgbClr val="323232"/>
                          </a:solidFill>
                          <a:latin typeface="Cambria Math" panose="02040503050406030204" pitchFamily="18" charset="0"/>
                        </a:rPr>
                        <m:t>𝐴</m:t>
                      </m:r>
                      <m:r>
                        <a:rPr lang="fr-CA" b="0" i="1" dirty="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−4</m:t>
                                </m:r>
                              </m:e>
                              <m:e>
                                <m:r>
                                  <a:rPr lang="fr-CA">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i="1">
                                    <a:solidFill>
                                      <a:srgbClr val="323232"/>
                                    </a:solidFill>
                                    <a:latin typeface="Cambria Math" panose="02040503050406030204" pitchFamily="18" charset="0"/>
                                  </a:rPr>
                                  <m:t>1</m:t>
                                </m:r>
                              </m:e>
                            </m:mr>
                          </m:m>
                        </m:e>
                      </m:d>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3</m:t>
                                </m:r>
                              </m:e>
                              <m:e>
                                <m:r>
                                  <a:rPr lang="fr-CA">
                                    <a:solidFill>
                                      <a:srgbClr val="323232"/>
                                    </a:solidFill>
                                    <a:latin typeface="Cambria Math" panose="02040503050406030204" pitchFamily="18" charset="0"/>
                                  </a:rPr>
                                  <m:t>0</m:t>
                                </m:r>
                              </m:e>
                            </m:mr>
                            <m:mr>
                              <m:e>
                                <m:r>
                                  <a:rPr lang="fr-CA">
                                    <a:solidFill>
                                      <a:srgbClr val="323232"/>
                                    </a:solidFill>
                                    <a:latin typeface="Cambria Math" panose="02040503050406030204" pitchFamily="18" charset="0"/>
                                  </a:rPr>
                                  <m:t>0</m:t>
                                </m:r>
                              </m:e>
                              <m:e>
                                <m:r>
                                  <a:rPr lang="fr-CA">
                                    <a:solidFill>
                                      <a:srgbClr val="323232"/>
                                    </a:solidFill>
                                    <a:latin typeface="Cambria Math" panose="02040503050406030204" pitchFamily="18" charset="0"/>
                                  </a:rPr>
                                  <m:t>−2</m:t>
                                </m:r>
                              </m:e>
                            </m:mr>
                          </m:m>
                        </m:e>
                      </m:d>
                      <m:sSup>
                        <m:sSupPr>
                          <m:ctrlPr>
                            <a:rPr lang="fr-CA" i="1" smtClean="0">
                              <a:solidFill>
                                <a:srgbClr val="323232"/>
                              </a:solidFill>
                              <a:latin typeface="Cambria Math" panose="02040503050406030204" pitchFamily="18" charset="0"/>
                            </a:rPr>
                          </m:ctrlPr>
                        </m:sSupPr>
                        <m:e>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−4</m:t>
                                    </m:r>
                                  </m:e>
                                  <m:e>
                                    <m:r>
                                      <a:rPr lang="fr-CA">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i="1">
                                        <a:solidFill>
                                          <a:srgbClr val="323232"/>
                                        </a:solidFill>
                                        <a:latin typeface="Cambria Math" panose="02040503050406030204" pitchFamily="18" charset="0"/>
                                      </a:rPr>
                                      <m:t>1</m:t>
                                    </m:r>
                                  </m:e>
                                </m:mr>
                              </m:m>
                            </m:e>
                          </m:d>
                        </m:e>
                        <m:sup>
                          <m:r>
                            <a:rPr lang="fr-CA" b="0" i="1" smtClean="0">
                              <a:solidFill>
                                <a:srgbClr val="323232"/>
                              </a:solidFill>
                              <a:latin typeface="Cambria Math" panose="02040503050406030204" pitchFamily="18" charset="0"/>
                            </a:rPr>
                            <m:t>−1</m:t>
                          </m:r>
                        </m:sup>
                      </m:sSup>
                      <m:r>
                        <a:rPr lang="fr-CA" b="0" i="1" smtClean="0">
                          <a:solidFill>
                            <a:srgbClr val="323232"/>
                          </a:solidFill>
                          <a:latin typeface="Cambria Math" panose="02040503050406030204" pitchFamily="18" charset="0"/>
                        </a:rPr>
                        <m:t>=</m:t>
                      </m:r>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−4</m:t>
                                </m:r>
                              </m:e>
                              <m:e>
                                <m:r>
                                  <a:rPr lang="fr-CA">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i="1">
                                    <a:solidFill>
                                      <a:srgbClr val="323232"/>
                                    </a:solidFill>
                                    <a:latin typeface="Cambria Math" panose="02040503050406030204" pitchFamily="18" charset="0"/>
                                  </a:rPr>
                                  <m:t>1</m:t>
                                </m:r>
                              </m:e>
                            </m:mr>
                          </m:m>
                        </m:e>
                      </m:d>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3</m:t>
                                </m:r>
                              </m:e>
                              <m:e>
                                <m:r>
                                  <a:rPr lang="fr-CA">
                                    <a:solidFill>
                                      <a:srgbClr val="323232"/>
                                    </a:solidFill>
                                    <a:latin typeface="Cambria Math" panose="02040503050406030204" pitchFamily="18" charset="0"/>
                                  </a:rPr>
                                  <m:t>0</m:t>
                                </m:r>
                              </m:e>
                            </m:mr>
                            <m:mr>
                              <m:e>
                                <m:r>
                                  <a:rPr lang="fr-CA">
                                    <a:solidFill>
                                      <a:srgbClr val="323232"/>
                                    </a:solidFill>
                                    <a:latin typeface="Cambria Math" panose="02040503050406030204" pitchFamily="18" charset="0"/>
                                  </a:rPr>
                                  <m:t>0</m:t>
                                </m:r>
                              </m:e>
                              <m:e>
                                <m:r>
                                  <a:rPr lang="fr-CA">
                                    <a:solidFill>
                                      <a:srgbClr val="323232"/>
                                    </a:solidFill>
                                    <a:latin typeface="Cambria Math" panose="02040503050406030204" pitchFamily="18" charset="0"/>
                                  </a:rPr>
                                  <m:t>−2</m:t>
                                </m:r>
                              </m:e>
                            </m:mr>
                          </m:m>
                        </m:e>
                      </m:d>
                      <m:f>
                        <m:fPr>
                          <m:ctrlPr>
                            <a:rPr lang="fr-CA" i="1" smtClean="0">
                              <a:solidFill>
                                <a:srgbClr val="323232"/>
                              </a:solidFill>
                              <a:latin typeface="Cambria Math" panose="02040503050406030204" pitchFamily="18" charset="0"/>
                            </a:rPr>
                          </m:ctrlPr>
                        </m:fPr>
                        <m:num>
                          <m:r>
                            <a:rPr lang="fr-CA" b="0" i="1" smtClean="0">
                              <a:solidFill>
                                <a:srgbClr val="323232"/>
                              </a:solidFill>
                              <a:latin typeface="Cambria Math" panose="02040503050406030204" pitchFamily="18" charset="0"/>
                            </a:rPr>
                            <m:t>1</m:t>
                          </m:r>
                        </m:num>
                        <m:den>
                          <m:r>
                            <a:rPr lang="fr-CA" b="0" i="1" smtClean="0">
                              <a:solidFill>
                                <a:srgbClr val="323232"/>
                              </a:solidFill>
                              <a:latin typeface="Cambria Math" panose="02040503050406030204" pitchFamily="18" charset="0"/>
                            </a:rPr>
                            <m:t>−4</m:t>
                          </m:r>
                          <m:r>
                            <a:rPr lang="fr-CA" b="0" i="1" smtClean="0">
                              <a:solidFill>
                                <a:srgbClr val="323232"/>
                              </a:solidFill>
                              <a:latin typeface="Cambria Math" panose="02040503050406030204" pitchFamily="18" charset="0"/>
                              <a:ea typeface="Cambria Math" panose="02040503050406030204" pitchFamily="18" charset="0"/>
                            </a:rPr>
                            <m:t>×1−1×1</m:t>
                          </m:r>
                        </m:den>
                      </m:f>
                      <m:d>
                        <m:dPr>
                          <m:begChr m:val="["/>
                          <m:endChr m:val="]"/>
                          <m:ctrlPr>
                            <a:rPr lang="fr-CA" i="1" smtClean="0">
                              <a:solidFill>
                                <a:srgbClr val="323232"/>
                              </a:solidFill>
                              <a:latin typeface="Cambria Math" panose="02040503050406030204" pitchFamily="18" charset="0"/>
                            </a:rPr>
                          </m:ctrlPr>
                        </m:dPr>
                        <m:e>
                          <m:m>
                            <m:mPr>
                              <m:mcs>
                                <m:mc>
                                  <m:mcPr>
                                    <m:count m:val="2"/>
                                    <m:mcJc m:val="center"/>
                                  </m:mcPr>
                                </m:mc>
                              </m:mcs>
                              <m:ctrlPr>
                                <a:rPr lang="fr-CA" i="1" smtClean="0">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1</m:t>
                                </m:r>
                              </m:e>
                              <m:e>
                                <m:r>
                                  <a:rPr lang="fr-CA" b="0" i="1" smtClean="0">
                                    <a:solidFill>
                                      <a:srgbClr val="323232"/>
                                    </a:solidFill>
                                    <a:latin typeface="Cambria Math" panose="02040503050406030204" pitchFamily="18" charset="0"/>
                                  </a:rPr>
                                  <m:t>−1</m:t>
                                </m:r>
                              </m:e>
                            </m:mr>
                            <m:mr>
                              <m:e>
                                <m:r>
                                  <a:rPr lang="fr-CA" b="0" i="1" smtClean="0">
                                    <a:solidFill>
                                      <a:srgbClr val="323232"/>
                                    </a:solidFill>
                                    <a:latin typeface="Cambria Math" panose="02040503050406030204" pitchFamily="18" charset="0"/>
                                  </a:rPr>
                                  <m:t>−1</m:t>
                                </m:r>
                              </m:e>
                              <m:e>
                                <m:r>
                                  <a:rPr lang="fr-CA"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rPr>
                                  <m:t>4</m:t>
                                </m:r>
                              </m:e>
                            </m:mr>
                          </m:m>
                        </m:e>
                      </m:d>
                    </m:oMath>
                  </m:oMathPara>
                </a14:m>
                <a:endParaRPr lang="fr-CA" dirty="0">
                  <a:solidFill>
                    <a:srgbClr val="323232"/>
                  </a:solidFill>
                </a:endParaRPr>
              </a:p>
              <a:p>
                <a:pPr marL="0" indent="0" algn="ctr">
                  <a:lnSpc>
                    <a:spcPct val="110000"/>
                  </a:lnSpc>
                  <a:buNone/>
                </a:pPr>
                <a14:m>
                  <m:oMath xmlns:m="http://schemas.openxmlformats.org/officeDocument/2006/math">
                    <m:r>
                      <a:rPr lang="fr-CA" b="0" i="1" smtClean="0">
                        <a:solidFill>
                          <a:srgbClr val="323232"/>
                        </a:solidFill>
                        <a:latin typeface="Cambria Math" panose="02040503050406030204" pitchFamily="18" charset="0"/>
                      </a:rPr>
                      <m:t>=</m:t>
                    </m:r>
                  </m:oMath>
                </a14:m>
                <a:r>
                  <a:rPr lang="fr-CA" dirty="0">
                    <a:solidFill>
                      <a:srgbClr val="323232"/>
                    </a:solidFill>
                  </a:rPr>
                  <a:t> </a:t>
                </a:r>
                <a14:m>
                  <m:oMath xmlns:m="http://schemas.openxmlformats.org/officeDocument/2006/math">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−4</m:t>
                              </m:r>
                            </m:e>
                            <m:e>
                              <m:r>
                                <a:rPr lang="fr-CA">
                                  <a:solidFill>
                                    <a:srgbClr val="323232"/>
                                  </a:solidFill>
                                  <a:latin typeface="Cambria Math" panose="02040503050406030204" pitchFamily="18" charset="0"/>
                                </a:rPr>
                                <m:t>1</m:t>
                              </m:r>
                            </m:e>
                          </m:mr>
                          <m:mr>
                            <m:e>
                              <m:r>
                                <a:rPr lang="fr-CA">
                                  <a:solidFill>
                                    <a:srgbClr val="323232"/>
                                  </a:solidFill>
                                  <a:latin typeface="Cambria Math" panose="02040503050406030204" pitchFamily="18" charset="0"/>
                                </a:rPr>
                                <m:t>1</m:t>
                              </m:r>
                            </m:e>
                            <m:e>
                              <m:r>
                                <a:rPr lang="fr-CA" i="1">
                                  <a:solidFill>
                                    <a:srgbClr val="323232"/>
                                  </a:solidFill>
                                  <a:latin typeface="Cambria Math" panose="02040503050406030204" pitchFamily="18" charset="0"/>
                                </a:rPr>
                                <m:t>1</m:t>
                              </m:r>
                            </m:e>
                          </m:mr>
                        </m:m>
                      </m:e>
                    </m:d>
                    <m:d>
                      <m:dPr>
                        <m:begChr m:val="["/>
                        <m:endChr m:val="]"/>
                        <m:ctrlPr>
                          <a:rPr lang="fr-CA" i="1">
                            <a:solidFill>
                              <a:srgbClr val="323232"/>
                            </a:solidFill>
                            <a:latin typeface="Cambria Math" panose="02040503050406030204" pitchFamily="18" charset="0"/>
                          </a:rPr>
                        </m:ctrlPr>
                      </m:dPr>
                      <m:e>
                        <m:m>
                          <m:mPr>
                            <m:plcHide m:val="on"/>
                            <m:mcs>
                              <m:mc>
                                <m:mcPr>
                                  <m:count m:val="2"/>
                                  <m:mcJc m:val="center"/>
                                </m:mcPr>
                              </m:mc>
                            </m:mcs>
                            <m:ctrlPr>
                              <a:rPr lang="fr-CA" i="1">
                                <a:solidFill>
                                  <a:srgbClr val="323232"/>
                                </a:solidFill>
                                <a:latin typeface="Cambria Math" panose="02040503050406030204" pitchFamily="18" charset="0"/>
                              </a:rPr>
                            </m:ctrlPr>
                          </m:mPr>
                          <m:mr>
                            <m:e>
                              <m:r>
                                <a:rPr lang="fr-CA">
                                  <a:solidFill>
                                    <a:srgbClr val="323232"/>
                                  </a:solidFill>
                                  <a:latin typeface="Cambria Math" panose="02040503050406030204" pitchFamily="18" charset="0"/>
                                </a:rPr>
                                <m:t>3</m:t>
                              </m:r>
                            </m:e>
                            <m:e>
                              <m:r>
                                <a:rPr lang="fr-CA">
                                  <a:solidFill>
                                    <a:srgbClr val="323232"/>
                                  </a:solidFill>
                                  <a:latin typeface="Cambria Math" panose="02040503050406030204" pitchFamily="18" charset="0"/>
                                </a:rPr>
                                <m:t>0</m:t>
                              </m:r>
                            </m:e>
                          </m:mr>
                          <m:mr>
                            <m:e>
                              <m:r>
                                <a:rPr lang="fr-CA">
                                  <a:solidFill>
                                    <a:srgbClr val="323232"/>
                                  </a:solidFill>
                                  <a:latin typeface="Cambria Math" panose="02040503050406030204" pitchFamily="18" charset="0"/>
                                </a:rPr>
                                <m:t>0</m:t>
                              </m:r>
                            </m:e>
                            <m:e>
                              <m:r>
                                <a:rPr lang="fr-CA">
                                  <a:solidFill>
                                    <a:srgbClr val="323232"/>
                                  </a:solidFill>
                                  <a:latin typeface="Cambria Math" panose="02040503050406030204" pitchFamily="18" charset="0"/>
                                </a:rPr>
                                <m:t>−2</m:t>
                              </m:r>
                            </m:e>
                          </m:mr>
                        </m:m>
                      </m:e>
                    </m:d>
                    <m:d>
                      <m:dPr>
                        <m:begChr m:val="["/>
                        <m:endChr m:val="]"/>
                        <m:ctrlPr>
                          <a:rPr lang="fr-CA" i="1">
                            <a:solidFill>
                              <a:srgbClr val="323232"/>
                            </a:solidFill>
                            <a:latin typeface="Cambria Math" panose="02040503050406030204" pitchFamily="18" charset="0"/>
                          </a:rPr>
                        </m:ctrlPr>
                      </m:dPr>
                      <m:e>
                        <m:m>
                          <m:mPr>
                            <m:mcs>
                              <m:mc>
                                <m:mcPr>
                                  <m:count m:val="2"/>
                                  <m:mcJc m:val="center"/>
                                </m:mcPr>
                              </m:mc>
                            </m:mcs>
                            <m:ctrlPr>
                              <a:rPr lang="fr-CA" i="1">
                                <a:solidFill>
                                  <a:srgbClr val="323232"/>
                                </a:solidFill>
                                <a:latin typeface="Cambria Math" panose="02040503050406030204" pitchFamily="18" charset="0"/>
                              </a:rPr>
                            </m:ctrlPr>
                          </m:mPr>
                          <m:mr>
                            <m:e>
                              <m:r>
                                <m:rPr>
                                  <m:brk m:alnAt="7"/>
                                </m:rPr>
                                <a:rPr lang="fr-CA" b="0" i="1" smtClean="0">
                                  <a:solidFill>
                                    <a:srgbClr val="323232"/>
                                  </a:solidFill>
                                  <a:latin typeface="Cambria Math" panose="02040503050406030204" pitchFamily="18" charset="0"/>
                                </a:rPr>
                                <m:t>−</m:t>
                              </m:r>
                              <m:r>
                                <a:rPr lang="fr-CA" i="1">
                                  <a:solidFill>
                                    <a:srgbClr val="323232"/>
                                  </a:solidFill>
                                  <a:latin typeface="Cambria Math" panose="02040503050406030204" pitchFamily="18" charset="0"/>
                                </a:rPr>
                                <m:t>1</m:t>
                              </m:r>
                              <m:r>
                                <a:rPr lang="fr-CA" b="0" i="1" smtClean="0">
                                  <a:solidFill>
                                    <a:srgbClr val="323232"/>
                                  </a:solidFill>
                                  <a:latin typeface="Cambria Math" panose="02040503050406030204" pitchFamily="18" charset="0"/>
                                </a:rPr>
                                <m:t>/5</m:t>
                              </m:r>
                            </m:e>
                            <m:e>
                              <m:r>
                                <a:rPr lang="fr-CA" i="1">
                                  <a:solidFill>
                                    <a:srgbClr val="323232"/>
                                  </a:solidFill>
                                  <a:latin typeface="Cambria Math" panose="02040503050406030204" pitchFamily="18" charset="0"/>
                                </a:rPr>
                                <m:t>1</m:t>
                              </m:r>
                              <m:r>
                                <a:rPr lang="fr-CA" b="0" i="1" smtClean="0">
                                  <a:solidFill>
                                    <a:srgbClr val="323232"/>
                                  </a:solidFill>
                                  <a:latin typeface="Cambria Math" panose="02040503050406030204" pitchFamily="18" charset="0"/>
                                </a:rPr>
                                <m:t>/5</m:t>
                              </m:r>
                            </m:e>
                          </m:mr>
                          <m:mr>
                            <m:e>
                              <m:r>
                                <a:rPr lang="fr-CA" i="1">
                                  <a:solidFill>
                                    <a:srgbClr val="323232"/>
                                  </a:solidFill>
                                  <a:latin typeface="Cambria Math" panose="02040503050406030204" pitchFamily="18" charset="0"/>
                                </a:rPr>
                                <m:t>1</m:t>
                              </m:r>
                              <m:r>
                                <a:rPr lang="fr-CA" b="0" i="1" smtClean="0">
                                  <a:solidFill>
                                    <a:srgbClr val="323232"/>
                                  </a:solidFill>
                                  <a:latin typeface="Cambria Math" panose="02040503050406030204" pitchFamily="18" charset="0"/>
                                </a:rPr>
                                <m:t>/5</m:t>
                              </m:r>
                            </m:e>
                            <m:e>
                              <m:r>
                                <a:rPr lang="fr-CA" i="1">
                                  <a:solidFill>
                                    <a:srgbClr val="323232"/>
                                  </a:solidFill>
                                  <a:latin typeface="Cambria Math" panose="02040503050406030204" pitchFamily="18" charset="0"/>
                                </a:rPr>
                                <m:t>4</m:t>
                              </m:r>
                              <m:r>
                                <a:rPr lang="fr-CA" b="0" i="1" smtClean="0">
                                  <a:solidFill>
                                    <a:srgbClr val="323232"/>
                                  </a:solidFill>
                                  <a:latin typeface="Cambria Math" panose="02040503050406030204" pitchFamily="18" charset="0"/>
                                </a:rPr>
                                <m:t>/5</m:t>
                              </m:r>
                            </m:e>
                          </m:mr>
                        </m:m>
                      </m:e>
                    </m:d>
                  </m:oMath>
                </a14:m>
                <a:endParaRPr lang="fr-CA" dirty="0">
                  <a:solidFill>
                    <a:srgbClr val="323232"/>
                  </a:solidFill>
                </a:endParaRPr>
              </a:p>
            </p:txBody>
          </p:sp>
        </mc:Choice>
        <mc:Fallback xmlns="">
          <p:sp>
            <p:nvSpPr>
              <p:cNvPr id="3" name="Content Placeholder 2">
                <a:extLst>
                  <a:ext uri="{FF2B5EF4-FFF2-40B4-BE49-F238E27FC236}">
                    <a16:creationId xmlns:a16="http://schemas.microsoft.com/office/drawing/2014/main" id="{81E8AF55-CD42-49BA-B877-71194E56D889}"/>
                  </a:ext>
                </a:extLst>
              </p:cNvPr>
              <p:cNvSpPr>
                <a:spLocks noGrp="1" noRot="1" noChangeAspect="1" noMove="1" noResize="1" noEditPoints="1" noAdjustHandles="1" noChangeArrowheads="1" noChangeShapeType="1" noTextEdit="1"/>
              </p:cNvSpPr>
              <p:nvPr>
                <p:ph idx="1"/>
              </p:nvPr>
            </p:nvSpPr>
            <p:spPr>
              <a:blipFill>
                <a:blip r:embed="rId5"/>
                <a:stretch>
                  <a:fillRect l="-829" r="-829" b="-736"/>
                </a:stretch>
              </a:blipFill>
            </p:spPr>
            <p:txBody>
              <a:bodyPr/>
              <a:lstStyle/>
              <a:p>
                <a:r>
                  <a:rPr lang="fr-CA">
                    <a:noFill/>
                  </a:rPr>
                  <a:t> </a:t>
                </a:r>
              </a:p>
            </p:txBody>
          </p:sp>
        </mc:Fallback>
      </mc:AlternateContent>
    </p:spTree>
    <p:extLst>
      <p:ext uri="{BB962C8B-B14F-4D97-AF65-F5344CB8AC3E}">
        <p14:creationId xmlns:p14="http://schemas.microsoft.com/office/powerpoint/2010/main" val="19587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EXERCICES</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r>
                  <a:rPr lang="fr-CA" dirty="0"/>
                  <a:t>Calculez la décomposition en éléments propres des matrices </a:t>
                </a:r>
                <a14:m>
                  <m:oMath xmlns:m="http://schemas.openxmlformats.org/officeDocument/2006/math">
                    <m:r>
                      <a:rPr lang="fr-CA" i="1" dirty="0" smtClean="0">
                        <a:latin typeface="Cambria Math" panose="02040503050406030204" pitchFamily="18" charset="0"/>
                      </a:rPr>
                      <m:t>𝐴</m:t>
                    </m:r>
                    <m:r>
                      <a:rPr lang="fr-CA" i="1" dirty="0" smtClean="0">
                        <a:latin typeface="Cambria Math" panose="02040503050406030204" pitchFamily="18" charset="0"/>
                      </a:rPr>
                      <m:t>, </m:t>
                    </m:r>
                    <m:r>
                      <a:rPr lang="fr-CA" i="1" dirty="0" smtClean="0">
                        <a:latin typeface="Cambria Math" panose="02040503050406030204" pitchFamily="18" charset="0"/>
                      </a:rPr>
                      <m:t>𝐵</m:t>
                    </m:r>
                    <m:r>
                      <a:rPr lang="fr-CA" i="1" dirty="0" smtClean="0">
                        <a:latin typeface="Cambria Math" panose="02040503050406030204" pitchFamily="18" charset="0"/>
                      </a:rPr>
                      <m:t>, </m:t>
                    </m:r>
                    <m:r>
                      <a:rPr lang="fr-CA" i="1" dirty="0" smtClean="0">
                        <a:latin typeface="Cambria Math" panose="02040503050406030204" pitchFamily="18" charset="0"/>
                      </a:rPr>
                      <m:t>𝐶</m:t>
                    </m:r>
                  </m:oMath>
                </a14:m>
                <a:r>
                  <a:rPr lang="fr-CA" dirty="0"/>
                  <a:t> que vous avez établies dans le module précédent.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829"/>
                </a:stretch>
              </a:blipFill>
            </p:spPr>
            <p:txBody>
              <a:bodyPr/>
              <a:lstStyle/>
              <a:p>
                <a:r>
                  <a:rPr lang="fr-CA">
                    <a:noFill/>
                  </a:rPr>
                  <a:t> </a:t>
                </a:r>
              </a:p>
            </p:txBody>
          </p:sp>
        </mc:Fallback>
      </mc:AlternateContent>
    </p:spTree>
    <p:extLst>
      <p:ext uri="{BB962C8B-B14F-4D97-AF65-F5344CB8AC3E}">
        <p14:creationId xmlns:p14="http://schemas.microsoft.com/office/powerpoint/2010/main" val="20596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RÉGRESSION</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317899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que la modélisation par régression?</a:t>
            </a:r>
          </a:p>
          <a:p>
            <a:endParaRPr lang="fr-CA" sz="500" dirty="0"/>
          </a:p>
          <a:p>
            <a:r>
              <a:rPr lang="fr-CA" dirty="0"/>
              <a:t>Pouvez-vous nommer certains types de modélisation par régression?</a:t>
            </a:r>
          </a:p>
          <a:p>
            <a:endParaRPr lang="fr-CA" sz="500" dirty="0"/>
          </a:p>
          <a:p>
            <a:r>
              <a:rPr lang="fr-CA" dirty="0"/>
              <a:t>Dans quels cas la modélisation par régression est-elle utile?</a:t>
            </a:r>
          </a:p>
        </p:txBody>
      </p:sp>
    </p:spTree>
    <p:extLst>
      <p:ext uri="{BB962C8B-B14F-4D97-AF65-F5344CB8AC3E}">
        <p14:creationId xmlns:p14="http://schemas.microsoft.com/office/powerpoint/2010/main" val="209884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D14C6F-EAA7-9242-A3B5-9C6A05B74F14}"/>
              </a:ext>
            </a:extLst>
          </p:cNvPr>
          <p:cNvSpPr>
            <a:spLocks noGrp="1"/>
          </p:cNvSpPr>
          <p:nvPr>
            <p:ph type="title"/>
            <p:custDataLst>
              <p:tags r:id="rId1"/>
            </p:custDataLst>
          </p:nvPr>
        </p:nvSpPr>
        <p:spPr/>
        <p:txBody>
          <a:bodyPr/>
          <a:lstStyle/>
          <a:p>
            <a:r>
              <a:rPr lang="fr-CA" dirty="0"/>
              <a:t>Modélisation par régression</a:t>
            </a:r>
          </a:p>
        </p:txBody>
      </p:sp>
      <p:sp>
        <p:nvSpPr>
          <p:cNvPr id="3" name="Content Placeholder 2"/>
          <p:cNvSpPr>
            <a:spLocks noGrp="1"/>
          </p:cNvSpPr>
          <p:nvPr>
            <p:ph idx="1"/>
            <p:custDataLst>
              <p:tags r:id="rId2"/>
            </p:custDataLst>
          </p:nvPr>
        </p:nvSpPr>
        <p:spPr/>
        <p:txBody>
          <a:bodyPr>
            <a:noAutofit/>
          </a:bodyPr>
          <a:lstStyle/>
          <a:p>
            <a:pPr marL="0" indent="0" algn="just">
              <a:lnSpc>
                <a:spcPct val="100000"/>
              </a:lnSpc>
              <a:buNone/>
            </a:pPr>
            <a:r>
              <a:rPr lang="fr-CA" dirty="0"/>
              <a:t>Les méthodes de modélisation de données les plus courantes sont les régressions, tant </a:t>
            </a:r>
            <a:r>
              <a:rPr lang="fr-CA" b="1" dirty="0"/>
              <a:t>linéaires</a:t>
            </a:r>
            <a:r>
              <a:rPr lang="fr-CA" dirty="0"/>
              <a:t> que </a:t>
            </a:r>
            <a:r>
              <a:rPr lang="fr-CA" b="1" dirty="0"/>
              <a:t>logistiques. </a:t>
            </a:r>
          </a:p>
          <a:p>
            <a:pPr lvl="1" algn="just">
              <a:lnSpc>
                <a:spcPct val="100000"/>
              </a:lnSpc>
            </a:pPr>
            <a:r>
              <a:rPr lang="fr-CA" sz="2000" dirty="0"/>
              <a:t>~90 % des applications de données réelles finissent par utiliser une régression simple comme modèle final, généralement après une préparation très minutieuse des données, un codage et la création de variables.</a:t>
            </a:r>
          </a:p>
          <a:p>
            <a:pPr algn="just">
              <a:lnSpc>
                <a:spcPct val="100000"/>
              </a:lnSpc>
            </a:pPr>
            <a:endParaRPr lang="fr-CA" sz="500" dirty="0"/>
          </a:p>
          <a:p>
            <a:pPr marL="0" indent="0" algn="just">
              <a:lnSpc>
                <a:spcPct val="100000"/>
              </a:lnSpc>
              <a:buNone/>
            </a:pPr>
            <a:r>
              <a:rPr lang="fr-CA" dirty="0"/>
              <a:t>Plusieurs raisons expliquent leur utilisation fréquente : </a:t>
            </a:r>
          </a:p>
          <a:p>
            <a:pPr lvl="1" algn="just">
              <a:lnSpc>
                <a:spcPct val="100000"/>
              </a:lnSpc>
            </a:pPr>
            <a:r>
              <a:rPr lang="fr-CA" sz="1800" dirty="0"/>
              <a:t>Généralement faciles à comprendre et à former</a:t>
            </a:r>
          </a:p>
          <a:p>
            <a:pPr lvl="1" algn="just">
              <a:lnSpc>
                <a:spcPct val="100000"/>
              </a:lnSpc>
            </a:pPr>
            <a:r>
              <a:rPr lang="fr-CA" sz="1800" dirty="0"/>
              <a:t>La fonction objectif de l’erreur quadratique moyenne (EQM) a une solution linéaire de forme fermée</a:t>
            </a:r>
          </a:p>
          <a:p>
            <a:pPr lvl="1" algn="just">
              <a:lnSpc>
                <a:spcPct val="100000"/>
              </a:lnSpc>
            </a:pPr>
            <a:r>
              <a:rPr lang="fr-CA" sz="1800" dirty="0"/>
              <a:t>Le système d’équations peut généralement être résolu par inversion matricielle ou manipulation linéaire</a:t>
            </a:r>
          </a:p>
        </p:txBody>
      </p:sp>
    </p:spTree>
    <p:extLst>
      <p:ext uri="{BB962C8B-B14F-4D97-AF65-F5344CB8AC3E}">
        <p14:creationId xmlns:p14="http://schemas.microsoft.com/office/powerpoint/2010/main" val="37327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1B844E1-F38D-2E4D-A852-47A9F8013343}"/>
              </a:ext>
            </a:extLst>
          </p:cNvPr>
          <p:cNvSpPr>
            <a:spLocks noGrp="1"/>
          </p:cNvSpPr>
          <p:nvPr>
            <p:ph type="title"/>
            <p:custDataLst>
              <p:tags r:id="rId1"/>
            </p:custDataLst>
          </p:nvPr>
        </p:nvSpPr>
        <p:spPr/>
        <p:txBody>
          <a:bodyPr/>
          <a:lstStyle/>
          <a:p>
            <a:r>
              <a:rPr lang="fr-CA" dirty="0"/>
              <a:t>Modélisation par régression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a:bodyPr>
              <a:lstStyle/>
              <a:p>
                <a:pPr marL="0" indent="0">
                  <a:lnSpc>
                    <a:spcPct val="110000"/>
                  </a:lnSpc>
                  <a:buNone/>
                </a:pPr>
                <a:r>
                  <a:rPr lang="fr-CA" dirty="0">
                    <a:solidFill>
                      <a:srgbClr val="323232"/>
                    </a:solidFill>
                  </a:rPr>
                  <a:t>Structure de données d’une tâche de modélisation générale</a:t>
                </a:r>
                <a:br>
                  <a:rPr lang="fr-CA" dirty="0">
                    <a:solidFill>
                      <a:srgbClr val="323232"/>
                    </a:solidFill>
                  </a:rPr>
                </a:br>
                <a:r>
                  <a:rPr lang="fr-CA" dirty="0">
                    <a:solidFill>
                      <a:srgbClr val="323232"/>
                    </a:solidFill>
                  </a:rPr>
                  <a:t>est représenté par </a:t>
                </a:r>
              </a:p>
              <a:p>
                <a:pPr>
                  <a:lnSpc>
                    <a:spcPct val="110000"/>
                  </a:lnSpc>
                </a:pPr>
                <a:endParaRPr lang="fr-CA" sz="1000" dirty="0">
                  <a:solidFill>
                    <a:srgbClr val="323232"/>
                  </a:solidFill>
                </a:endParaRPr>
              </a:p>
              <a:p>
                <a:pPr marL="0" indent="0">
                  <a:lnSpc>
                    <a:spcPct val="110000"/>
                  </a:lnSpc>
                  <a:buNone/>
                </a:pPr>
                <a:r>
                  <a:rPr lang="fr-CA" dirty="0">
                    <a:solidFill>
                      <a:srgbClr val="323232"/>
                    </a:solidFill>
                  </a:rPr>
                  <a:t>Nous tenons compte des variables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𝑝</m:t>
                    </m:r>
                    <m:r>
                      <a:rPr lang="fr-CA" b="0" i="0" smtClean="0">
                        <a:solidFill>
                          <a:srgbClr val="323232"/>
                        </a:solidFill>
                        <a:latin typeface="Cambria Math" panose="02040503050406030204" pitchFamily="18" charset="0"/>
                        <a:ea typeface="Cambria Math" panose="02040503050406030204" pitchFamily="18" charset="0"/>
                      </a:rPr>
                      <m:t> </m:t>
                    </m:r>
                  </m:oMath>
                </a14:m>
                <a:r>
                  <a:rPr lang="fr-CA" dirty="0">
                    <a:solidFill>
                      <a:srgbClr val="323232"/>
                    </a:solidFill>
                  </a:rPr>
                  <a:t>indépendantes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b="0" i="1" smtClean="0">
                            <a:solidFill>
                              <a:srgbClr val="323232"/>
                            </a:solidFill>
                            <a:latin typeface="Cambria Math" panose="02040503050406030204" pitchFamily="18" charset="0"/>
                          </a:rPr>
                          <m:t>𝑋</m:t>
                        </m:r>
                      </m:e>
                      <m:sub>
                        <m:r>
                          <a:rPr lang="fr-CA" b="0" i="1" smtClean="0">
                            <a:solidFill>
                              <a:srgbClr val="323232"/>
                            </a:solidFill>
                            <a:latin typeface="Cambria Math" panose="02040503050406030204" pitchFamily="18" charset="0"/>
                          </a:rPr>
                          <m:t>𝑖</m:t>
                        </m:r>
                      </m:sub>
                    </m:sSub>
                  </m:oMath>
                </a14:m>
                <a:r>
                  <a:rPr lang="fr-CA" dirty="0">
                    <a:solidFill>
                      <a:srgbClr val="323232"/>
                    </a:solidFill>
                  </a:rPr>
                  <a:t> </a:t>
                </a:r>
                <a:br>
                  <a:rPr lang="fr-CA" dirty="0">
                    <a:solidFill>
                      <a:srgbClr val="323232"/>
                    </a:solidFill>
                  </a:rPr>
                </a:br>
                <a:r>
                  <a:rPr lang="fr-CA" dirty="0">
                    <a:solidFill>
                      <a:srgbClr val="323232"/>
                    </a:solidFill>
                  </a:rPr>
                  <a:t>pour essayer de prédire la variable dépendante </a:t>
                </a:r>
                <a14:m>
                  <m:oMath xmlns:m="http://schemas.openxmlformats.org/officeDocument/2006/math">
                    <m:r>
                      <a:rPr lang="fr-CA" b="0" i="1" smtClean="0">
                        <a:solidFill>
                          <a:srgbClr val="323232"/>
                        </a:solidFill>
                        <a:latin typeface="Cambria Math" panose="02040503050406030204" pitchFamily="18" charset="0"/>
                      </a:rPr>
                      <m:t>𝑌</m:t>
                    </m:r>
                  </m:oMath>
                </a14:m>
                <a:r>
                  <a:rPr lang="fr-CA" dirty="0">
                    <a:solidFill>
                      <a:srgbClr val="323232"/>
                    </a:solidFill>
                  </a:rPr>
                  <a:t>.  </a:t>
                </a:r>
                <a:br>
                  <a:rPr lang="fr-CA" dirty="0">
                    <a:solidFill>
                      <a:srgbClr val="323232"/>
                    </a:solidFill>
                  </a:rPr>
                </a:br>
                <a:endParaRPr lang="fr-CA" dirty="0">
                  <a:solidFill>
                    <a:srgbClr val="323232"/>
                  </a:solidFill>
                </a:endParaRPr>
              </a:p>
              <a:p>
                <a:pPr marL="0" indent="0" algn="just">
                  <a:lnSpc>
                    <a:spcPct val="110000"/>
                  </a:lnSpc>
                  <a:buNone/>
                </a:pPr>
                <a:r>
                  <a:rPr lang="fr-CA" dirty="0">
                    <a:solidFill>
                      <a:srgbClr val="323232"/>
                    </a:solidFill>
                  </a:rPr>
                  <a:t>Afin de simplifier l’analyse qui suit, nous présentons la notation matricielle </a:t>
                </a:r>
                <a14:m>
                  <m:oMath xmlns:m="http://schemas.openxmlformats.org/officeDocument/2006/math">
                    <m:r>
                      <a:rPr lang="fr-CA" b="1" i="1" smtClean="0">
                        <a:solidFill>
                          <a:srgbClr val="323232"/>
                        </a:solidFill>
                        <a:latin typeface="Cambria Math" panose="02040503050406030204" pitchFamily="18" charset="0"/>
                      </a:rPr>
                      <m:t>𝑿</m:t>
                    </m:r>
                    <m: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rPr>
                      <m:t>𝑛</m:t>
                    </m:r>
                    <m:r>
                      <a:rPr lang="fr-CA" i="1" smtClean="0">
                        <a:solidFill>
                          <a:srgbClr val="323232"/>
                        </a:solidFill>
                        <a:latin typeface="Cambria Math" panose="02040503050406030204" pitchFamily="18" charset="0"/>
                        <a:ea typeface="Cambria Math" panose="02040503050406030204" pitchFamily="18" charset="0"/>
                      </a:rPr>
                      <m:t>×</m:t>
                    </m:r>
                    <m:r>
                      <a:rPr lang="fr-CA" i="1" smtClean="0">
                        <a:solidFill>
                          <a:srgbClr val="323232"/>
                        </a:solidFill>
                        <a:latin typeface="Cambria Math" panose="02040503050406030204" pitchFamily="18" charset="0"/>
                        <a:ea typeface="Cambria Math" panose="02040503050406030204" pitchFamily="18" charset="0"/>
                      </a:rPr>
                      <m:t>𝑝</m:t>
                    </m:r>
                    <m:r>
                      <m:rPr>
                        <m:lit/>
                      </m:rPr>
                      <a:rPr lang="fr-CA" i="1" smtClean="0">
                        <a:solidFill>
                          <a:srgbClr val="323232"/>
                        </a:solidFill>
                        <a:latin typeface="Cambria Math" panose="02040503050406030204" pitchFamily="18" charset="0"/>
                        <a:ea typeface="Cambria Math" panose="02040503050406030204" pitchFamily="18" charset="0"/>
                      </a:rPr>
                      <m:t>]</m:t>
                    </m:r>
                    <m:r>
                      <a:rPr lang="fr-CA" i="1" smtClean="0">
                        <a:solidFill>
                          <a:srgbClr val="323232"/>
                        </a:solidFill>
                        <a:latin typeface="Cambria Math" panose="02040503050406030204" pitchFamily="18" charset="0"/>
                        <a:ea typeface="Cambria Math" panose="02040503050406030204" pitchFamily="18" charset="0"/>
                      </a:rPr>
                      <m:t>, </m:t>
                    </m:r>
                    <m:r>
                      <a:rPr lang="fr-CA" b="1" i="1" smtClean="0">
                        <a:solidFill>
                          <a:srgbClr val="323232"/>
                        </a:solidFill>
                        <a:latin typeface="Cambria Math" panose="02040503050406030204" pitchFamily="18" charset="0"/>
                        <a:ea typeface="Cambria Math" panose="02040503050406030204" pitchFamily="18" charset="0"/>
                      </a:rPr>
                      <m:t>𝒀</m:t>
                    </m:r>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𝑛</m:t>
                        </m:r>
                        <m:r>
                          <a:rPr lang="fr-CA" i="1" smtClean="0">
                            <a:solidFill>
                              <a:srgbClr val="323232"/>
                            </a:solidFill>
                            <a:latin typeface="Cambria Math" panose="02040503050406030204" pitchFamily="18" charset="0"/>
                            <a:ea typeface="Cambria Math" panose="02040503050406030204" pitchFamily="18" charset="0"/>
                          </a:rPr>
                          <m:t>×1</m:t>
                        </m:r>
                      </m:e>
                    </m:d>
                    <m:r>
                      <a:rPr lang="fr-CA" i="1" smtClean="0">
                        <a:solidFill>
                          <a:srgbClr val="323232"/>
                        </a:solidFill>
                        <a:latin typeface="Cambria Math" panose="02040503050406030204" pitchFamily="18" charset="0"/>
                        <a:ea typeface="Cambria Math" panose="02040503050406030204" pitchFamily="18" charset="0"/>
                      </a:rPr>
                      <m:t>, </m:t>
                    </m:r>
                    <m:r>
                      <a:rPr lang="fr-CA" b="1" i="1" smtClean="0">
                        <a:solidFill>
                          <a:srgbClr val="323232"/>
                        </a:solidFill>
                        <a:latin typeface="Cambria Math" panose="02040503050406030204" pitchFamily="18" charset="0"/>
                        <a:ea typeface="Cambria Math" panose="02040503050406030204" pitchFamily="18" charset="0"/>
                      </a:rPr>
                      <m:t>𝜷</m:t>
                    </m:r>
                    <m:d>
                      <m:dPr>
                        <m:begChr m:val="["/>
                        <m:endChr m:val="]"/>
                        <m:ctrlPr>
                          <a:rPr lang="fr-CA" i="1" smtClean="0">
                            <a:solidFill>
                              <a:srgbClr val="323232"/>
                            </a:solidFill>
                            <a:latin typeface="Cambria Math" panose="02040503050406030204" pitchFamily="18" charset="0"/>
                            <a:ea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𝑝</m:t>
                        </m:r>
                        <m:r>
                          <a:rPr lang="fr-CA" i="1" smtClean="0">
                            <a:solidFill>
                              <a:srgbClr val="323232"/>
                            </a:solidFill>
                            <a:latin typeface="Cambria Math" panose="02040503050406030204" pitchFamily="18" charset="0"/>
                            <a:ea typeface="Cambria Math" panose="02040503050406030204" pitchFamily="18" charset="0"/>
                          </a:rPr>
                          <m:t>×1</m:t>
                        </m:r>
                      </m:e>
                    </m:d>
                  </m:oMath>
                </a14:m>
                <a:r>
                  <a:rPr lang="fr-CA" dirty="0">
                    <a:solidFill>
                      <a:srgbClr val="323232"/>
                    </a:solidFill>
                  </a:rPr>
                  <a:t>, où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𝑛</m:t>
                    </m:r>
                  </m:oMath>
                </a14:m>
                <a:r>
                  <a:rPr lang="fr-CA" dirty="0"/>
                  <a:t> </a:t>
                </a:r>
                <a:r>
                  <a:rPr lang="fr-CA" dirty="0">
                    <a:solidFill>
                      <a:srgbClr val="323232"/>
                    </a:solidFill>
                  </a:rPr>
                  <a:t>est le nombre d’observations et </a:t>
                </a:r>
                <a14:m>
                  <m:oMath xmlns:m="http://schemas.openxmlformats.org/officeDocument/2006/math">
                    <m:r>
                      <a:rPr lang="fr-CA" b="0" i="1" smtClean="0">
                        <a:solidFill>
                          <a:srgbClr val="323232"/>
                        </a:solidFill>
                        <a:latin typeface="Cambria Math" panose="02040503050406030204" pitchFamily="18" charset="0"/>
                      </a:rPr>
                      <m:t>𝑝</m:t>
                    </m:r>
                    <m:r>
                      <a:rPr lang="fr-CA" b="0" i="1" smtClean="0">
                        <a:solidFill>
                          <a:srgbClr val="323232"/>
                        </a:solidFill>
                        <a:latin typeface="Cambria Math" panose="02040503050406030204" pitchFamily="18" charset="0"/>
                      </a:rPr>
                      <m:t> </m:t>
                    </m:r>
                  </m:oMath>
                </a14:m>
                <a:r>
                  <a:rPr lang="fr-CA" dirty="0">
                    <a:solidFill>
                      <a:srgbClr val="323232"/>
                    </a:solidFill>
                  </a:rPr>
                  <a:t>est le nombre de variables indépendantes.  </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7"/>
                </p:custDataLst>
              </p:nvPr>
            </p:nvSpPr>
            <p:spPr>
              <a:blipFill rotWithShape="0">
                <a:blip r:embed="rId8"/>
                <a:stretch>
                  <a:fillRect l="-829" r="-829"/>
                </a:stretch>
              </a:blipFill>
            </p:spPr>
            <p:txBody>
              <a:bodyPr/>
              <a:lstStyle/>
              <a:p>
                <a:r>
                  <a:rPr lang="fr-CA">
                    <a:noFill/>
                  </a:rPr>
                  <a:t> </a:t>
                </a:r>
              </a:p>
            </p:txBody>
          </p:sp>
        </mc:Fallback>
      </mc:AlternateContent>
      <p:pic>
        <p:nvPicPr>
          <p:cNvPr id="5" name="Picture 4"/>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47016" y="2721506"/>
            <a:ext cx="3063791" cy="2080005"/>
          </a:xfrm>
          <a:prstGeom prst="rect">
            <a:avLst/>
          </a:prstGeom>
        </p:spPr>
      </p:pic>
      <p:cxnSp>
        <p:nvCxnSpPr>
          <p:cNvPr id="4" name="Straight Arrow Connector 3">
            <a:extLst>
              <a:ext uri="{FF2B5EF4-FFF2-40B4-BE49-F238E27FC236}">
                <a16:creationId xmlns:a16="http://schemas.microsoft.com/office/drawing/2014/main" id="{93C949F9-F8F1-B940-BF28-25083EAEBE92}"/>
              </a:ext>
            </a:extLst>
          </p:cNvPr>
          <p:cNvCxnSpPr/>
          <p:nvPr>
            <p:custDataLst>
              <p:tags r:id="rId4"/>
            </p:custDataLst>
          </p:nvPr>
        </p:nvCxnSpPr>
        <p:spPr>
          <a:xfrm>
            <a:off x="3128366" y="2964446"/>
            <a:ext cx="45191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84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116CF0-7A17-F54B-970E-A38C4425E398}"/>
              </a:ext>
            </a:extLst>
          </p:cNvPr>
          <p:cNvSpPr>
            <a:spLocks noGrp="1"/>
          </p:cNvSpPr>
          <p:nvPr>
            <p:ph type="title"/>
            <p:custDataLst>
              <p:tags r:id="rId1"/>
            </p:custDataLst>
          </p:nvPr>
        </p:nvSpPr>
        <p:spPr/>
        <p:txBody>
          <a:bodyPr/>
          <a:lstStyle/>
          <a:p>
            <a:r>
              <a:rPr lang="fr-CA" dirty="0"/>
              <a:t>Régression linéaire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a:bodyPr>
              <a:lstStyle/>
              <a:p>
                <a:pPr marL="0" indent="0">
                  <a:lnSpc>
                    <a:spcPct val="110000"/>
                  </a:lnSpc>
                  <a:buNone/>
                </a:pPr>
                <a:r>
                  <a:rPr lang="fr-CA" sz="2200" dirty="0">
                    <a:solidFill>
                      <a:srgbClr val="323232"/>
                    </a:solidFill>
                  </a:rPr>
                  <a:t>L’hypothèse de base de la régression linéaire est que la variable dépendante </a:t>
                </a:r>
                <a14:m>
                  <m:oMath xmlns:m="http://schemas.openxmlformats.org/officeDocument/2006/math">
                    <m:r>
                      <a:rPr lang="fr-CA" sz="2200" i="1">
                        <a:solidFill>
                          <a:srgbClr val="323232"/>
                        </a:solidFill>
                        <a:latin typeface="Cambria Math" panose="02040503050406030204" pitchFamily="18" charset="0"/>
                      </a:rPr>
                      <m:t>𝑦</m:t>
                    </m:r>
                  </m:oMath>
                </a14:m>
                <a:r>
                  <a:rPr lang="fr-CA" sz="2200" dirty="0"/>
                  <a:t> </a:t>
                </a:r>
                <a:r>
                  <a:rPr lang="fr-CA" sz="2200" dirty="0" err="1">
                    <a:solidFill>
                      <a:srgbClr val="323232"/>
                    </a:solidFill>
                  </a:rPr>
                  <a:t>peut être</a:t>
                </a:r>
                <a:r>
                  <a:rPr lang="fr-CA" sz="2200" dirty="0">
                    <a:solidFill>
                      <a:srgbClr val="323232"/>
                    </a:solidFill>
                  </a:rPr>
                  <a:t> </a:t>
                </a:r>
                <a:r>
                  <a:rPr lang="fr-CA" sz="2200" b="1" dirty="0">
                    <a:solidFill>
                      <a:srgbClr val="323232"/>
                    </a:solidFill>
                  </a:rPr>
                  <a:t>approximée</a:t>
                </a:r>
                <a:r>
                  <a:rPr lang="fr-CA" sz="2200" dirty="0">
                    <a:solidFill>
                      <a:srgbClr val="323232"/>
                    </a:solidFill>
                  </a:rPr>
                  <a:t> par une combinaison linéaire des variables indépendantes comme suit : </a:t>
                </a:r>
              </a:p>
              <a:p>
                <a:pPr marL="0" indent="0" algn="just">
                  <a:lnSpc>
                    <a:spcPct val="110000"/>
                  </a:lnSpc>
                  <a:buNone/>
                </a:pPr>
                <a14:m>
                  <m:oMathPara xmlns:m="http://schemas.openxmlformats.org/officeDocument/2006/math">
                    <m:oMathParaPr>
                      <m:jc m:val="centerGroup"/>
                    </m:oMathParaPr>
                    <m:oMath xmlns:m="http://schemas.openxmlformats.org/officeDocument/2006/math">
                      <m:r>
                        <a:rPr lang="fr-CA" b="1" i="1" smtClean="0">
                          <a:solidFill>
                            <a:srgbClr val="323232"/>
                          </a:solidFill>
                          <a:latin typeface="Cambria Math" panose="02040503050406030204" pitchFamily="18" charset="0"/>
                        </a:rPr>
                        <m:t>𝒀</m:t>
                      </m:r>
                      <m:r>
                        <a:rPr lang="fr-CA" b="0" i="1" smtClean="0">
                          <a:solidFill>
                            <a:srgbClr val="323232"/>
                          </a:solidFill>
                          <a:latin typeface="Cambria Math" panose="02040503050406030204" pitchFamily="18" charset="0"/>
                        </a:rPr>
                        <m:t>=</m:t>
                      </m:r>
                      <m:r>
                        <a:rPr lang="fr-CA" b="1" i="1" smtClean="0">
                          <a:solidFill>
                            <a:srgbClr val="323232"/>
                          </a:solidFill>
                          <a:latin typeface="Cambria Math" panose="02040503050406030204" pitchFamily="18" charset="0"/>
                        </a:rPr>
                        <m:t>𝑿</m:t>
                      </m:r>
                      <m:r>
                        <a:rPr lang="fr-CA" b="1" i="1" smtClean="0">
                          <a:solidFill>
                            <a:srgbClr val="323232"/>
                          </a:solidFill>
                          <a:latin typeface="Cambria Math" panose="02040503050406030204" pitchFamily="18" charset="0"/>
                          <a:ea typeface="Cambria Math" panose="02040503050406030204" pitchFamily="18" charset="0"/>
                        </a:rPr>
                        <m:t>𝜷</m:t>
                      </m:r>
                      <m:r>
                        <a:rPr lang="fr-CA" b="0" i="1" smtClean="0">
                          <a:solidFill>
                            <a:srgbClr val="323232"/>
                          </a:solidFill>
                          <a:latin typeface="Cambria Math" panose="02040503050406030204" pitchFamily="18" charset="0"/>
                          <a:ea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𝜺</m:t>
                      </m:r>
                      <m:r>
                        <a:rPr lang="fr-CA" b="0" i="1" smtClean="0">
                          <a:solidFill>
                            <a:srgbClr val="323232"/>
                          </a:solidFill>
                          <a:latin typeface="Cambria Math" panose="02040503050406030204" pitchFamily="18" charset="0"/>
                          <a:ea typeface="Cambria Math" panose="02040503050406030204" pitchFamily="18" charset="0"/>
                        </a:rPr>
                        <m:t>,</m:t>
                      </m:r>
                    </m:oMath>
                  </m:oMathPara>
                </a14:m>
                <a:endParaRPr lang="fr-CA" dirty="0">
                  <a:solidFill>
                    <a:srgbClr val="323232"/>
                  </a:solidFill>
                </a:endParaRPr>
              </a:p>
              <a:p>
                <a:pPr marL="0" indent="0">
                  <a:lnSpc>
                    <a:spcPct val="110000"/>
                  </a:lnSpc>
                  <a:buNone/>
                </a:pPr>
                <a:r>
                  <a:rPr lang="fr-CA" sz="2200" dirty="0"/>
                  <a:t>où </a:t>
                </a:r>
                <a14:m>
                  <m:oMath xmlns:m="http://schemas.openxmlformats.org/officeDocument/2006/math">
                    <m:r>
                      <a:rPr lang="fr-CA" sz="2200" i="1">
                        <a:solidFill>
                          <a:srgbClr val="323232"/>
                        </a:solidFill>
                        <a:latin typeface="Cambria Math" panose="02040503050406030204" pitchFamily="18" charset="0"/>
                        <a:ea typeface="Cambria Math" panose="02040503050406030204" pitchFamily="18" charset="0"/>
                      </a:rPr>
                      <m:t>𝛽</m:t>
                    </m:r>
                    <m:r>
                      <a:rPr lang="fr-CA" sz="2200" i="1">
                        <a:solidFill>
                          <a:srgbClr val="323232"/>
                        </a:solidFill>
                        <a:latin typeface="Cambria Math" panose="02040503050406030204" pitchFamily="18" charset="0"/>
                        <a:ea typeface="Cambria Math" panose="02040503050406030204" pitchFamily="18" charset="0"/>
                      </a:rPr>
                      <m:t>∈</m:t>
                    </m:r>
                    <m:sSup>
                      <m:sSupPr>
                        <m:ctrlPr>
                          <a:rPr lang="fr-CA" sz="2200" i="1">
                            <a:solidFill>
                              <a:srgbClr val="323232"/>
                            </a:solidFill>
                            <a:latin typeface="Cambria Math" panose="02040503050406030204" pitchFamily="18" charset="0"/>
                            <a:ea typeface="Cambria Math" panose="02040503050406030204" pitchFamily="18" charset="0"/>
                          </a:rPr>
                        </m:ctrlPr>
                      </m:sSupPr>
                      <m:e>
                        <m:r>
                          <a:rPr lang="fr-CA" sz="2200" i="1">
                            <a:solidFill>
                              <a:srgbClr val="323232"/>
                            </a:solidFill>
                            <a:latin typeface="Cambria Math" panose="02040503050406030204" pitchFamily="18" charset="0"/>
                            <a:ea typeface="Cambria Math" panose="02040503050406030204" pitchFamily="18" charset="0"/>
                          </a:rPr>
                          <m:t>ℝ</m:t>
                        </m:r>
                      </m:e>
                      <m:sup>
                        <m:r>
                          <a:rPr lang="fr-CA" sz="2200" b="0" i="1" smtClean="0">
                            <a:solidFill>
                              <a:srgbClr val="323232"/>
                            </a:solidFill>
                            <a:latin typeface="Cambria Math" panose="02040503050406030204" pitchFamily="18" charset="0"/>
                            <a:ea typeface="Cambria Math" panose="02040503050406030204" pitchFamily="18" charset="0"/>
                          </a:rPr>
                          <m:t>𝑝</m:t>
                        </m:r>
                      </m:sup>
                    </m:sSup>
                  </m:oMath>
                </a14:m>
                <a:r>
                  <a:rPr lang="fr-CA" sz="2200" dirty="0"/>
                  <a:t>doit être déterminé en fonction de l’ensemble d’apprentissage, et pour lequel</a:t>
                </a:r>
              </a:p>
              <a:p>
                <a:pPr marL="0" indent="0" algn="just">
                  <a:lnSpc>
                    <a:spcPct val="110000"/>
                  </a:lnSpc>
                  <a:buNone/>
                </a:pPr>
                <a14:m>
                  <m:oMathPara xmlns:m="http://schemas.openxmlformats.org/officeDocument/2006/math">
                    <m:oMathParaPr>
                      <m:jc m:val="centerGroup"/>
                    </m:oMathParaPr>
                    <m:oMath xmlns:m="http://schemas.openxmlformats.org/officeDocument/2006/math">
                      <m:r>
                        <m:rPr>
                          <m:nor/>
                        </m:rPr>
                        <a:rPr lang="fr-CA" b="0" i="0" smtClean="0">
                          <a:solidFill>
                            <a:srgbClr val="323232"/>
                          </a:solidFill>
                        </a:rPr>
                        <m:t>E</m:t>
                      </m:r>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ea typeface="Cambria Math" panose="02040503050406030204" pitchFamily="18" charset="0"/>
                            </a:rPr>
                            <m:t>𝜺</m:t>
                          </m:r>
                        </m:e>
                        <m:e>
                          <m:r>
                            <a:rPr lang="fr-CA" b="1" i="1" smtClean="0">
                              <a:solidFill>
                                <a:srgbClr val="323232"/>
                              </a:solidFill>
                              <a:latin typeface="Cambria Math" panose="02040503050406030204" pitchFamily="18" charset="0"/>
                              <a:ea typeface="Cambria Math" panose="02040503050406030204" pitchFamily="18" charset="0"/>
                            </a:rPr>
                            <m:t>𝑿</m:t>
                          </m:r>
                        </m:e>
                      </m:d>
                      <m:r>
                        <a:rPr lang="fr-CA" b="0" i="1" smtClean="0">
                          <a:solidFill>
                            <a:srgbClr val="323232"/>
                          </a:solidFill>
                          <a:latin typeface="Cambria Math" panose="02040503050406030204" pitchFamily="18" charset="0"/>
                          <a:ea typeface="Cambria Math" panose="02040503050406030204" pitchFamily="18" charset="0"/>
                        </a:rPr>
                        <m:t>=0,  </m:t>
                      </m:r>
                      <m:r>
                        <m:rPr>
                          <m:nor/>
                        </m:rPr>
                        <a:rPr lang="fr-CA" b="0" i="0" smtClean="0">
                          <a:solidFill>
                            <a:srgbClr val="323232"/>
                          </a:solidFill>
                          <a:ea typeface="Cambria Math" panose="02040503050406030204" pitchFamily="18" charset="0"/>
                        </a:rPr>
                        <m:t>E</m:t>
                      </m:r>
                      <m:d>
                        <m:dPr>
                          <m:ctrlPr>
                            <a:rPr lang="fr-CA" b="0" i="1" smtClean="0">
                              <a:solidFill>
                                <a:srgbClr val="323232"/>
                              </a:solidFill>
                              <a:latin typeface="Cambria Math" panose="02040503050406030204" pitchFamily="18" charset="0"/>
                              <a:ea typeface="Cambria Math" panose="02040503050406030204" pitchFamily="18" charset="0"/>
                            </a:rPr>
                          </m:ctrlPr>
                        </m:dPr>
                        <m:e>
                          <m:r>
                            <a:rPr lang="fr-CA" b="1" i="1" smtClean="0">
                              <a:solidFill>
                                <a:srgbClr val="323232"/>
                              </a:solidFill>
                              <a:latin typeface="Cambria Math" panose="02040503050406030204" pitchFamily="18" charset="0"/>
                              <a:ea typeface="Cambria Math" panose="02040503050406030204" pitchFamily="18" charset="0"/>
                            </a:rPr>
                            <m:t>𝜺</m:t>
                          </m:r>
                          <m:sSup>
                            <m:sSupPr>
                              <m:ctrlPr>
                                <a:rPr lang="fr-CA" b="1" i="1" smtClean="0">
                                  <a:solidFill>
                                    <a:srgbClr val="323232"/>
                                  </a:solidFill>
                                  <a:latin typeface="Cambria Math" panose="02040503050406030204" pitchFamily="18" charset="0"/>
                                  <a:ea typeface="Cambria Math" panose="02040503050406030204" pitchFamily="18" charset="0"/>
                                </a:rPr>
                              </m:ctrlPr>
                            </m:sSupPr>
                            <m:e>
                              <m:r>
                                <a:rPr lang="fr-CA" b="1" i="1" smtClean="0">
                                  <a:solidFill>
                                    <a:srgbClr val="323232"/>
                                  </a:solidFill>
                                  <a:latin typeface="Cambria Math" panose="02040503050406030204" pitchFamily="18" charset="0"/>
                                  <a:ea typeface="Cambria Math" panose="02040503050406030204" pitchFamily="18" charset="0"/>
                                </a:rPr>
                                <m:t>𝜺</m:t>
                              </m:r>
                            </m:e>
                            <m:sup>
                              <m:r>
                                <a:rPr lang="fr-CA" b="0" i="1" smtClean="0">
                                  <a:solidFill>
                                    <a:srgbClr val="323232"/>
                                  </a:solidFill>
                                  <a:latin typeface="Cambria Math" panose="02040503050406030204" pitchFamily="18" charset="0"/>
                                  <a:ea typeface="Cambria Math" panose="02040503050406030204" pitchFamily="18" charset="0"/>
                                </a:rPr>
                                <m:t>𝑇</m:t>
                              </m:r>
                            </m:sup>
                          </m:sSup>
                        </m:e>
                        <m:e>
                          <m:r>
                            <a:rPr lang="fr-CA" b="1" i="1" smtClean="0">
                              <a:solidFill>
                                <a:srgbClr val="323232"/>
                              </a:solidFill>
                              <a:latin typeface="Cambria Math" panose="02040503050406030204" pitchFamily="18" charset="0"/>
                              <a:ea typeface="Cambria Math" panose="02040503050406030204" pitchFamily="18" charset="0"/>
                            </a:rPr>
                            <m:t>𝑿</m:t>
                          </m:r>
                        </m:e>
                      </m:d>
                      <m:r>
                        <a:rPr lang="fr-CA" b="0" i="1" smtClean="0">
                          <a:solidFill>
                            <a:srgbClr val="323232"/>
                          </a:solidFill>
                          <a:latin typeface="Cambria Math" panose="02040503050406030204" pitchFamily="18" charset="0"/>
                          <a:ea typeface="Cambria Math" panose="02040503050406030204" pitchFamily="18" charset="0"/>
                        </a:rPr>
                        <m:t>=</m:t>
                      </m:r>
                      <m:sSup>
                        <m:sSupPr>
                          <m:ctrlPr>
                            <a:rPr lang="fr-CA" b="0" i="1" smtClean="0">
                              <a:solidFill>
                                <a:srgbClr val="323232"/>
                              </a:solidFill>
                              <a:latin typeface="Cambria Math" panose="02040503050406030204" pitchFamily="18" charset="0"/>
                              <a:ea typeface="Cambria Math" panose="02040503050406030204" pitchFamily="18" charset="0"/>
                            </a:rPr>
                          </m:ctrlPr>
                        </m:sSupPr>
                        <m:e>
                          <m:r>
                            <a:rPr lang="fr-CA" b="0" i="1" smtClean="0">
                              <a:solidFill>
                                <a:srgbClr val="323232"/>
                              </a:solidFill>
                              <a:latin typeface="Cambria Math" panose="02040503050406030204" pitchFamily="18" charset="0"/>
                              <a:ea typeface="Cambria Math" panose="02040503050406030204" pitchFamily="18" charset="0"/>
                            </a:rPr>
                            <m:t>𝜎</m:t>
                          </m:r>
                        </m:e>
                        <m:sup>
                          <m:r>
                            <a:rPr lang="fr-CA" b="0" i="1" smtClean="0">
                              <a:solidFill>
                                <a:srgbClr val="323232"/>
                              </a:solidFill>
                              <a:latin typeface="Cambria Math" panose="02040503050406030204" pitchFamily="18" charset="0"/>
                              <a:ea typeface="Cambria Math" panose="02040503050406030204" pitchFamily="18" charset="0"/>
                            </a:rPr>
                            <m:t>2</m:t>
                          </m:r>
                        </m:sup>
                      </m:sSup>
                      <m:r>
                        <a:rPr lang="fr-CA" b="0" i="1" smtClean="0">
                          <a:solidFill>
                            <a:srgbClr val="323232"/>
                          </a:solidFill>
                          <a:latin typeface="Cambria Math" panose="02040503050406030204" pitchFamily="18" charset="0"/>
                          <a:ea typeface="Cambria Math" panose="02040503050406030204" pitchFamily="18" charset="0"/>
                        </a:rPr>
                        <m:t>𝐼</m:t>
                      </m:r>
                      <m:r>
                        <a:rPr lang="fr-CA" b="0" i="1" smtClean="0">
                          <a:solidFill>
                            <a:srgbClr val="323232"/>
                          </a:solidFill>
                          <a:latin typeface="Cambria Math" panose="02040503050406030204" pitchFamily="18" charset="0"/>
                          <a:ea typeface="Cambria Math" panose="02040503050406030204" pitchFamily="18" charset="0"/>
                        </a:rPr>
                        <m:t>. </m:t>
                      </m:r>
                    </m:oMath>
                  </m:oMathPara>
                </a14:m>
                <a:endParaRPr lang="fr-CA" dirty="0"/>
              </a:p>
              <a:p>
                <a:pPr marL="0" indent="0">
                  <a:lnSpc>
                    <a:spcPct val="110000"/>
                  </a:lnSpc>
                  <a:buNone/>
                </a:pPr>
                <a:r>
                  <a:rPr lang="fr-CA" sz="2200" dirty="0">
                    <a:solidFill>
                      <a:srgbClr val="323232"/>
                    </a:solidFill>
                  </a:rPr>
                  <a:t>En règle générale, les erreurs sont également supposées être normalement distribuées, </a:t>
                </a:r>
                <a:br>
                  <a:rPr lang="fr-CA" sz="2200" dirty="0">
                    <a:solidFill>
                      <a:srgbClr val="323232"/>
                    </a:solidFill>
                  </a:rPr>
                </a:br>
                <a:r>
                  <a:rPr lang="fr-CA" sz="2200" dirty="0">
                    <a:solidFill>
                      <a:srgbClr val="323232"/>
                    </a:solidFill>
                  </a:rPr>
                  <a:t>c’est-à-dire :</a:t>
                </a:r>
              </a:p>
              <a:p>
                <a:pPr marL="0" indent="0" algn="ctr">
                  <a:lnSpc>
                    <a:spcPct val="110000"/>
                  </a:lnSpc>
                  <a:buNone/>
                </a:pPr>
                <a14:m>
                  <m:oMath xmlns:m="http://schemas.openxmlformats.org/officeDocument/2006/math">
                    <m:r>
                      <a:rPr lang="fr-CA" b="1" i="1" smtClean="0">
                        <a:solidFill>
                          <a:srgbClr val="323232"/>
                        </a:solidFill>
                        <a:latin typeface="Cambria Math" panose="02040503050406030204" pitchFamily="18" charset="0"/>
                        <a:ea typeface="Cambria Math" panose="02040503050406030204" pitchFamily="18" charset="0"/>
                      </a:rPr>
                      <m:t>𝜺</m:t>
                    </m:r>
                    <m:r>
                      <a:rPr lang="fr-CA" b="0" i="1" smtClean="0">
                        <a:solidFill>
                          <a:srgbClr val="323232"/>
                        </a:solidFill>
                        <a:latin typeface="Cambria Math" panose="02040503050406030204" pitchFamily="18" charset="0"/>
                        <a:ea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𝑿</m:t>
                    </m:r>
                    <m:r>
                      <a:rPr lang="fr-CA" b="0" i="1" smtClean="0">
                        <a:solidFill>
                          <a:srgbClr val="323232"/>
                        </a:solidFill>
                        <a:latin typeface="Cambria Math" panose="02040503050406030204" pitchFamily="18" charset="0"/>
                        <a:ea typeface="Cambria Math" panose="02040503050406030204" pitchFamily="18" charset="0"/>
                      </a:rPr>
                      <m:t> ~ </m:t>
                    </m:r>
                    <m:r>
                      <a:rPr lang="fr-CA" b="0" i="1" smtClean="0">
                        <a:solidFill>
                          <a:srgbClr val="323232"/>
                        </a:solidFill>
                        <a:latin typeface="Cambria Math" panose="02040503050406030204" pitchFamily="18" charset="0"/>
                        <a:ea typeface="Cambria Math" panose="02040503050406030204" pitchFamily="18" charset="0"/>
                      </a:rPr>
                      <m:t>𝑁</m:t>
                    </m:r>
                    <m:r>
                      <a:rPr lang="fr-CA" b="0" i="1" smtClean="0">
                        <a:solidFill>
                          <a:srgbClr val="323232"/>
                        </a:solidFill>
                        <a:latin typeface="Cambria Math" panose="02040503050406030204" pitchFamily="18" charset="0"/>
                        <a:ea typeface="Cambria Math" panose="02040503050406030204" pitchFamily="18" charset="0"/>
                      </a:rPr>
                      <m:t>(0, </m:t>
                    </m:r>
                    <m:sSup>
                      <m:sSupPr>
                        <m:ctrlPr>
                          <a:rPr lang="fr-CA" i="1">
                            <a:solidFill>
                              <a:srgbClr val="323232"/>
                            </a:solidFill>
                            <a:latin typeface="Cambria Math" panose="02040503050406030204" pitchFamily="18" charset="0"/>
                            <a:ea typeface="Cambria Math" panose="02040503050406030204" pitchFamily="18" charset="0"/>
                          </a:rPr>
                        </m:ctrlPr>
                      </m:sSupPr>
                      <m:e>
                        <m:r>
                          <a:rPr lang="fr-CA" i="1">
                            <a:solidFill>
                              <a:srgbClr val="323232"/>
                            </a:solidFill>
                            <a:latin typeface="Cambria Math" panose="02040503050406030204" pitchFamily="18" charset="0"/>
                            <a:ea typeface="Cambria Math" panose="02040503050406030204" pitchFamily="18" charset="0"/>
                          </a:rPr>
                          <m:t>𝜎</m:t>
                        </m:r>
                      </m:e>
                      <m:sup>
                        <m:r>
                          <a:rPr lang="fr-CA" i="1">
                            <a:solidFill>
                              <a:srgbClr val="323232"/>
                            </a:solidFill>
                            <a:latin typeface="Cambria Math" panose="02040503050406030204" pitchFamily="18" charset="0"/>
                            <a:ea typeface="Cambria Math" panose="02040503050406030204" pitchFamily="18" charset="0"/>
                          </a:rPr>
                          <m:t>2</m:t>
                        </m:r>
                      </m:sup>
                    </m:sSup>
                    <m:r>
                      <a:rPr lang="fr-CA" i="1">
                        <a:solidFill>
                          <a:srgbClr val="323232"/>
                        </a:solidFill>
                        <a:latin typeface="Cambria Math" panose="02040503050406030204" pitchFamily="18" charset="0"/>
                        <a:ea typeface="Cambria Math" panose="02040503050406030204" pitchFamily="18" charset="0"/>
                      </a:rPr>
                      <m:t>𝐼</m:t>
                    </m:r>
                  </m:oMath>
                </a14:m>
                <a:r>
                  <a:rPr lang="fr-CA" dirty="0">
                    <a:solidFill>
                      <a:srgbClr val="323232"/>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690"/>
                </a:stretch>
              </a:blipFill>
            </p:spPr>
            <p:txBody>
              <a:bodyPr/>
              <a:lstStyle/>
              <a:p>
                <a:r>
                  <a:rPr lang="en-US">
                    <a:noFill/>
                  </a:rPr>
                  <a:t> </a:t>
                </a:r>
              </a:p>
            </p:txBody>
          </p:sp>
        </mc:Fallback>
      </mc:AlternateContent>
    </p:spTree>
    <p:extLst>
      <p:ext uri="{BB962C8B-B14F-4D97-AF65-F5344CB8AC3E}">
        <p14:creationId xmlns:p14="http://schemas.microsoft.com/office/powerpoint/2010/main" val="307689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83684-5F7F-4300-82B6-5086BDB3E113}"/>
              </a:ext>
            </a:extLst>
          </p:cNvPr>
          <p:cNvSpPr>
            <a:spLocks noGrp="1"/>
          </p:cNvSpPr>
          <p:nvPr>
            <p:ph type="title"/>
            <p:custDataLst>
              <p:tags r:id="rId1"/>
            </p:custDataLst>
          </p:nvPr>
        </p:nvSpPr>
        <p:spPr/>
        <p:txBody>
          <a:bodyPr/>
          <a:lstStyle/>
          <a:p>
            <a:r>
              <a:rPr lang="fr-CA" dirty="0"/>
              <a:t>HEURISTIQUE DE LA MODÉLISATION</a:t>
            </a:r>
          </a:p>
        </p:txBody>
      </p:sp>
      <p:sp>
        <p:nvSpPr>
          <p:cNvPr id="3" name="Content Placeholder 2">
            <a:extLst>
              <a:ext uri="{FF2B5EF4-FFF2-40B4-BE49-F238E27FC236}">
                <a16:creationId xmlns:a16="http://schemas.microsoft.com/office/drawing/2014/main" id="{1C8BBF26-41DF-4D07-8DEC-2FFDCAD3BBB5}"/>
              </a:ext>
            </a:extLst>
          </p:cNvPr>
          <p:cNvSpPr>
            <a:spLocks noGrp="1"/>
          </p:cNvSpPr>
          <p:nvPr>
            <p:ph idx="1"/>
            <p:custDataLst>
              <p:tags r:id="rId2"/>
            </p:custDataLst>
          </p:nvPr>
        </p:nvSpPr>
        <p:spPr/>
        <p:txBody>
          <a:bodyPr>
            <a:normAutofit lnSpcReduction="10000"/>
          </a:bodyPr>
          <a:lstStyle/>
          <a:p>
            <a:pPr marL="0" indent="0" algn="just">
              <a:lnSpc>
                <a:spcPct val="100000"/>
              </a:lnSpc>
              <a:buNone/>
            </a:pPr>
            <a:r>
              <a:rPr lang="fr-CA" dirty="0">
                <a:latin typeface="Dagny OT" panose="020B0504020201020104" pitchFamily="34" charset="0"/>
              </a:rPr>
              <a:t>Dans un sens, la modélisation est un processus </a:t>
            </a:r>
            <a:r>
              <a:rPr lang="fr-CA" b="1" dirty="0">
                <a:latin typeface="Dagny OT" panose="020B0504020201020104" pitchFamily="34" charset="0"/>
              </a:rPr>
              <a:t>simple</a:t>
            </a:r>
            <a:r>
              <a:rPr lang="fr-CA" dirty="0">
                <a:latin typeface="Dagny OT" panose="020B0504020201020104" pitchFamily="34" charset="0"/>
              </a:rPr>
              <a:t> (et </a:t>
            </a:r>
            <a:r>
              <a:rPr lang="fr-CA" b="1" dirty="0">
                <a:latin typeface="Dagny OT" panose="020B0504020201020104" pitchFamily="34" charset="0"/>
              </a:rPr>
              <a:t>basé sur des formules</a:t>
            </a:r>
            <a:r>
              <a:rPr lang="fr-CA" dirty="0">
                <a:latin typeface="Dagny OT" panose="020B0504020201020104" pitchFamily="34" charset="0"/>
              </a:rPr>
              <a:t>?), guidé par l’</a:t>
            </a:r>
            <a:r>
              <a:rPr lang="fr-CA" b="1" dirty="0">
                <a:latin typeface="Dagny OT" panose="020B0504020201020104" pitchFamily="34" charset="0"/>
              </a:rPr>
              <a:t>intuition</a:t>
            </a:r>
            <a:r>
              <a:rPr lang="fr-CA" dirty="0">
                <a:latin typeface="Dagny OT" panose="020B0504020201020104" pitchFamily="34" charset="0"/>
              </a:rPr>
              <a:t> et par l’</a:t>
            </a:r>
            <a:r>
              <a:rPr lang="fr-CA" b="1" dirty="0">
                <a:latin typeface="Dagny OT" panose="020B0504020201020104" pitchFamily="34" charset="0"/>
              </a:rPr>
              <a:t>expérience</a:t>
            </a:r>
            <a:r>
              <a:rPr lang="fr-CA" dirty="0">
                <a:latin typeface="Dagny OT" panose="020B0504020201020104" pitchFamily="34" charset="0"/>
              </a:rPr>
              <a:t> à chaque étape. </a:t>
            </a:r>
          </a:p>
          <a:p>
            <a:pPr algn="just">
              <a:lnSpc>
                <a:spcPct val="100000"/>
              </a:lnSpc>
            </a:pPr>
            <a:endParaRPr lang="fr-CA" sz="500" dirty="0">
              <a:latin typeface="Dagny OT" panose="020B0504020201020104" pitchFamily="34" charset="0"/>
            </a:endParaRPr>
          </a:p>
          <a:p>
            <a:pPr marL="0" indent="0" algn="just">
              <a:lnSpc>
                <a:spcPct val="100000"/>
              </a:lnSpc>
              <a:buNone/>
            </a:pPr>
            <a:r>
              <a:rPr lang="fr-CA" dirty="0">
                <a:latin typeface="Dagny OT" panose="020B0504020201020104" pitchFamily="34" charset="0"/>
              </a:rPr>
              <a:t>Voici les étapes de base de l’élaboration d’un modèle statistique :</a:t>
            </a:r>
          </a:p>
          <a:p>
            <a:pPr lvl="1">
              <a:lnSpc>
                <a:spcPct val="100000"/>
              </a:lnSpc>
            </a:pPr>
            <a:r>
              <a:rPr lang="fr-CA" b="1" dirty="0">
                <a:latin typeface="Dagny OT" panose="020B0504020201020104" pitchFamily="34" charset="0"/>
              </a:rPr>
              <a:t>Définition des objectifs</a:t>
            </a:r>
          </a:p>
          <a:p>
            <a:pPr marL="914400" lvl="2" indent="0">
              <a:lnSpc>
                <a:spcPct val="100000"/>
              </a:lnSpc>
              <a:buNone/>
            </a:pPr>
            <a:r>
              <a:rPr lang="fr-CA" sz="1600" dirty="0">
                <a:latin typeface="Dagny OT" panose="020B0504020201020104" pitchFamily="34" charset="0"/>
              </a:rPr>
              <a:t>- Que tentons-nous d’accomplir? </a:t>
            </a:r>
          </a:p>
          <a:p>
            <a:pPr marL="914400" lvl="2" indent="0">
              <a:lnSpc>
                <a:spcPct val="100000"/>
              </a:lnSpc>
              <a:buNone/>
            </a:pPr>
            <a:r>
              <a:rPr lang="fr-CA" sz="1600" dirty="0">
                <a:latin typeface="Dagny OT" panose="020B0504020201020104" pitchFamily="34" charset="0"/>
              </a:rPr>
              <a:t>- Dans quelles situations le modèle sera-t-il utilisé et quel est le résultat que nous essayons de prévoir?</a:t>
            </a:r>
          </a:p>
          <a:p>
            <a:pPr lvl="1">
              <a:lnSpc>
                <a:spcPct val="100000"/>
              </a:lnSpc>
            </a:pPr>
            <a:r>
              <a:rPr lang="fr-CA" b="1" dirty="0">
                <a:latin typeface="Dagny OT" panose="020B0504020201020104" pitchFamily="34" charset="0"/>
              </a:rPr>
              <a:t>Collecte des données</a:t>
            </a:r>
          </a:p>
          <a:p>
            <a:pPr marL="914400" lvl="2" indent="0">
              <a:lnSpc>
                <a:spcPct val="100000"/>
              </a:lnSpc>
              <a:buNone/>
            </a:pPr>
            <a:r>
              <a:rPr lang="fr-CA" sz="1600" dirty="0">
                <a:latin typeface="Dagny OT" panose="020B0504020201020104" pitchFamily="34" charset="0"/>
              </a:rPr>
              <a:t>- Quelles sont les données accessibles?</a:t>
            </a:r>
          </a:p>
          <a:p>
            <a:pPr marL="914400" lvl="2" indent="0">
              <a:lnSpc>
                <a:spcPct val="100000"/>
              </a:lnSpc>
              <a:buNone/>
            </a:pPr>
            <a:r>
              <a:rPr lang="fr-CA" sz="1600" dirty="0">
                <a:latin typeface="Dagny OT" panose="020B0504020201020104" pitchFamily="34" charset="0"/>
              </a:rPr>
              <a:t>- Combien d’enregistrements de données aurons-nous?</a:t>
            </a:r>
          </a:p>
          <a:p>
            <a:pPr marL="914400" lvl="2" indent="0">
              <a:lnSpc>
                <a:spcPct val="100000"/>
              </a:lnSpc>
              <a:buNone/>
            </a:pPr>
            <a:r>
              <a:rPr lang="fr-CA" dirty="0">
                <a:latin typeface="Dagny OT" panose="020B0504020201020104" pitchFamily="34" charset="0"/>
              </a:rPr>
              <a:t>- En </a:t>
            </a:r>
            <a:r>
              <a:rPr lang="fr-CA" sz="1600" dirty="0">
                <a:latin typeface="Dagny OT" panose="020B0504020201020104" pitchFamily="34" charset="0"/>
              </a:rPr>
              <a:t>général, les modélisateurs veulent autant de données que possible</a:t>
            </a:r>
          </a:p>
        </p:txBody>
      </p:sp>
    </p:spTree>
    <p:extLst>
      <p:ext uri="{BB962C8B-B14F-4D97-AF65-F5344CB8AC3E}">
        <p14:creationId xmlns:p14="http://schemas.microsoft.com/office/powerpoint/2010/main" val="206850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down)">
                                      <p:cBhvr>
                                        <p:cTn id="15" dur="500"/>
                                        <p:tgtEl>
                                          <p:spTgt spid="3">
                                            <p:txEl>
                                              <p:pRg st="3" end="3"/>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down)">
                                      <p:cBhvr>
                                        <p:cTn id="18" dur="500"/>
                                        <p:tgtEl>
                                          <p:spTgt spid="3">
                                            <p:txEl>
                                              <p:pRg st="4" end="4"/>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down)">
                                      <p:cBhvr>
                                        <p:cTn id="21" dur="500"/>
                                        <p:tgtEl>
                                          <p:spTgt spid="3">
                                            <p:txEl>
                                              <p:pRg st="5" end="5"/>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down)">
                                      <p:cBhvr>
                                        <p:cTn id="24" dur="500"/>
                                        <p:tgtEl>
                                          <p:spTgt spid="3">
                                            <p:txEl>
                                              <p:pRg st="6" end="6"/>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down)">
                                      <p:cBhvr>
                                        <p:cTn id="27" dur="500"/>
                                        <p:tgtEl>
                                          <p:spTgt spid="3">
                                            <p:txEl>
                                              <p:pRg st="7" end="7"/>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wipe(down)">
                                      <p:cBhvr>
                                        <p:cTn id="30" dur="500"/>
                                        <p:tgtEl>
                                          <p:spTgt spid="3">
                                            <p:txEl>
                                              <p:pRg st="8" end="8"/>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wipe(down)">
                                      <p:cBhvr>
                                        <p:cTn id="33"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116CF0-7A17-F54B-970E-A38C4425E398}"/>
              </a:ext>
            </a:extLst>
          </p:cNvPr>
          <p:cNvSpPr>
            <a:spLocks noGrp="1"/>
          </p:cNvSpPr>
          <p:nvPr>
            <p:ph type="title"/>
            <p:custDataLst>
              <p:tags r:id="rId1"/>
            </p:custDataLst>
          </p:nvPr>
        </p:nvSpPr>
        <p:spPr/>
        <p:txBody>
          <a:bodyPr/>
          <a:lstStyle/>
          <a:p>
            <a:r>
              <a:rPr lang="fr-CA" dirty="0"/>
              <a:t>Régression linéaire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015077"/>
                <a:ext cx="11029615" cy="4140767"/>
              </a:xfrm>
            </p:spPr>
            <p:txBody>
              <a:bodyPr>
                <a:normAutofit fontScale="92500"/>
              </a:bodyPr>
              <a:lstStyle/>
              <a:p>
                <a:pPr marL="0" indent="0" algn="just">
                  <a:lnSpc>
                    <a:spcPct val="110000"/>
                  </a:lnSpc>
                  <a:buNone/>
                </a:pPr>
                <a:r>
                  <a:rPr lang="fr-CA" dirty="0">
                    <a:solidFill>
                      <a:srgbClr val="323232"/>
                    </a:solidFill>
                  </a:rPr>
                  <a:t>Si </a:t>
                </a:r>
                <a14:m>
                  <m:oMath xmlns:m="http://schemas.openxmlformats.org/officeDocument/2006/math">
                    <m:sSub>
                      <m:sSubPr>
                        <m:ctrlPr>
                          <a:rPr lang="fr-CA" i="1" smtClean="0">
                            <a:solidFill>
                              <a:srgbClr val="323232"/>
                            </a:solidFill>
                            <a:latin typeface="Cambria Math" panose="02040503050406030204" pitchFamily="18" charset="0"/>
                          </a:rPr>
                        </m:ctrlPr>
                      </m:sSubPr>
                      <m:e>
                        <m:acc>
                          <m:accPr>
                            <m:chr m:val="̂"/>
                            <m:ctrlPr>
                              <a:rPr lang="fr-CA" i="1" smtClean="0">
                                <a:solidFill>
                                  <a:srgbClr val="323232"/>
                                </a:solidFill>
                                <a:latin typeface="Cambria Math" panose="02040503050406030204" pitchFamily="18" charset="0"/>
                              </a:rPr>
                            </m:ctrlPr>
                          </m:accPr>
                          <m:e>
                            <m:r>
                              <a:rPr lang="fr-CA" i="1" smtClean="0">
                                <a:solidFill>
                                  <a:srgbClr val="323232"/>
                                </a:solidFill>
                                <a:latin typeface="Cambria Math" panose="02040503050406030204" pitchFamily="18" charset="0"/>
                                <a:ea typeface="Cambria Math" panose="02040503050406030204" pitchFamily="18" charset="0"/>
                              </a:rPr>
                              <m:t>𝛽</m:t>
                            </m:r>
                          </m:e>
                        </m:acc>
                      </m:e>
                      <m:sub>
                        <m:r>
                          <a:rPr lang="fr-CA" b="0" i="1" smtClean="0">
                            <a:solidFill>
                              <a:srgbClr val="323232"/>
                            </a:solidFill>
                            <a:latin typeface="Cambria Math" panose="02040503050406030204" pitchFamily="18" charset="0"/>
                          </a:rPr>
                          <m:t>𝑖</m:t>
                        </m:r>
                      </m:sub>
                    </m:sSub>
                  </m:oMath>
                </a14:m>
                <a:r>
                  <a:rPr lang="fr-CA" dirty="0"/>
                  <a:t> </a:t>
                </a:r>
                <a:r>
                  <a:rPr lang="fr-CA" dirty="0">
                    <a:solidFill>
                      <a:srgbClr val="323232"/>
                    </a:solidFill>
                  </a:rPr>
                  <a:t>est l’estimation du coefficient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ea typeface="Cambria Math" panose="02040503050406030204" pitchFamily="18" charset="0"/>
                          </a:rPr>
                          <m:t>𝛽</m:t>
                        </m:r>
                      </m:e>
                      <m:sub>
                        <m:r>
                          <a:rPr lang="fr-CA" i="1">
                            <a:solidFill>
                              <a:srgbClr val="323232"/>
                            </a:solidFill>
                            <a:latin typeface="Cambria Math" panose="02040503050406030204" pitchFamily="18" charset="0"/>
                          </a:rPr>
                          <m:t>𝑖</m:t>
                        </m:r>
                      </m:sub>
                    </m:sSub>
                  </m:oMath>
                </a14:m>
                <a:r>
                  <a:rPr lang="fr-CA" dirty="0"/>
                  <a:t> </a:t>
                </a:r>
                <a:r>
                  <a:rPr lang="fr-CA" dirty="0">
                    <a:solidFill>
                      <a:srgbClr val="323232"/>
                    </a:solidFill>
                  </a:rPr>
                  <a:t>réel, le modèle de </a:t>
                </a:r>
                <a:r>
                  <a:rPr lang="fr-CA" b="1" dirty="0">
                    <a:solidFill>
                      <a:srgbClr val="323232"/>
                    </a:solidFill>
                  </a:rPr>
                  <a:t>régression linéaire </a:t>
                </a:r>
                <a:r>
                  <a:rPr lang="fr-CA" dirty="0">
                    <a:solidFill>
                      <a:srgbClr val="323232"/>
                    </a:solidFill>
                  </a:rPr>
                  <a:t>associé aux données est le suivant </a:t>
                </a:r>
              </a:p>
              <a:p>
                <a:pPr marL="0" indent="0" algn="just">
                  <a:lnSpc>
                    <a:spcPct val="110000"/>
                  </a:lnSpc>
                  <a:buNone/>
                </a:pPr>
                <a14:m>
                  <m:oMathPara xmlns:m="http://schemas.openxmlformats.org/officeDocument/2006/math">
                    <m:oMathParaPr>
                      <m:jc m:val="centerGroup"/>
                    </m:oMathParaPr>
                    <m:oMath xmlns:m="http://schemas.openxmlformats.org/officeDocument/2006/math">
                      <m:acc>
                        <m:accPr>
                          <m:chr m:val="̂"/>
                          <m:ctrlPr>
                            <a:rPr lang="fr-CA" b="1" i="1" smtClean="0">
                              <a:solidFill>
                                <a:srgbClr val="323232"/>
                              </a:solidFill>
                              <a:latin typeface="Cambria Math" panose="02040503050406030204" pitchFamily="18" charset="0"/>
                            </a:rPr>
                          </m:ctrlPr>
                        </m:accPr>
                        <m:e>
                          <m:r>
                            <a:rPr lang="fr-CA" b="1" i="1" smtClean="0">
                              <a:solidFill>
                                <a:srgbClr val="323232"/>
                              </a:solidFill>
                              <a:latin typeface="Cambria Math" panose="02040503050406030204" pitchFamily="18" charset="0"/>
                            </a:rPr>
                            <m:t>𝒀</m:t>
                          </m:r>
                        </m:e>
                      </m:acc>
                      <m:d>
                        <m:dPr>
                          <m:ctrlPr>
                            <a:rPr lang="fr-CA" b="0" i="1" smtClean="0">
                              <a:solidFill>
                                <a:srgbClr val="323232"/>
                              </a:solidFill>
                              <a:latin typeface="Cambria Math" panose="02040503050406030204" pitchFamily="18" charset="0"/>
                            </a:rPr>
                          </m:ctrlPr>
                        </m:dPr>
                        <m:e>
                          <m:r>
                            <a:rPr lang="fr-CA" b="1" i="1" smtClean="0">
                              <a:solidFill>
                                <a:srgbClr val="323232"/>
                              </a:solidFill>
                              <a:latin typeface="Cambria Math" panose="02040503050406030204" pitchFamily="18" charset="0"/>
                            </a:rPr>
                            <m:t>𝒙</m:t>
                          </m:r>
                        </m:e>
                      </m:d>
                      <m:r>
                        <a:rPr lang="fr-CA" b="0" i="1" smtClean="0">
                          <a:solidFill>
                            <a:srgbClr val="323232"/>
                          </a:solidFill>
                          <a:latin typeface="Cambria Math" panose="02040503050406030204" pitchFamily="18" charset="0"/>
                        </a:rPr>
                        <m:t>= </m:t>
                      </m:r>
                      <m:sSub>
                        <m:sSubPr>
                          <m:ctrlPr>
                            <a:rPr lang="fr-CA" b="0" i="1" smtClean="0">
                              <a:solidFill>
                                <a:srgbClr val="323232"/>
                              </a:solidFill>
                              <a:latin typeface="Cambria Math" panose="02040503050406030204" pitchFamily="18" charset="0"/>
                            </a:rPr>
                          </m:ctrlPr>
                        </m:sSubPr>
                        <m:e>
                          <m:acc>
                            <m:accPr>
                              <m:chr m:val="̂"/>
                              <m:ctrlPr>
                                <a:rPr lang="fr-CA" i="1">
                                  <a:solidFill>
                                    <a:srgbClr val="323232"/>
                                  </a:solidFill>
                                  <a:latin typeface="Cambria Math" panose="02040503050406030204" pitchFamily="18" charset="0"/>
                                </a:rPr>
                              </m:ctrlPr>
                            </m:accPr>
                            <m:e>
                              <m:r>
                                <a:rPr lang="fr-CA" i="1">
                                  <a:solidFill>
                                    <a:srgbClr val="323232"/>
                                  </a:solidFill>
                                  <a:latin typeface="Cambria Math" panose="02040503050406030204" pitchFamily="18" charset="0"/>
                                  <a:ea typeface="Cambria Math" panose="02040503050406030204" pitchFamily="18" charset="0"/>
                                </a:rPr>
                                <m:t>𝛽</m:t>
                              </m:r>
                            </m:e>
                          </m:acc>
                        </m:e>
                        <m:sub>
                          <m:r>
                            <a:rPr lang="fr-CA" b="0" i="1" smtClean="0">
                              <a:solidFill>
                                <a:srgbClr val="323232"/>
                              </a:solidFill>
                              <a:latin typeface="Cambria Math" panose="02040503050406030204" pitchFamily="18" charset="0"/>
                            </a:rPr>
                            <m:t>0</m:t>
                          </m:r>
                        </m:sub>
                      </m:sSub>
                      <m:r>
                        <a:rPr lang="fr-CA" b="0" i="1" smtClean="0">
                          <a:solidFill>
                            <a:srgbClr val="323232"/>
                          </a:solidFill>
                          <a:latin typeface="Cambria Math" panose="02040503050406030204" pitchFamily="18" charset="0"/>
                        </a:rPr>
                        <m:t>+</m:t>
                      </m:r>
                      <m:sSub>
                        <m:sSubPr>
                          <m:ctrlPr>
                            <a:rPr lang="fr-CA" i="1">
                              <a:solidFill>
                                <a:srgbClr val="323232"/>
                              </a:solidFill>
                              <a:latin typeface="Cambria Math" panose="02040503050406030204" pitchFamily="18" charset="0"/>
                            </a:rPr>
                          </m:ctrlPr>
                        </m:sSubPr>
                        <m:e>
                          <m:acc>
                            <m:accPr>
                              <m:chr m:val="̂"/>
                              <m:ctrlPr>
                                <a:rPr lang="fr-CA" i="1">
                                  <a:solidFill>
                                    <a:srgbClr val="323232"/>
                                  </a:solidFill>
                                  <a:latin typeface="Cambria Math" panose="02040503050406030204" pitchFamily="18" charset="0"/>
                                </a:rPr>
                              </m:ctrlPr>
                            </m:accPr>
                            <m:e>
                              <m:r>
                                <a:rPr lang="fr-CA" i="1">
                                  <a:solidFill>
                                    <a:srgbClr val="323232"/>
                                  </a:solidFill>
                                  <a:latin typeface="Cambria Math" panose="02040503050406030204" pitchFamily="18" charset="0"/>
                                  <a:ea typeface="Cambria Math" panose="02040503050406030204" pitchFamily="18" charset="0"/>
                                </a:rPr>
                                <m:t>𝛽</m:t>
                              </m:r>
                            </m:e>
                          </m:acc>
                        </m:e>
                        <m:sub>
                          <m:r>
                            <a:rPr lang="fr-CA" b="0" i="1" smtClean="0">
                              <a:solidFill>
                                <a:srgbClr val="323232"/>
                              </a:solidFill>
                              <a:latin typeface="Cambria Math" panose="02040503050406030204" pitchFamily="18" charset="0"/>
                            </a:rPr>
                            <m:t>1</m:t>
                          </m:r>
                        </m:sub>
                      </m:sSub>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𝑥</m:t>
                          </m:r>
                        </m:e>
                        <m:sub>
                          <m:r>
                            <a:rPr lang="fr-CA" b="0" i="1" smtClean="0">
                              <a:solidFill>
                                <a:srgbClr val="323232"/>
                              </a:solidFill>
                              <a:latin typeface="Cambria Math" panose="02040503050406030204" pitchFamily="18" charset="0"/>
                            </a:rPr>
                            <m:t>1</m:t>
                          </m:r>
                        </m:sub>
                      </m:sSub>
                      <m:r>
                        <a:rPr lang="fr-CA" b="0" i="1" smtClean="0">
                          <a:solidFill>
                            <a:srgbClr val="323232"/>
                          </a:solidFill>
                          <a:latin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m:t>
                      </m:r>
                      <m:sSub>
                        <m:sSubPr>
                          <m:ctrlPr>
                            <a:rPr lang="fr-CA" i="1">
                              <a:solidFill>
                                <a:srgbClr val="323232"/>
                              </a:solidFill>
                              <a:latin typeface="Cambria Math" panose="02040503050406030204" pitchFamily="18" charset="0"/>
                            </a:rPr>
                          </m:ctrlPr>
                        </m:sSubPr>
                        <m:e>
                          <m:acc>
                            <m:accPr>
                              <m:chr m:val="̂"/>
                              <m:ctrlPr>
                                <a:rPr lang="fr-CA" i="1">
                                  <a:solidFill>
                                    <a:srgbClr val="323232"/>
                                  </a:solidFill>
                                  <a:latin typeface="Cambria Math" panose="02040503050406030204" pitchFamily="18" charset="0"/>
                                </a:rPr>
                              </m:ctrlPr>
                            </m:accPr>
                            <m:e>
                              <m:r>
                                <a:rPr lang="fr-CA" i="1">
                                  <a:solidFill>
                                    <a:srgbClr val="323232"/>
                                  </a:solidFill>
                                  <a:latin typeface="Cambria Math" panose="02040503050406030204" pitchFamily="18" charset="0"/>
                                  <a:ea typeface="Cambria Math" panose="02040503050406030204" pitchFamily="18" charset="0"/>
                                </a:rPr>
                                <m:t>𝛽</m:t>
                              </m:r>
                            </m:e>
                          </m:acc>
                        </m:e>
                        <m:sub>
                          <m:r>
                            <a:rPr lang="fr-CA" b="0" i="1" smtClean="0">
                              <a:solidFill>
                                <a:srgbClr val="323232"/>
                              </a:solidFill>
                              <a:latin typeface="Cambria Math" panose="02040503050406030204" pitchFamily="18" charset="0"/>
                              <a:ea typeface="Cambria Math" panose="02040503050406030204" pitchFamily="18" charset="0"/>
                            </a:rPr>
                            <m:t>𝑝</m:t>
                          </m:r>
                        </m:sub>
                      </m:sSub>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rPr>
                            <m:t>𝑥</m:t>
                          </m:r>
                        </m:e>
                        <m:sub>
                          <m:r>
                            <a:rPr lang="fr-CA" b="0" i="1" smtClean="0">
                              <a:solidFill>
                                <a:srgbClr val="323232"/>
                              </a:solidFill>
                              <a:latin typeface="Cambria Math" panose="02040503050406030204" pitchFamily="18" charset="0"/>
                            </a:rPr>
                            <m:t>𝑝</m:t>
                          </m:r>
                        </m:sub>
                      </m:sSub>
                    </m:oMath>
                  </m:oMathPara>
                </a14:m>
                <a:endParaRPr lang="fr-CA" dirty="0">
                  <a:solidFill>
                    <a:srgbClr val="323232"/>
                  </a:solidFill>
                </a:endParaRPr>
              </a:p>
              <a:p>
                <a:pPr marL="0" indent="0" algn="just">
                  <a:lnSpc>
                    <a:spcPct val="110000"/>
                  </a:lnSpc>
                  <a:buNone/>
                </a:pPr>
                <a:r>
                  <a:rPr lang="fr-CA" dirty="0">
                    <a:solidFill>
                      <a:srgbClr val="323232"/>
                    </a:solidFill>
                  </a:rPr>
                  <a:t>Sous forme matricielle, le problème de régression nécessite une solution </a:t>
                </a:r>
                <a14:m>
                  <m:oMath xmlns:m="http://schemas.openxmlformats.org/officeDocument/2006/math">
                    <m:acc>
                      <m:accPr>
                        <m:chr m:val="̂"/>
                        <m:ctrlPr>
                          <a:rPr lang="fr-CA" i="1" smtClean="0">
                            <a:solidFill>
                              <a:srgbClr val="323232"/>
                            </a:solidFill>
                            <a:latin typeface="Cambria Math" panose="02040503050406030204" pitchFamily="18" charset="0"/>
                          </a:rPr>
                        </m:ctrlPr>
                      </m:accPr>
                      <m:e>
                        <m:r>
                          <a:rPr lang="fr-CA" b="1" i="1">
                            <a:solidFill>
                              <a:srgbClr val="323232"/>
                            </a:solidFill>
                            <a:latin typeface="Cambria Math" panose="02040503050406030204" pitchFamily="18" charset="0"/>
                            <a:ea typeface="Cambria Math" panose="02040503050406030204" pitchFamily="18" charset="0"/>
                          </a:rPr>
                          <m:t>𝜷</m:t>
                        </m:r>
                      </m:e>
                    </m:acc>
                  </m:oMath>
                </a14:m>
                <a:r>
                  <a:rPr lang="fr-CA" dirty="0">
                    <a:solidFill>
                      <a:srgbClr val="323232"/>
                    </a:solidFill>
                  </a:rPr>
                  <a:t> à </a:t>
                </a:r>
                <a:r>
                  <a:rPr lang="fr-CA" b="1" dirty="0">
                    <a:solidFill>
                      <a:srgbClr val="323232"/>
                    </a:solidFill>
                  </a:rPr>
                  <a:t>l’équation</a:t>
                </a:r>
                <a:r>
                  <a:rPr lang="fr-CA" dirty="0">
                    <a:solidFill>
                      <a:srgbClr val="323232"/>
                    </a:solidFill>
                  </a:rPr>
                  <a:t> </a:t>
                </a:r>
                <a:r>
                  <a:rPr lang="fr-CA" b="1" dirty="0">
                    <a:solidFill>
                      <a:srgbClr val="323232"/>
                    </a:solidFill>
                  </a:rPr>
                  <a:t>normale </a:t>
                </a:r>
                <a14:m>
                  <m:oMath xmlns:m="http://schemas.openxmlformats.org/officeDocument/2006/math">
                    <m:sSup>
                      <m:sSupPr>
                        <m:ctrlPr>
                          <a:rPr lang="fr-CA" i="1">
                            <a:solidFill>
                              <a:srgbClr val="323232"/>
                            </a:solidFill>
                            <a:latin typeface="Cambria Math" panose="02040503050406030204" pitchFamily="18" charset="0"/>
                          </a:rPr>
                        </m:ctrlPr>
                      </m:sSupPr>
                      <m:e>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𝑿</m:t>
                    </m:r>
                    <m:r>
                      <a:rPr lang="fr-CA" b="1" i="1">
                        <a:solidFill>
                          <a:srgbClr val="323232"/>
                        </a:solidFill>
                        <a:latin typeface="Cambria Math" panose="02040503050406030204" pitchFamily="18" charset="0"/>
                        <a:ea typeface="Cambria Math" panose="02040503050406030204" pitchFamily="18" charset="0"/>
                      </a:rPr>
                      <m:t>𝜷</m:t>
                    </m:r>
                    <m:r>
                      <a:rPr lang="fr-CA" i="1">
                        <a:solidFill>
                          <a:srgbClr val="323232"/>
                        </a:solidFill>
                        <a:latin typeface="Cambria Math" panose="02040503050406030204" pitchFamily="18" charset="0"/>
                      </a:rPr>
                      <m:t>=</m:t>
                    </m:r>
                    <m:sSup>
                      <m:sSupPr>
                        <m:ctrlPr>
                          <a:rPr lang="fr-CA" i="1">
                            <a:solidFill>
                              <a:srgbClr val="323232"/>
                            </a:solidFill>
                            <a:latin typeface="Cambria Math" panose="02040503050406030204" pitchFamily="18" charset="0"/>
                          </a:rPr>
                        </m:ctrlPr>
                      </m:sSupPr>
                      <m:e>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𝒀</m:t>
                    </m:r>
                    <m:r>
                      <a:rPr lang="fr-CA" b="0" i="1" smtClean="0">
                        <a:solidFill>
                          <a:srgbClr val="323232"/>
                        </a:solidFill>
                        <a:latin typeface="Cambria Math" panose="02040503050406030204" pitchFamily="18" charset="0"/>
                      </a:rPr>
                      <m:t>.</m:t>
                    </m:r>
                  </m:oMath>
                </a14:m>
                <a:endParaRPr lang="fr-CA" b="1" dirty="0">
                  <a:solidFill>
                    <a:srgbClr val="323232"/>
                  </a:solidFill>
                </a:endParaRPr>
              </a:p>
              <a:p>
                <a:pPr algn="just">
                  <a:lnSpc>
                    <a:spcPct val="110000"/>
                  </a:lnSpc>
                </a:pPr>
                <a:endParaRPr lang="fr-CA" sz="1000" dirty="0">
                  <a:solidFill>
                    <a:srgbClr val="323232"/>
                  </a:solidFill>
                </a:endParaRPr>
              </a:p>
              <a:p>
                <a:pPr marL="0" indent="0" algn="just">
                  <a:lnSpc>
                    <a:spcPct val="110000"/>
                  </a:lnSpc>
                  <a:buNone/>
                </a:pPr>
                <a:r>
                  <a:rPr lang="fr-CA" dirty="0">
                    <a:solidFill>
                      <a:srgbClr val="323232"/>
                    </a:solidFill>
                  </a:rPr>
                  <a:t>Lorsque la matrice symétrique positive définie </a:t>
                </a:r>
                <a14:m>
                  <m:oMath xmlns:m="http://schemas.openxmlformats.org/officeDocument/2006/math">
                    <m:sSup>
                      <m:sSupPr>
                        <m:ctrlPr>
                          <a:rPr lang="fr-CA" i="1">
                            <a:solidFill>
                              <a:srgbClr val="323232"/>
                            </a:solidFill>
                            <a:latin typeface="Cambria Math" panose="02040503050406030204" pitchFamily="18" charset="0"/>
                          </a:rPr>
                        </m:ctrlPr>
                      </m:sSupPr>
                      <m:e>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𝑿</m:t>
                    </m:r>
                  </m:oMath>
                </a14:m>
                <a:r>
                  <a:rPr lang="fr-CA" dirty="0">
                    <a:solidFill>
                      <a:srgbClr val="323232"/>
                    </a:solidFill>
                  </a:rPr>
                  <a:t> est inversable, le coefficient rajusté est simplement </a:t>
                </a:r>
                <a14:m>
                  <m:oMath xmlns:m="http://schemas.openxmlformats.org/officeDocument/2006/math">
                    <m:sSup>
                      <m:sSupPr>
                        <m:ctrlPr>
                          <a:rPr lang="fr-CA" i="1">
                            <a:solidFill>
                              <a:srgbClr val="323232"/>
                            </a:solidFill>
                            <a:latin typeface="Cambria Math" panose="02040503050406030204" pitchFamily="18" charset="0"/>
                          </a:rPr>
                        </m:ctrlPr>
                      </m:sSupPr>
                      <m:e>
                        <m:sSup>
                          <m:sSupPr>
                            <m:ctrlPr>
                              <a:rPr lang="fr-CA" i="1">
                                <a:solidFill>
                                  <a:srgbClr val="323232"/>
                                </a:solidFill>
                                <a:latin typeface="Cambria Math" panose="02040503050406030204" pitchFamily="18" charset="0"/>
                              </a:rPr>
                            </m:ctrlPr>
                          </m:sSupPr>
                          <m:e>
                            <m:acc>
                              <m:accPr>
                                <m:chr m:val="̂"/>
                                <m:ctrlPr>
                                  <a:rPr lang="fr-CA" i="1">
                                    <a:solidFill>
                                      <a:srgbClr val="323232"/>
                                    </a:solidFill>
                                    <a:latin typeface="Cambria Math" panose="02040503050406030204" pitchFamily="18" charset="0"/>
                                  </a:rPr>
                                </m:ctrlPr>
                              </m:accPr>
                              <m:e>
                                <m:r>
                                  <a:rPr lang="fr-CA" b="1" i="1">
                                    <a:solidFill>
                                      <a:srgbClr val="323232"/>
                                    </a:solidFill>
                                    <a:latin typeface="Cambria Math" panose="02040503050406030204" pitchFamily="18" charset="0"/>
                                    <a:ea typeface="Cambria Math" panose="02040503050406030204" pitchFamily="18" charset="0"/>
                                  </a:rPr>
                                  <m:t>𝜷</m:t>
                                </m:r>
                              </m:e>
                            </m:acc>
                            <m:r>
                              <a:rPr lang="fr-CA" b="0" i="1" smtClean="0">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rPr>
                              <m:t>(</m:t>
                            </m:r>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𝑿</m:t>
                        </m:r>
                        <m:r>
                          <a:rPr lang="fr-CA" i="1">
                            <a:solidFill>
                              <a:srgbClr val="323232"/>
                            </a:solidFill>
                            <a:latin typeface="Cambria Math" panose="02040503050406030204" pitchFamily="18" charset="0"/>
                          </a:rPr>
                          <m:t>)</m:t>
                        </m:r>
                      </m:e>
                      <m:sup>
                        <m:r>
                          <a:rPr lang="fr-CA" i="1">
                            <a:solidFill>
                              <a:srgbClr val="323232"/>
                            </a:solidFill>
                            <a:latin typeface="Cambria Math" panose="02040503050406030204" pitchFamily="18" charset="0"/>
                          </a:rPr>
                          <m:t>−1</m:t>
                        </m:r>
                      </m:sup>
                    </m:sSup>
                    <m:sSup>
                      <m:sSupPr>
                        <m:ctrlPr>
                          <a:rPr lang="fr-CA" i="1">
                            <a:solidFill>
                              <a:srgbClr val="323232"/>
                            </a:solidFill>
                            <a:latin typeface="Cambria Math" panose="02040503050406030204" pitchFamily="18" charset="0"/>
                          </a:rPr>
                        </m:ctrlPr>
                      </m:sSupPr>
                      <m:e>
                        <m:r>
                          <a:rPr lang="fr-CA" i="1">
                            <a:solidFill>
                              <a:srgbClr val="323232"/>
                            </a:solidFill>
                            <a:latin typeface="Cambria Math" panose="02040503050406030204" pitchFamily="18" charset="0"/>
                          </a:rPr>
                          <m:t>(</m:t>
                        </m:r>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𝒀</m:t>
                    </m:r>
                  </m:oMath>
                </a14:m>
                <a:r>
                  <a:rPr lang="fr-CA" dirty="0">
                    <a:solidFill>
                      <a:srgbClr val="323232"/>
                    </a:solidFill>
                  </a:rPr>
                  <a:t>). Notez que </a:t>
                </a:r>
                <a14:m>
                  <m:oMath xmlns:m="http://schemas.openxmlformats.org/officeDocument/2006/math">
                    <m:sSup>
                      <m:sSupPr>
                        <m:ctrlPr>
                          <a:rPr lang="fr-CA" i="1">
                            <a:solidFill>
                              <a:srgbClr val="323232"/>
                            </a:solidFill>
                            <a:latin typeface="Cambria Math" panose="02040503050406030204" pitchFamily="18" charset="0"/>
                          </a:rPr>
                        </m:ctrlPr>
                      </m:sSupPr>
                      <m:e>
                        <m:r>
                          <a:rPr lang="fr-CA" b="1" i="1">
                            <a:solidFill>
                              <a:srgbClr val="323232"/>
                            </a:solidFill>
                            <a:latin typeface="Cambria Math" panose="02040503050406030204" pitchFamily="18" charset="0"/>
                          </a:rPr>
                          <m:t>𝑿</m:t>
                        </m:r>
                      </m:e>
                      <m:sup>
                        <m:r>
                          <a:rPr lang="fr-CA" i="1">
                            <a:solidFill>
                              <a:srgbClr val="323232"/>
                            </a:solidFill>
                            <a:latin typeface="Cambria Math" panose="02040503050406030204" pitchFamily="18" charset="0"/>
                          </a:rPr>
                          <m:t>𝑇</m:t>
                        </m:r>
                      </m:sup>
                    </m:sSup>
                    <m:r>
                      <a:rPr lang="fr-CA" b="1" i="1">
                        <a:solidFill>
                          <a:srgbClr val="323232"/>
                        </a:solidFill>
                        <a:latin typeface="Cambria Math" panose="02040503050406030204" pitchFamily="18" charset="0"/>
                      </a:rPr>
                      <m:t>𝑿</m:t>
                    </m:r>
                  </m:oMath>
                </a14:m>
                <a:r>
                  <a:rPr lang="fr-CA" dirty="0">
                    <a:solidFill>
                      <a:srgbClr val="323232"/>
                    </a:solidFill>
                  </a:rPr>
                  <a:t> est une matrice </a:t>
                </a:r>
                <a14:m>
                  <m:oMath xmlns:m="http://schemas.openxmlformats.org/officeDocument/2006/math">
                    <m:r>
                      <a:rPr lang="fr-CA" b="0" i="1" smtClean="0">
                        <a:solidFill>
                          <a:srgbClr val="323232"/>
                        </a:solidFill>
                        <a:latin typeface="Cambria Math" panose="02040503050406030204" pitchFamily="18" charset="0"/>
                        <a:ea typeface="Cambria Math" panose="02040503050406030204" pitchFamily="18" charset="0"/>
                      </a:rPr>
                      <m:t>𝑝</m:t>
                    </m:r>
                    <m:r>
                      <a:rPr lang="fr-CA" i="1">
                        <a:solidFill>
                          <a:srgbClr val="323232"/>
                        </a:solidFill>
                        <a:latin typeface="Cambria Math" panose="02040503050406030204" pitchFamily="18" charset="0"/>
                        <a:ea typeface="Cambria Math" panose="02040503050406030204" pitchFamily="18" charset="0"/>
                      </a:rPr>
                      <m:t>×</m:t>
                    </m:r>
                    <m:r>
                      <a:rPr lang="fr-CA" i="1">
                        <a:solidFill>
                          <a:srgbClr val="323232"/>
                        </a:solidFill>
                        <a:latin typeface="Cambria Math" panose="02040503050406030204" pitchFamily="18" charset="0"/>
                        <a:ea typeface="Cambria Math" panose="02040503050406030204" pitchFamily="18" charset="0"/>
                      </a:rPr>
                      <m:t>𝑝</m:t>
                    </m:r>
                  </m:oMath>
                </a14:m>
                <a:r>
                  <a:rPr lang="fr-CA" dirty="0">
                    <a:solidFill>
                      <a:srgbClr val="323232"/>
                    </a:solidFill>
                  </a:rPr>
                  <a:t>, ce qui rend l’inversion relativement « plus facile » à calculer, lorsque </a:t>
                </a:r>
                <a14:m>
                  <m:oMath xmlns:m="http://schemas.openxmlformats.org/officeDocument/2006/math">
                    <m:r>
                      <a:rPr lang="fr-CA" b="0" i="1" smtClean="0">
                        <a:solidFill>
                          <a:srgbClr val="323232"/>
                        </a:solidFill>
                        <a:latin typeface="Cambria Math" panose="02040503050406030204" pitchFamily="18" charset="0"/>
                        <a:ea typeface="Cambria Math" panose="02040503050406030204" pitchFamily="18" charset="0"/>
                      </a:rPr>
                      <m:t>𝑛</m:t>
                    </m:r>
                  </m:oMath>
                </a14:m>
                <a:r>
                  <a:rPr lang="fr-CA" dirty="0">
                    <a:solidFill>
                      <a:srgbClr val="323232"/>
                    </a:solidFill>
                  </a:rPr>
                  <a:t> a une valeur élevé.</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xfrm>
                <a:off x="581192" y="2015077"/>
                <a:ext cx="11029615" cy="4140767"/>
              </a:xfrm>
              <a:blipFill rotWithShape="0">
                <a:blip r:embed="rId6"/>
                <a:stretch>
                  <a:fillRect l="-718" r="-663"/>
                </a:stretch>
              </a:blipFill>
            </p:spPr>
            <p:txBody>
              <a:bodyPr/>
              <a:lstStyle/>
              <a:p>
                <a:r>
                  <a:rPr lang="fr-CA">
                    <a:noFill/>
                  </a:rPr>
                  <a:t> </a:t>
                </a:r>
              </a:p>
            </p:txBody>
          </p:sp>
        </mc:Fallback>
      </mc:AlternateContent>
    </p:spTree>
    <p:extLst>
      <p:ext uri="{BB962C8B-B14F-4D97-AF65-F5344CB8AC3E}">
        <p14:creationId xmlns:p14="http://schemas.microsoft.com/office/powerpoint/2010/main" val="102155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116CF0-7A17-F54B-970E-A38C4425E398}"/>
              </a:ext>
            </a:extLst>
          </p:cNvPr>
          <p:cNvSpPr>
            <a:spLocks noGrp="1"/>
          </p:cNvSpPr>
          <p:nvPr>
            <p:ph type="title"/>
            <p:custDataLst>
              <p:tags r:id="rId1"/>
            </p:custDataLst>
          </p:nvPr>
        </p:nvSpPr>
        <p:spPr/>
        <p:txBody>
          <a:bodyPr/>
          <a:lstStyle/>
          <a:p>
            <a:r>
              <a:rPr lang="fr-CA" dirty="0"/>
              <a:t>Régression linéaire généralisée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fontScale="92500" lnSpcReduction="10000"/>
              </a:bodyPr>
              <a:lstStyle/>
              <a:p>
                <a:pPr marL="0" indent="0" algn="just">
                  <a:lnSpc>
                    <a:spcPct val="100000"/>
                  </a:lnSpc>
                  <a:buNone/>
                </a:pPr>
                <a:r>
                  <a:rPr lang="fr-CA" sz="2300" b="1" dirty="0">
                    <a:solidFill>
                      <a:srgbClr val="323232"/>
                    </a:solidFill>
                  </a:rPr>
                  <a:t>Les modèles linéaires généralisés </a:t>
                </a:r>
                <a:r>
                  <a:rPr lang="fr-CA" sz="2300" dirty="0">
                    <a:solidFill>
                      <a:srgbClr val="323232"/>
                    </a:solidFill>
                  </a:rPr>
                  <a:t>(MLG) accroissent la portée des modèles statistiques linéaires en acceptant les variables de réponse ayant une distribution conditionnelle </a:t>
                </a:r>
                <a:r>
                  <a:rPr lang="fr-CA" sz="2300" b="1" dirty="0">
                    <a:solidFill>
                      <a:srgbClr val="323232"/>
                    </a:solidFill>
                  </a:rPr>
                  <a:t>non normale</a:t>
                </a:r>
                <a:r>
                  <a:rPr lang="fr-CA" sz="2300" dirty="0">
                    <a:solidFill>
                      <a:srgbClr val="323232"/>
                    </a:solidFill>
                  </a:rPr>
                  <a:t>. </a:t>
                </a:r>
              </a:p>
              <a:p>
                <a:pPr algn="just">
                  <a:lnSpc>
                    <a:spcPct val="100000"/>
                  </a:lnSpc>
                </a:pPr>
                <a:endParaRPr lang="fr-CA" sz="500" dirty="0">
                  <a:solidFill>
                    <a:srgbClr val="323232"/>
                  </a:solidFill>
                </a:endParaRPr>
              </a:p>
              <a:p>
                <a:pPr marL="0" indent="0" algn="just">
                  <a:lnSpc>
                    <a:spcPct val="100000"/>
                  </a:lnSpc>
                  <a:buNone/>
                </a:pPr>
                <a:r>
                  <a:rPr lang="fr-CA" sz="2300" dirty="0">
                    <a:solidFill>
                      <a:srgbClr val="323232"/>
                    </a:solidFill>
                  </a:rPr>
                  <a:t>Sauf pour la </a:t>
                </a:r>
                <a:r>
                  <a:rPr lang="fr-CA" sz="2300" b="1" dirty="0">
                    <a:solidFill>
                      <a:srgbClr val="323232"/>
                    </a:solidFill>
                  </a:rPr>
                  <a:t>structure d’erreur</a:t>
                </a:r>
                <a:r>
                  <a:rPr lang="fr-CA" sz="2300" dirty="0">
                    <a:solidFill>
                      <a:srgbClr val="323232"/>
                    </a:solidFill>
                  </a:rPr>
                  <a:t>, un MLG est essentiellement le même que pour un modèle linéaire :</a:t>
                </a:r>
              </a:p>
              <a:p>
                <a:pPr marL="0" indent="0" algn="ctr">
                  <a:lnSpc>
                    <a:spcPct val="100000"/>
                  </a:lnSpc>
                  <a:buNone/>
                </a:pP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𝑌</m:t>
                        </m:r>
                      </m:e>
                      <m:sub>
                        <m:r>
                          <a:rPr lang="fr-CA" i="1" smtClean="0">
                            <a:solidFill>
                              <a:srgbClr val="323232"/>
                            </a:solidFill>
                            <a:latin typeface="Cambria Math" panose="02040503050406030204" pitchFamily="18" charset="0"/>
                          </a:rPr>
                          <m:t>𝑖</m:t>
                        </m:r>
                      </m:sub>
                    </m:sSub>
                    <m:r>
                      <a:rPr lang="fr-CA" i="1" smtClean="0">
                        <a:solidFill>
                          <a:srgbClr val="323232"/>
                        </a:solidFill>
                        <a:latin typeface="Cambria Math" panose="02040503050406030204" pitchFamily="18" charset="0"/>
                        <a:ea typeface="Cambria Math" panose="02040503050406030204" pitchFamily="18" charset="0"/>
                      </a:rPr>
                      <m:t>~</m:t>
                    </m:r>
                    <m:r>
                      <a:rPr lang="fr-CA" i="1" smtClean="0">
                        <a:solidFill>
                          <a:srgbClr val="323232"/>
                        </a:solidFill>
                        <a:latin typeface="Cambria Math" panose="02040503050406030204" pitchFamily="18" charset="0"/>
                      </a:rPr>
                      <m:t> </m:t>
                    </m:r>
                  </m:oMath>
                </a14:m>
                <a:r>
                  <a:rPr lang="fr-CA" dirty="0"/>
                  <a:t>une certaine distribution avec moyenne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𝜇</m:t>
                        </m:r>
                      </m:e>
                      <m:sub>
                        <m:r>
                          <a:rPr lang="fr-CA" i="1" smtClean="0">
                            <a:solidFill>
                              <a:srgbClr val="323232"/>
                            </a:solidFill>
                            <a:latin typeface="Cambria Math" panose="02040503050406030204" pitchFamily="18" charset="0"/>
                          </a:rPr>
                          <m:t>𝑖</m:t>
                        </m:r>
                      </m:sub>
                    </m:sSub>
                  </m:oMath>
                </a14:m>
                <a:r>
                  <a:rPr lang="fr-CA" dirty="0"/>
                  <a:t>, où </a:t>
                </a:r>
                <a14:m>
                  <m:oMath xmlns:m="http://schemas.openxmlformats.org/officeDocument/2006/math">
                    <m:r>
                      <a:rPr lang="fr-CA" smtClean="0">
                        <a:solidFill>
                          <a:srgbClr val="323232"/>
                        </a:solidFill>
                        <a:latin typeface="Cambria Math" panose="02040503050406030204" pitchFamily="18" charset="0"/>
                      </a:rPr>
                      <m:t> </m:t>
                    </m:r>
                    <m:r>
                      <a:rPr lang="fr-CA" i="1" smtClean="0">
                        <a:solidFill>
                          <a:srgbClr val="323232"/>
                        </a:solidFill>
                        <a:latin typeface="Cambria Math" panose="02040503050406030204" pitchFamily="18" charset="0"/>
                      </a:rPr>
                      <m:t>𝑔</m:t>
                    </m:r>
                    <m:r>
                      <a:rPr lang="fr-CA" i="1" smtClean="0">
                        <a:solidFill>
                          <a:srgbClr val="323232"/>
                        </a:solidFill>
                        <a:latin typeface="Cambria Math" panose="02040503050406030204" pitchFamily="18" charset="0"/>
                      </a:rPr>
                      <m:t>(</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𝜇</m:t>
                        </m:r>
                      </m:e>
                      <m:sub>
                        <m:r>
                          <a:rPr lang="fr-CA" i="1" smtClean="0">
                            <a:solidFill>
                              <a:srgbClr val="323232"/>
                            </a:solidFill>
                            <a:latin typeface="Cambria Math" panose="02040503050406030204" pitchFamily="18" charset="0"/>
                          </a:rPr>
                          <m:t>𝑖</m:t>
                        </m:r>
                      </m:sub>
                    </m:sSub>
                  </m:oMath>
                </a14:m>
                <a:r>
                  <a:rPr lang="fr-CA" dirty="0"/>
                  <a:t>)</a:t>
                </a:r>
                <a14:m>
                  <m:oMath xmlns:m="http://schemas.openxmlformats.org/officeDocument/2006/math">
                    <m:r>
                      <a:rPr lang="fr-CA" i="1" smtClean="0">
                        <a:solidFill>
                          <a:srgbClr val="323232"/>
                        </a:solidFill>
                        <a:latin typeface="Cambria Math" panose="02040503050406030204" pitchFamily="18" charset="0"/>
                      </a:rPr>
                      <m:t>= </m:t>
                    </m:r>
                    <m:sSubSup>
                      <m:sSubSupPr>
                        <m:ctrlPr>
                          <a:rPr lang="fr-CA" i="1" smtClean="0">
                            <a:solidFill>
                              <a:srgbClr val="323232"/>
                            </a:solidFill>
                            <a:latin typeface="Cambria Math" panose="02040503050406030204" pitchFamily="18" charset="0"/>
                          </a:rPr>
                        </m:ctrlPr>
                      </m:sSubSupPr>
                      <m:e>
                        <m:r>
                          <a:rPr lang="fr-CA" i="1" smtClean="0">
                            <a:solidFill>
                              <a:srgbClr val="323232"/>
                            </a:solidFill>
                            <a:latin typeface="Cambria Math" panose="02040503050406030204" pitchFamily="18" charset="0"/>
                          </a:rPr>
                          <m:t>𝑥</m:t>
                        </m:r>
                      </m:e>
                      <m:sub>
                        <m:r>
                          <a:rPr lang="fr-CA" i="1" smtClean="0">
                            <a:solidFill>
                              <a:srgbClr val="323232"/>
                            </a:solidFill>
                            <a:latin typeface="Cambria Math" panose="02040503050406030204" pitchFamily="18" charset="0"/>
                          </a:rPr>
                          <m:t>𝑖</m:t>
                        </m:r>
                      </m:sub>
                      <m:sup>
                        <m:r>
                          <a:rPr lang="fr-CA" i="1" smtClean="0">
                            <a:solidFill>
                              <a:srgbClr val="323232"/>
                            </a:solidFill>
                            <a:latin typeface="Cambria Math" panose="02040503050406030204" pitchFamily="18" charset="0"/>
                          </a:rPr>
                          <m:t>𝑇</m:t>
                        </m:r>
                      </m:sup>
                    </m:sSubSup>
                    <m:r>
                      <a:rPr lang="fr-CA" i="1" smtClean="0">
                        <a:solidFill>
                          <a:srgbClr val="323232"/>
                        </a:solidFill>
                        <a:latin typeface="Cambria Math" panose="02040503050406030204" pitchFamily="18" charset="0"/>
                        <a:ea typeface="Cambria Math" panose="02040503050406030204" pitchFamily="18" charset="0"/>
                      </a:rPr>
                      <m:t>𝛽</m:t>
                    </m:r>
                  </m:oMath>
                </a14:m>
                <a:endParaRPr lang="fr-CA" dirty="0"/>
              </a:p>
              <a:p>
                <a:pPr algn="just">
                  <a:lnSpc>
                    <a:spcPct val="100000"/>
                  </a:lnSpc>
                </a:pPr>
                <a:endParaRPr lang="fr-CA" sz="500" dirty="0">
                  <a:solidFill>
                    <a:srgbClr val="323232"/>
                  </a:solidFill>
                </a:endParaRPr>
              </a:p>
              <a:p>
                <a:pPr marL="0" indent="0" algn="just">
                  <a:lnSpc>
                    <a:spcPct val="100000"/>
                  </a:lnSpc>
                  <a:buNone/>
                </a:pPr>
                <a:r>
                  <a:rPr lang="fr-CA" dirty="0">
                    <a:solidFill>
                      <a:srgbClr val="323232"/>
                    </a:solidFill>
                  </a:rPr>
                  <a:t>Ainsi, un MLG compte trois parties :</a:t>
                </a:r>
              </a:p>
              <a:p>
                <a:pPr marL="1143000" lvl="1" indent="-457200" algn="just">
                  <a:lnSpc>
                    <a:spcPct val="100000"/>
                  </a:lnSpc>
                </a:pPr>
                <a:r>
                  <a:rPr lang="fr-CA" sz="2000" dirty="0">
                    <a:solidFill>
                      <a:srgbClr val="323232"/>
                    </a:solidFill>
                  </a:rPr>
                  <a:t>une composante </a:t>
                </a:r>
                <a:r>
                  <a:rPr lang="fr-CA" sz="2000" b="1" dirty="0">
                    <a:solidFill>
                      <a:srgbClr val="323232"/>
                    </a:solidFill>
                  </a:rPr>
                  <a:t>systématique </a:t>
                </a:r>
                <a14:m>
                  <m:oMath xmlns:m="http://schemas.openxmlformats.org/officeDocument/2006/math">
                    <m:sSubSup>
                      <m:sSubSupPr>
                        <m:ctrlPr>
                          <a:rPr lang="fr-CA" sz="2000" i="1" smtClean="0">
                            <a:solidFill>
                              <a:srgbClr val="323232"/>
                            </a:solidFill>
                            <a:latin typeface="Cambria Math" panose="02040503050406030204" pitchFamily="18" charset="0"/>
                          </a:rPr>
                        </m:ctrlPr>
                      </m:sSubSupPr>
                      <m:e>
                        <m:r>
                          <a:rPr lang="fr-CA" sz="2000" i="1" smtClean="0">
                            <a:solidFill>
                              <a:srgbClr val="323232"/>
                            </a:solidFill>
                            <a:latin typeface="Cambria Math" panose="02040503050406030204" pitchFamily="18" charset="0"/>
                          </a:rPr>
                          <m:t>𝑥</m:t>
                        </m:r>
                      </m:e>
                      <m:sub>
                        <m:r>
                          <a:rPr lang="fr-CA" sz="2000" i="1" smtClean="0">
                            <a:solidFill>
                              <a:srgbClr val="323232"/>
                            </a:solidFill>
                            <a:latin typeface="Cambria Math" panose="02040503050406030204" pitchFamily="18" charset="0"/>
                          </a:rPr>
                          <m:t>𝑖</m:t>
                        </m:r>
                      </m:sub>
                      <m:sup>
                        <m:r>
                          <a:rPr lang="fr-CA" sz="2000" i="1" smtClean="0">
                            <a:solidFill>
                              <a:srgbClr val="323232"/>
                            </a:solidFill>
                            <a:latin typeface="Cambria Math" panose="02040503050406030204" pitchFamily="18" charset="0"/>
                          </a:rPr>
                          <m:t>𝑇</m:t>
                        </m:r>
                      </m:sup>
                    </m:sSubSup>
                    <m:r>
                      <a:rPr lang="fr-CA" sz="2000" i="1" smtClean="0">
                        <a:solidFill>
                          <a:srgbClr val="323232"/>
                        </a:solidFill>
                        <a:latin typeface="Cambria Math" panose="02040503050406030204" pitchFamily="18" charset="0"/>
                        <a:ea typeface="Cambria Math" panose="02040503050406030204" pitchFamily="18" charset="0"/>
                      </a:rPr>
                      <m:t>𝛽</m:t>
                    </m:r>
                    <m:r>
                      <a:rPr lang="fr-CA" sz="2000" i="1" smtClean="0">
                        <a:solidFill>
                          <a:srgbClr val="323232"/>
                        </a:solidFill>
                        <a:latin typeface="Cambria Math" panose="02040503050406030204" pitchFamily="18" charset="0"/>
                        <a:ea typeface="Cambria Math" panose="02040503050406030204" pitchFamily="18" charset="0"/>
                      </a:rPr>
                      <m:t> </m:t>
                    </m:r>
                  </m:oMath>
                </a14:m>
                <a:endParaRPr lang="fr-CA" sz="2000" b="1" dirty="0">
                  <a:solidFill>
                    <a:srgbClr val="323232"/>
                  </a:solidFill>
                </a:endParaRPr>
              </a:p>
              <a:p>
                <a:pPr marL="1143000" lvl="1" indent="-457200" algn="just">
                  <a:lnSpc>
                    <a:spcPct val="100000"/>
                  </a:lnSpc>
                </a:pPr>
                <a:r>
                  <a:rPr lang="fr-CA" sz="2000" dirty="0">
                    <a:solidFill>
                      <a:srgbClr val="323232"/>
                    </a:solidFill>
                  </a:rPr>
                  <a:t>une composante </a:t>
                </a:r>
                <a:r>
                  <a:rPr lang="fr-CA" sz="2000" b="1" dirty="0">
                    <a:solidFill>
                      <a:srgbClr val="323232"/>
                    </a:solidFill>
                  </a:rPr>
                  <a:t>aléatoire</a:t>
                </a:r>
                <a:r>
                  <a:rPr lang="fr-CA" sz="2000" dirty="0">
                    <a:solidFill>
                      <a:srgbClr val="323232"/>
                    </a:solidFill>
                  </a:rPr>
                  <a:t> - distribution spécifiée pour </a:t>
                </a:r>
                <a14:m>
                  <m:oMath xmlns:m="http://schemas.openxmlformats.org/officeDocument/2006/math">
                    <m:sSub>
                      <m:sSubPr>
                        <m:ctrlPr>
                          <a:rPr lang="fr-CA" sz="2000" i="1" smtClean="0">
                            <a:solidFill>
                              <a:srgbClr val="323232"/>
                            </a:solidFill>
                            <a:latin typeface="Cambria Math" panose="02040503050406030204" pitchFamily="18" charset="0"/>
                          </a:rPr>
                        </m:ctrlPr>
                      </m:sSubPr>
                      <m:e>
                        <m:r>
                          <a:rPr lang="fr-CA" sz="2000" i="1" smtClean="0">
                            <a:solidFill>
                              <a:srgbClr val="323232"/>
                            </a:solidFill>
                            <a:latin typeface="Cambria Math" panose="02040503050406030204" pitchFamily="18" charset="0"/>
                          </a:rPr>
                          <m:t>𝑌</m:t>
                        </m:r>
                      </m:e>
                      <m:sub>
                        <m:r>
                          <a:rPr lang="fr-CA" sz="2000" i="1" smtClean="0">
                            <a:solidFill>
                              <a:srgbClr val="323232"/>
                            </a:solidFill>
                            <a:latin typeface="Cambria Math" panose="02040503050406030204" pitchFamily="18" charset="0"/>
                          </a:rPr>
                          <m:t>𝑖</m:t>
                        </m:r>
                      </m:sub>
                    </m:sSub>
                  </m:oMath>
                </a14:m>
                <a:r>
                  <a:rPr lang="fr-CA" sz="2000" dirty="0">
                    <a:solidFill>
                      <a:srgbClr val="323232"/>
                    </a:solidFill>
                  </a:rPr>
                  <a:t> </a:t>
                </a:r>
              </a:p>
              <a:p>
                <a:pPr marL="1143000" lvl="1" indent="-457200" algn="just">
                  <a:lnSpc>
                    <a:spcPct val="100000"/>
                  </a:lnSpc>
                </a:pPr>
                <a:r>
                  <a:rPr lang="fr-CA" sz="2000" dirty="0">
                    <a:solidFill>
                      <a:srgbClr val="323232"/>
                    </a:solidFill>
                  </a:rPr>
                  <a:t>une fonction de </a:t>
                </a:r>
                <a:r>
                  <a:rPr lang="fr-CA" sz="2000" b="1" dirty="0">
                    <a:solidFill>
                      <a:srgbClr val="323232"/>
                    </a:solidFill>
                  </a:rPr>
                  <a:t>liaison </a:t>
                </a:r>
                <a14:m>
                  <m:oMath xmlns:m="http://schemas.openxmlformats.org/officeDocument/2006/math">
                    <m:r>
                      <a:rPr lang="fr-CA" sz="2000" i="1" smtClean="0">
                        <a:solidFill>
                          <a:srgbClr val="323232"/>
                        </a:solidFill>
                        <a:latin typeface="Cambria Math" panose="02040503050406030204" pitchFamily="18" charset="0"/>
                      </a:rPr>
                      <m:t>𝑔</m:t>
                    </m:r>
                  </m:oMath>
                </a14:m>
                <a:endParaRPr lang="fr-CA" sz="2000" b="1" dirty="0">
                  <a:solidFill>
                    <a:srgbClr val="32323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t="-1325" r="-608" b="-2209"/>
                </a:stretch>
              </a:blipFill>
            </p:spPr>
            <p:txBody>
              <a:bodyPr/>
              <a:lstStyle/>
              <a:p>
                <a:r>
                  <a:rPr lang="fr-CA">
                    <a:noFill/>
                  </a:rPr>
                  <a:t> </a:t>
                </a:r>
              </a:p>
            </p:txBody>
          </p:sp>
        </mc:Fallback>
      </mc:AlternateContent>
    </p:spTree>
    <p:extLst>
      <p:ext uri="{BB962C8B-B14F-4D97-AF65-F5344CB8AC3E}">
        <p14:creationId xmlns:p14="http://schemas.microsoft.com/office/powerpoint/2010/main" val="215874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116CF0-7A17-F54B-970E-A38C4425E398}"/>
              </a:ext>
            </a:extLst>
          </p:cNvPr>
          <p:cNvSpPr>
            <a:spLocks noGrp="1"/>
          </p:cNvSpPr>
          <p:nvPr>
            <p:ph type="title"/>
            <p:custDataLst>
              <p:tags r:id="rId1"/>
            </p:custDataLst>
          </p:nvPr>
        </p:nvSpPr>
        <p:spPr/>
        <p:txBody>
          <a:bodyPr/>
          <a:lstStyle/>
          <a:p>
            <a:r>
              <a:rPr lang="fr-CA" dirty="0"/>
              <a:t>Régression linéaire généralisée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a:bodyPr>
              <a:lstStyle/>
              <a:p>
                <a:pPr marL="0" indent="0" algn="just">
                  <a:lnSpc>
                    <a:spcPct val="110000"/>
                  </a:lnSpc>
                  <a:buNone/>
                </a:pPr>
                <a:r>
                  <a:rPr lang="fr-CA" sz="2300" dirty="0">
                    <a:solidFill>
                      <a:srgbClr val="323232"/>
                    </a:solidFill>
                  </a:rPr>
                  <a:t>Nous pourrions préciser </a:t>
                </a:r>
                <a:r>
                  <a:rPr lang="fr-CA" sz="2300" b="1" dirty="0">
                    <a:solidFill>
                      <a:srgbClr val="323232"/>
                    </a:solidFill>
                    <a:latin typeface="Helvetica" pitchFamily="2" charset="0"/>
                  </a:rPr>
                  <a:t>n’importe quelle</a:t>
                </a:r>
                <a:r>
                  <a:rPr lang="fr-CA" sz="2300" dirty="0">
                    <a:solidFill>
                      <a:srgbClr val="323232"/>
                    </a:solidFill>
                  </a:rPr>
                  <a:t> distribution pour la variable </a:t>
                </a:r>
                <a:r>
                  <a:rPr lang="fr-CA" sz="2300" dirty="0"/>
                  <a:t>dépendante </a:t>
                </a:r>
                <a14:m>
                  <m:oMath xmlns:m="http://schemas.openxmlformats.org/officeDocument/2006/math">
                    <m:r>
                      <a:rPr lang="fr-CA" sz="2300" i="1" dirty="0" smtClean="0">
                        <a:solidFill>
                          <a:srgbClr val="323232"/>
                        </a:solidFill>
                        <a:latin typeface="Cambria Math" panose="02040503050406030204" pitchFamily="18" charset="0"/>
                      </a:rPr>
                      <m:t>𝑌</m:t>
                    </m:r>
                  </m:oMath>
                </a14:m>
                <a:r>
                  <a:rPr lang="fr-CA" sz="2300" dirty="0"/>
                  <a:t>...</a:t>
                </a:r>
                <a:r>
                  <a:rPr lang="fr-CA" sz="2300" dirty="0">
                    <a:solidFill>
                      <a:srgbClr val="323232"/>
                    </a:solidFill>
                  </a:rPr>
                  <a:t> </a:t>
                </a:r>
              </a:p>
              <a:p>
                <a:pPr lvl="1" algn="just">
                  <a:lnSpc>
                    <a:spcPct val="110000"/>
                  </a:lnSpc>
                </a:pPr>
                <a:r>
                  <a:rPr lang="fr-CA" dirty="0">
                    <a:solidFill>
                      <a:srgbClr val="323232"/>
                    </a:solidFill>
                  </a:rPr>
                  <a:t>mais les mathématiques du MLG ne fonctionnent bien que pour la </a:t>
                </a:r>
                <a:r>
                  <a:rPr lang="fr-CA" b="1" dirty="0">
                    <a:solidFill>
                      <a:srgbClr val="323232"/>
                    </a:solidFill>
                    <a:latin typeface="Helvetica" pitchFamily="2" charset="0"/>
                  </a:rPr>
                  <a:t>famille exponentielle</a:t>
                </a:r>
                <a:r>
                  <a:rPr lang="fr-CA" dirty="0">
                    <a:solidFill>
                      <a:srgbClr val="323232"/>
                    </a:solidFill>
                  </a:rPr>
                  <a:t> de distributions (la plupart des distributions statistiques courantes figurent dans cette famille : normales, binomiales, de Poisson, gamma, etc.).</a:t>
                </a:r>
              </a:p>
              <a:p>
                <a:pPr lvl="1" algn="just">
                  <a:lnSpc>
                    <a:spcPct val="110000"/>
                  </a:lnSpc>
                </a:pPr>
                <a:endParaRPr lang="fr-CA" sz="500" dirty="0">
                  <a:solidFill>
                    <a:srgbClr val="323232"/>
                  </a:solidFill>
                </a:endParaRPr>
              </a:p>
              <a:p>
                <a:pPr marL="0" indent="0" algn="just">
                  <a:buNone/>
                </a:pPr>
                <a:r>
                  <a:rPr lang="fr-CA" sz="2300" dirty="0">
                    <a:solidFill>
                      <a:srgbClr val="323232"/>
                    </a:solidFill>
                  </a:rPr>
                  <a:t>La régression linéaire est un exemple de MLG : </a:t>
                </a:r>
              </a:p>
              <a:p>
                <a:pPr lvl="1" algn="just"/>
                <a:r>
                  <a:rPr lang="fr-CA" sz="2000" dirty="0">
                    <a:solidFill>
                      <a:srgbClr val="323232"/>
                    </a:solidFill>
                  </a:rPr>
                  <a:t>composante systématique : </a:t>
                </a:r>
                <a14:m>
                  <m:oMath xmlns:m="http://schemas.openxmlformats.org/officeDocument/2006/math">
                    <m:sSubSup>
                      <m:sSubSupPr>
                        <m:ctrlPr>
                          <a:rPr lang="fr-CA" sz="2000" i="1">
                            <a:solidFill>
                              <a:srgbClr val="323232"/>
                            </a:solidFill>
                            <a:latin typeface="Cambria Math" panose="02040503050406030204" pitchFamily="18" charset="0"/>
                          </a:rPr>
                        </m:ctrlPr>
                      </m:sSubSupPr>
                      <m:e>
                        <m:r>
                          <a:rPr lang="fr-CA" sz="2000" i="1">
                            <a:solidFill>
                              <a:srgbClr val="323232"/>
                            </a:solidFill>
                            <a:latin typeface="Cambria Math" panose="02040503050406030204" pitchFamily="18" charset="0"/>
                          </a:rPr>
                          <m:t>𝑥</m:t>
                        </m:r>
                      </m:e>
                      <m:sub>
                        <m:r>
                          <a:rPr lang="fr-CA" sz="2000" i="1">
                            <a:solidFill>
                              <a:srgbClr val="323232"/>
                            </a:solidFill>
                            <a:latin typeface="Cambria Math" panose="02040503050406030204" pitchFamily="18" charset="0"/>
                          </a:rPr>
                          <m:t>𝑖</m:t>
                        </m:r>
                      </m:sub>
                      <m:sup>
                        <m:r>
                          <a:rPr lang="fr-CA" sz="2000" i="1">
                            <a:solidFill>
                              <a:srgbClr val="323232"/>
                            </a:solidFill>
                            <a:latin typeface="Cambria Math" panose="02040503050406030204" pitchFamily="18" charset="0"/>
                          </a:rPr>
                          <m:t>𝑇</m:t>
                        </m:r>
                      </m:sup>
                    </m:sSubSup>
                    <m:r>
                      <a:rPr lang="fr-CA" sz="2000" i="1">
                        <a:solidFill>
                          <a:srgbClr val="323232"/>
                        </a:solidFill>
                        <a:latin typeface="Cambria Math" panose="02040503050406030204" pitchFamily="18" charset="0"/>
                        <a:ea typeface="Cambria Math" panose="02040503050406030204" pitchFamily="18" charset="0"/>
                      </a:rPr>
                      <m:t>𝛽</m:t>
                    </m:r>
                    <m:r>
                      <a:rPr lang="fr-CA" sz="2000" i="1">
                        <a:solidFill>
                          <a:srgbClr val="323232"/>
                        </a:solidFill>
                        <a:latin typeface="Cambria Math" panose="02040503050406030204" pitchFamily="18" charset="0"/>
                        <a:ea typeface="Cambria Math" panose="02040503050406030204" pitchFamily="18" charset="0"/>
                      </a:rPr>
                      <m:t> </m:t>
                    </m:r>
                  </m:oMath>
                </a14:m>
                <a:endParaRPr lang="fr-CA" sz="2000" dirty="0">
                  <a:solidFill>
                    <a:srgbClr val="323232"/>
                  </a:solidFill>
                </a:endParaRPr>
              </a:p>
              <a:p>
                <a:pPr lvl="1" algn="just"/>
                <a:r>
                  <a:rPr lang="fr-CA" dirty="0"/>
                  <a:t>composante aléatoire :</a:t>
                </a:r>
                <a14:m>
                  <m:oMath xmlns:m="http://schemas.openxmlformats.org/officeDocument/2006/math">
                    <m:sSub>
                      <m:sSubPr>
                        <m:ctrlPr>
                          <a:rPr lang="fr-CA" sz="2000" i="1">
                            <a:solidFill>
                              <a:srgbClr val="323232"/>
                            </a:solidFill>
                            <a:latin typeface="Cambria Math" panose="02040503050406030204" pitchFamily="18" charset="0"/>
                          </a:rPr>
                        </m:ctrlPr>
                      </m:sSubPr>
                      <m:e>
                        <m:r>
                          <a:rPr lang="fr-CA" sz="2000" i="1">
                            <a:solidFill>
                              <a:srgbClr val="323232"/>
                            </a:solidFill>
                            <a:latin typeface="Cambria Math" panose="02040503050406030204" pitchFamily="18" charset="0"/>
                          </a:rPr>
                          <m:t>𝑌</m:t>
                        </m:r>
                      </m:e>
                      <m:sub>
                        <m:r>
                          <a:rPr lang="fr-CA" sz="2000" i="1">
                            <a:solidFill>
                              <a:srgbClr val="323232"/>
                            </a:solidFill>
                            <a:latin typeface="Cambria Math" panose="02040503050406030204" pitchFamily="18" charset="0"/>
                          </a:rPr>
                          <m:t>𝑖</m:t>
                        </m:r>
                      </m:sub>
                    </m:sSub>
                    <m:r>
                      <a:rPr lang="fr-CA" sz="2000" i="1">
                        <a:solidFill>
                          <a:srgbClr val="323232"/>
                        </a:solidFill>
                        <a:latin typeface="Cambria Math" panose="02040503050406030204" pitchFamily="18" charset="0"/>
                      </a:rPr>
                      <m:t> </m:t>
                    </m:r>
                    <m:r>
                      <a:rPr lang="fr-CA" sz="2000" i="1">
                        <a:solidFill>
                          <a:srgbClr val="323232"/>
                        </a:solidFill>
                        <a:latin typeface="Cambria Math" panose="02040503050406030204" pitchFamily="18" charset="0"/>
                        <a:ea typeface="Cambria Math" panose="02040503050406030204" pitchFamily="18" charset="0"/>
                      </a:rPr>
                      <m:t>~ </m:t>
                    </m:r>
                    <m:r>
                      <a:rPr lang="fr-CA" sz="2000" i="1">
                        <a:solidFill>
                          <a:srgbClr val="323232"/>
                        </a:solidFill>
                        <a:latin typeface="Cambria Math" panose="02040503050406030204" pitchFamily="18" charset="0"/>
                        <a:ea typeface="Cambria Math" panose="02040503050406030204" pitchFamily="18" charset="0"/>
                      </a:rPr>
                      <m:t>𝑁</m:t>
                    </m:r>
                    <m:d>
                      <m:dPr>
                        <m:ctrlPr>
                          <a:rPr lang="fr-CA" sz="2000" i="1">
                            <a:solidFill>
                              <a:srgbClr val="323232"/>
                            </a:solidFill>
                            <a:latin typeface="Cambria Math" panose="02040503050406030204" pitchFamily="18" charset="0"/>
                            <a:ea typeface="Cambria Math" panose="02040503050406030204" pitchFamily="18" charset="0"/>
                          </a:rPr>
                        </m:ctrlPr>
                      </m:dPr>
                      <m:e>
                        <m:sSub>
                          <m:sSubPr>
                            <m:ctrlPr>
                              <a:rPr lang="fr-CA" sz="2000" i="1">
                                <a:solidFill>
                                  <a:srgbClr val="323232"/>
                                </a:solidFill>
                                <a:latin typeface="Cambria Math" panose="02040503050406030204" pitchFamily="18" charset="0"/>
                                <a:ea typeface="Cambria Math" panose="02040503050406030204" pitchFamily="18" charset="0"/>
                              </a:rPr>
                            </m:ctrlPr>
                          </m:sSubPr>
                          <m:e>
                            <m:r>
                              <a:rPr lang="fr-CA" sz="2000" i="1">
                                <a:solidFill>
                                  <a:srgbClr val="323232"/>
                                </a:solidFill>
                                <a:latin typeface="Cambria Math" panose="02040503050406030204" pitchFamily="18" charset="0"/>
                                <a:ea typeface="Cambria Math" panose="02040503050406030204" pitchFamily="18" charset="0"/>
                              </a:rPr>
                              <m:t>𝜇</m:t>
                            </m:r>
                          </m:e>
                          <m:sub>
                            <m:r>
                              <a:rPr lang="fr-CA" sz="2000" i="1">
                                <a:solidFill>
                                  <a:srgbClr val="323232"/>
                                </a:solidFill>
                                <a:latin typeface="Cambria Math" panose="02040503050406030204" pitchFamily="18" charset="0"/>
                                <a:ea typeface="Cambria Math" panose="02040503050406030204" pitchFamily="18" charset="0"/>
                              </a:rPr>
                              <m:t>𝑖</m:t>
                            </m:r>
                          </m:sub>
                        </m:sSub>
                        <m:r>
                          <a:rPr lang="fr-CA" sz="2000" i="1">
                            <a:solidFill>
                              <a:srgbClr val="323232"/>
                            </a:solidFill>
                            <a:latin typeface="Cambria Math" panose="02040503050406030204" pitchFamily="18" charset="0"/>
                            <a:ea typeface="Cambria Math" panose="02040503050406030204" pitchFamily="18" charset="0"/>
                          </a:rPr>
                          <m:t> , </m:t>
                        </m:r>
                        <m:sSup>
                          <m:sSupPr>
                            <m:ctrlPr>
                              <a:rPr lang="fr-CA" sz="2000" i="1">
                                <a:solidFill>
                                  <a:srgbClr val="323232"/>
                                </a:solidFill>
                                <a:latin typeface="Cambria Math" panose="02040503050406030204" pitchFamily="18" charset="0"/>
                                <a:ea typeface="Cambria Math" panose="02040503050406030204" pitchFamily="18" charset="0"/>
                              </a:rPr>
                            </m:ctrlPr>
                          </m:sSupPr>
                          <m:e>
                            <m:r>
                              <a:rPr lang="fr-CA" sz="2000" i="1">
                                <a:solidFill>
                                  <a:srgbClr val="323232"/>
                                </a:solidFill>
                                <a:latin typeface="Cambria Math" panose="02040503050406030204" pitchFamily="18" charset="0"/>
                                <a:ea typeface="Cambria Math" panose="02040503050406030204" pitchFamily="18" charset="0"/>
                              </a:rPr>
                              <m:t>𝜎</m:t>
                            </m:r>
                          </m:e>
                          <m:sup>
                            <m:r>
                              <a:rPr lang="fr-CA" sz="2000" i="1">
                                <a:solidFill>
                                  <a:srgbClr val="323232"/>
                                </a:solidFill>
                                <a:latin typeface="Cambria Math" panose="02040503050406030204" pitchFamily="18" charset="0"/>
                                <a:ea typeface="Cambria Math" panose="02040503050406030204" pitchFamily="18" charset="0"/>
                              </a:rPr>
                              <m:t>2</m:t>
                            </m:r>
                          </m:sup>
                        </m:sSup>
                      </m:e>
                    </m:d>
                  </m:oMath>
                </a14:m>
                <a:endParaRPr lang="fr-CA" dirty="0"/>
              </a:p>
              <a:p>
                <a:pPr lvl="1" algn="just"/>
                <a:r>
                  <a:rPr lang="fr-CA" sz="2000" dirty="0">
                    <a:solidFill>
                      <a:srgbClr val="323232"/>
                    </a:solidFill>
                  </a:rPr>
                  <a:t>lien : </a:t>
                </a:r>
                <a14:m>
                  <m:oMath xmlns:m="http://schemas.openxmlformats.org/officeDocument/2006/math">
                    <m:r>
                      <a:rPr lang="fr-CA" sz="2000" i="1">
                        <a:solidFill>
                          <a:srgbClr val="323232"/>
                        </a:solidFill>
                        <a:latin typeface="Cambria Math" panose="02040503050406030204" pitchFamily="18" charset="0"/>
                        <a:ea typeface="Cambria Math" panose="02040503050406030204" pitchFamily="18" charset="0"/>
                      </a:rPr>
                      <m:t>𝑔</m:t>
                    </m:r>
                    <m:d>
                      <m:dPr>
                        <m:ctrlPr>
                          <a:rPr lang="fr-CA" sz="2000" i="1">
                            <a:solidFill>
                              <a:srgbClr val="323232"/>
                            </a:solidFill>
                            <a:latin typeface="Cambria Math" panose="02040503050406030204" pitchFamily="18" charset="0"/>
                            <a:ea typeface="Cambria Math" panose="02040503050406030204" pitchFamily="18" charset="0"/>
                          </a:rPr>
                        </m:ctrlPr>
                      </m:dPr>
                      <m:e>
                        <m:r>
                          <a:rPr lang="fr-CA" sz="2000" i="1">
                            <a:solidFill>
                              <a:srgbClr val="323232"/>
                            </a:solidFill>
                            <a:latin typeface="Cambria Math" panose="02040503050406030204" pitchFamily="18" charset="0"/>
                            <a:ea typeface="Cambria Math" panose="02040503050406030204" pitchFamily="18" charset="0"/>
                          </a:rPr>
                          <m:t>𝜇</m:t>
                        </m:r>
                      </m:e>
                    </m:d>
                    <m:r>
                      <a:rPr lang="fr-CA" sz="2000" i="1">
                        <a:solidFill>
                          <a:srgbClr val="323232"/>
                        </a:solidFill>
                        <a:latin typeface="Cambria Math" panose="02040503050406030204" pitchFamily="18" charset="0"/>
                        <a:ea typeface="Cambria Math" panose="02040503050406030204" pitchFamily="18" charset="0"/>
                      </a:rPr>
                      <m:t>=</m:t>
                    </m:r>
                  </m:oMath>
                </a14:m>
                <a:r>
                  <a:rPr lang="fr-CA" dirty="0"/>
                  <a:t> </a:t>
                </a:r>
                <a14:m>
                  <m:oMath xmlns:m="http://schemas.openxmlformats.org/officeDocument/2006/math">
                    <m:r>
                      <a:rPr lang="fr-CA" sz="2000" i="1">
                        <a:solidFill>
                          <a:srgbClr val="323232"/>
                        </a:solidFill>
                        <a:latin typeface="Cambria Math" panose="02040503050406030204" pitchFamily="18" charset="0"/>
                        <a:ea typeface="Cambria Math" panose="02040503050406030204" pitchFamily="18" charset="0"/>
                      </a:rPr>
                      <m:t>𝜇</m:t>
                    </m:r>
                  </m:oMath>
                </a14:m>
                <a:r>
                  <a:rPr lang="fr-CA" sz="2000" dirty="0">
                    <a:solidFill>
                      <a:srgbClr val="323232"/>
                    </a:solidFill>
                  </a:rPr>
                  <a:t> le lien d’identité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773" r="-552"/>
                </a:stretch>
              </a:blipFill>
            </p:spPr>
            <p:txBody>
              <a:bodyPr/>
              <a:lstStyle/>
              <a:p>
                <a:r>
                  <a:rPr lang="fr-CA">
                    <a:noFill/>
                  </a:rPr>
                  <a:t> </a:t>
                </a:r>
              </a:p>
            </p:txBody>
          </p:sp>
        </mc:Fallback>
      </mc:AlternateContent>
    </p:spTree>
    <p:extLst>
      <p:ext uri="{BB962C8B-B14F-4D97-AF65-F5344CB8AC3E}">
        <p14:creationId xmlns:p14="http://schemas.microsoft.com/office/powerpoint/2010/main" val="34032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116CF0-7A17-F54B-970E-A38C4425E398}"/>
              </a:ext>
            </a:extLst>
          </p:cNvPr>
          <p:cNvSpPr>
            <a:spLocks noGrp="1"/>
          </p:cNvSpPr>
          <p:nvPr>
            <p:ph type="title"/>
            <p:custDataLst>
              <p:tags r:id="rId1"/>
            </p:custDataLst>
          </p:nvPr>
        </p:nvSpPr>
        <p:spPr/>
        <p:txBody>
          <a:bodyPr/>
          <a:lstStyle/>
          <a:p>
            <a:r>
              <a:rPr lang="fr-CA" dirty="0"/>
              <a:t>EXEMPLE</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015077"/>
                <a:ext cx="11029615" cy="4140767"/>
              </a:xfrm>
            </p:spPr>
            <p:txBody>
              <a:bodyPr>
                <a:normAutofit/>
              </a:bodyPr>
              <a:lstStyle/>
              <a:p>
                <a:pPr marL="0" indent="0" algn="just">
                  <a:lnSpc>
                    <a:spcPct val="110000"/>
                  </a:lnSpc>
                  <a:buNone/>
                </a:pPr>
                <a:r>
                  <a:rPr lang="fr-CA" sz="2200" dirty="0">
                    <a:solidFill>
                      <a:srgbClr val="323232"/>
                    </a:solidFill>
                  </a:rPr>
                  <a:t>Aux premiers stades d’une épidémie, le taux d’apparition de nouveaux cas augmente de façon exponentielle avec le temps.</a:t>
                </a:r>
              </a:p>
              <a:p>
                <a:pPr algn="just">
                  <a:lnSpc>
                    <a:spcPct val="110000"/>
                  </a:lnSpc>
                </a:pPr>
                <a:endParaRPr lang="fr-CA" sz="500" dirty="0">
                  <a:solidFill>
                    <a:srgbClr val="323232"/>
                  </a:solidFill>
                </a:endParaRPr>
              </a:p>
              <a:p>
                <a:pPr marL="0" indent="0" algn="just">
                  <a:lnSpc>
                    <a:spcPct val="110000"/>
                  </a:lnSpc>
                  <a:buNone/>
                </a:pPr>
                <a:r>
                  <a:rPr lang="fr-CA" sz="2200" dirty="0">
                    <a:solidFill>
                      <a:srgbClr val="323232"/>
                    </a:solidFill>
                  </a:rPr>
                  <a:t>Si </a:t>
                </a:r>
                <a14:m>
                  <m:oMath xmlns:m="http://schemas.openxmlformats.org/officeDocument/2006/math">
                    <m:sSub>
                      <m:sSubPr>
                        <m:ctrlPr>
                          <a:rPr lang="fr-CA" sz="2200" i="1" smtClean="0">
                            <a:solidFill>
                              <a:srgbClr val="323232"/>
                            </a:solidFill>
                            <a:latin typeface="Cambria Math" panose="02040503050406030204" pitchFamily="18" charset="0"/>
                            <a:ea typeface="Cambria Math" panose="02040503050406030204" pitchFamily="18" charset="0"/>
                          </a:rPr>
                        </m:ctrlPr>
                      </m:sSubPr>
                      <m:e>
                        <m:r>
                          <a:rPr lang="fr-CA" sz="2200" i="1" smtClean="0">
                            <a:solidFill>
                              <a:srgbClr val="323232"/>
                            </a:solidFill>
                            <a:latin typeface="Cambria Math" panose="02040503050406030204" pitchFamily="18" charset="0"/>
                            <a:ea typeface="Cambria Math" panose="02040503050406030204" pitchFamily="18" charset="0"/>
                          </a:rPr>
                          <m:t>𝜇</m:t>
                        </m:r>
                      </m:e>
                      <m:sub>
                        <m:r>
                          <a:rPr lang="fr-CA" sz="2200" i="1" smtClean="0">
                            <a:solidFill>
                              <a:srgbClr val="323232"/>
                            </a:solidFill>
                            <a:latin typeface="Cambria Math" panose="02040503050406030204" pitchFamily="18" charset="0"/>
                            <a:ea typeface="Cambria Math" panose="02040503050406030204" pitchFamily="18" charset="0"/>
                          </a:rPr>
                          <m:t>𝑖</m:t>
                        </m:r>
                      </m:sub>
                    </m:sSub>
                  </m:oMath>
                </a14:m>
                <a:r>
                  <a:rPr lang="fr-CA" sz="2200" dirty="0">
                    <a:solidFill>
                      <a:srgbClr val="323232"/>
                    </a:solidFill>
                  </a:rPr>
                  <a:t> est le nombre prévu de nouveaux cas par jour </a:t>
                </a:r>
                <a14:m>
                  <m:oMath xmlns:m="http://schemas.openxmlformats.org/officeDocument/2006/math">
                    <m:sSub>
                      <m:sSubPr>
                        <m:ctrlPr>
                          <a:rPr lang="fr-CA" sz="2200" i="1" smtClean="0">
                            <a:solidFill>
                              <a:srgbClr val="323232"/>
                            </a:solidFill>
                            <a:latin typeface="Cambria Math" panose="02040503050406030204" pitchFamily="18" charset="0"/>
                          </a:rPr>
                        </m:ctrlPr>
                      </m:sSubPr>
                      <m:e>
                        <m:r>
                          <a:rPr lang="fr-CA" sz="2200" i="1" smtClean="0">
                            <a:solidFill>
                              <a:srgbClr val="323232"/>
                            </a:solidFill>
                            <a:latin typeface="Cambria Math" panose="02040503050406030204" pitchFamily="18" charset="0"/>
                          </a:rPr>
                          <m:t>𝑡</m:t>
                        </m:r>
                      </m:e>
                      <m:sub>
                        <m:r>
                          <a:rPr lang="fr-CA" sz="2200" i="1" smtClean="0">
                            <a:solidFill>
                              <a:srgbClr val="323232"/>
                            </a:solidFill>
                            <a:latin typeface="Cambria Math" panose="02040503050406030204" pitchFamily="18" charset="0"/>
                          </a:rPr>
                          <m:t>𝑖</m:t>
                        </m:r>
                      </m:sub>
                    </m:sSub>
                  </m:oMath>
                </a14:m>
                <a:r>
                  <a:rPr lang="fr-CA" sz="2200" dirty="0">
                    <a:solidFill>
                      <a:srgbClr val="323232"/>
                    </a:solidFill>
                  </a:rPr>
                  <a:t>, un modèle prenant la forme </a:t>
                </a:r>
              </a:p>
              <a:p>
                <a:pPr marL="0" indent="0" algn="ctr">
                  <a:lnSpc>
                    <a:spcPct val="110000"/>
                  </a:lnSpc>
                  <a:buNone/>
                </a:pP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𝜇</m:t>
                        </m:r>
                      </m:e>
                      <m:sub>
                        <m:r>
                          <a:rPr lang="fr-CA" i="1" smtClean="0">
                            <a:solidFill>
                              <a:srgbClr val="323232"/>
                            </a:solidFill>
                            <a:latin typeface="Cambria Math" panose="02040503050406030204" pitchFamily="18" charset="0"/>
                          </a:rPr>
                          <m:t>𝑖</m:t>
                        </m:r>
                      </m:sub>
                    </m:sSub>
                    <m:r>
                      <a:rPr lang="fr-CA" i="1" smtClean="0">
                        <a:solidFill>
                          <a:srgbClr val="323232"/>
                        </a:solidFill>
                        <a:latin typeface="Cambria Math" panose="02040503050406030204" pitchFamily="18" charset="0"/>
                      </a:rPr>
                      <m:t>=</m:t>
                    </m:r>
                    <m:r>
                      <a:rPr lang="fr-CA" i="1" smtClean="0">
                        <a:solidFill>
                          <a:srgbClr val="323232"/>
                        </a:solidFill>
                        <a:latin typeface="Cambria Math" panose="02040503050406030204" pitchFamily="18" charset="0"/>
                        <a:ea typeface="Cambria Math" panose="02040503050406030204" pitchFamily="18" charset="0"/>
                      </a:rPr>
                      <m:t>𝛾</m:t>
                    </m:r>
                    <m:func>
                      <m:funcPr>
                        <m:ctrlPr>
                          <a:rPr lang="fr-CA" i="1" smtClean="0">
                            <a:solidFill>
                              <a:srgbClr val="323232"/>
                            </a:solidFill>
                            <a:latin typeface="Cambria Math" panose="02040503050406030204" pitchFamily="18" charset="0"/>
                          </a:rPr>
                        </m:ctrlPr>
                      </m:funcPr>
                      <m:fName>
                        <m:r>
                          <m:rPr>
                            <m:sty m:val="p"/>
                          </m:rPr>
                          <a:rPr lang="fr-CA" i="1" smtClean="0">
                            <a:solidFill>
                              <a:srgbClr val="323232"/>
                            </a:solidFill>
                            <a:latin typeface="Cambria Math" panose="02040503050406030204" pitchFamily="18" charset="0"/>
                          </a:rPr>
                          <m:t>exp</m:t>
                        </m:r>
                      </m:fName>
                      <m:e>
                        <m:d>
                          <m:dPr>
                            <m:ctrlPr>
                              <a:rPr lang="fr-CA" i="1" smtClean="0">
                                <a:solidFill>
                                  <a:srgbClr val="323232"/>
                                </a:solidFill>
                                <a:latin typeface="Cambria Math" panose="02040503050406030204" pitchFamily="18" charset="0"/>
                              </a:rPr>
                            </m:ctrlPr>
                          </m:dPr>
                          <m:e>
                            <m:r>
                              <a:rPr lang="fr-CA" i="1" smtClean="0">
                                <a:solidFill>
                                  <a:srgbClr val="323232"/>
                                </a:solidFill>
                                <a:latin typeface="Cambria Math" panose="02040503050406030204" pitchFamily="18" charset="0"/>
                              </a:rPr>
                              <m:t>𝛿</m:t>
                            </m:r>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rPr>
                                  <m:t>𝑡</m:t>
                                </m:r>
                              </m:e>
                              <m:sub>
                                <m:r>
                                  <a:rPr lang="fr-CA" i="1" smtClean="0">
                                    <a:solidFill>
                                      <a:srgbClr val="323232"/>
                                    </a:solidFill>
                                    <a:latin typeface="Cambria Math" panose="02040503050406030204" pitchFamily="18" charset="0"/>
                                  </a:rPr>
                                  <m:t>𝑖</m:t>
                                </m:r>
                              </m:sub>
                            </m:sSub>
                          </m:e>
                        </m:d>
                      </m:e>
                    </m:func>
                  </m:oMath>
                </a14:m>
                <a:r>
                  <a:rPr lang="fr-CA" dirty="0">
                    <a:solidFill>
                      <a:srgbClr val="323232"/>
                    </a:solidFill>
                  </a:rPr>
                  <a:t> </a:t>
                </a:r>
              </a:p>
              <a:p>
                <a:pPr marL="0" indent="0">
                  <a:lnSpc>
                    <a:spcPct val="110000"/>
                  </a:lnSpc>
                  <a:buNone/>
                </a:pPr>
                <a:r>
                  <a:rPr lang="fr-CA" sz="2200" dirty="0">
                    <a:solidFill>
                      <a:srgbClr val="323232"/>
                    </a:solidFill>
                  </a:rPr>
                  <a:t>pourrait convenir. Si nous prenons la valeur log des deux côtés, nous obtenons</a:t>
                </a:r>
              </a:p>
              <a:p>
                <a:pPr algn="just">
                  <a:lnSpc>
                    <a:spcPct val="110000"/>
                  </a:lnSpc>
                </a:pPr>
                <a:endParaRPr lang="fr-CA" sz="100" dirty="0">
                  <a:solidFill>
                    <a:srgbClr val="323232"/>
                  </a:solidFill>
                </a:endParaRPr>
              </a:p>
              <a:p>
                <a:pPr marL="0" indent="0" algn="just">
                  <a:lnSpc>
                    <a:spcPct val="110000"/>
                  </a:lnSpc>
                  <a:buNone/>
                </a:pPr>
                <a14:m>
                  <m:oMathPara xmlns:m="http://schemas.openxmlformats.org/officeDocument/2006/math">
                    <m:oMathParaPr>
                      <m:jc m:val="centerGroup"/>
                    </m:oMathParaPr>
                    <m:oMath xmlns:m="http://schemas.openxmlformats.org/officeDocument/2006/math">
                      <m:r>
                        <m:rPr>
                          <m:nor/>
                        </m:rPr>
                        <a:rPr lang="fr-CA" i="0" smtClean="0">
                          <a:solidFill>
                            <a:srgbClr val="323232"/>
                          </a:solidFill>
                          <a:latin typeface="Cambria Math" panose="02040503050406030204" pitchFamily="18" charset="0"/>
                        </a:rPr>
                        <m:t>log</m:t>
                      </m:r>
                      <m:d>
                        <m:dPr>
                          <m:ctrlPr>
                            <a:rPr lang="fr-CA" i="1" smtClean="0">
                              <a:solidFill>
                                <a:srgbClr val="323232"/>
                              </a:solidFill>
                              <a:latin typeface="Cambria Math" panose="02040503050406030204" pitchFamily="18" charset="0"/>
                            </a:rPr>
                          </m:ctrlPr>
                        </m:dPr>
                        <m:e>
                          <m:sSub>
                            <m:sSubPr>
                              <m:ctrlPr>
                                <a:rPr lang="fr-CA" i="1" smtClean="0">
                                  <a:solidFill>
                                    <a:srgbClr val="323232"/>
                                  </a:solidFill>
                                  <a:latin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𝜇</m:t>
                              </m:r>
                            </m:e>
                            <m:sub>
                              <m:r>
                                <a:rPr lang="fr-CA" i="1" smtClean="0">
                                  <a:solidFill>
                                    <a:srgbClr val="323232"/>
                                  </a:solidFill>
                                  <a:latin typeface="Cambria Math" panose="02040503050406030204" pitchFamily="18" charset="0"/>
                                </a:rPr>
                                <m:t>𝑖</m:t>
                              </m:r>
                            </m:sub>
                          </m:sSub>
                        </m:e>
                      </m:d>
                      <m:r>
                        <a:rPr lang="fr-CA" i="1" smtClean="0">
                          <a:solidFill>
                            <a:srgbClr val="323232"/>
                          </a:solidFill>
                          <a:latin typeface="Cambria Math" panose="02040503050406030204" pitchFamily="18" charset="0"/>
                        </a:rPr>
                        <m:t>=</m:t>
                      </m:r>
                      <m:r>
                        <m:rPr>
                          <m:nor/>
                        </m:rPr>
                        <a:rPr lang="fr-CA" i="0" smtClean="0">
                          <a:solidFill>
                            <a:srgbClr val="323232"/>
                          </a:solidFill>
                          <a:latin typeface="Cambria Math" panose="02040503050406030204" pitchFamily="18" charset="0"/>
                        </a:rPr>
                        <m:t>log</m:t>
                      </m:r>
                      <m:d>
                        <m:dPr>
                          <m:ctrlPr>
                            <a:rPr lang="fr-CA" i="1" smtClean="0">
                              <a:solidFill>
                                <a:srgbClr val="323232"/>
                              </a:solidFill>
                              <a:latin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𝛾</m:t>
                          </m:r>
                        </m:e>
                      </m:d>
                      <m:r>
                        <a:rPr lang="fr-CA" i="1" smtClean="0">
                          <a:solidFill>
                            <a:srgbClr val="323232"/>
                          </a:solidFill>
                          <a:latin typeface="Cambria Math" panose="02040503050406030204" pitchFamily="18" charset="0"/>
                          <a:ea typeface="Cambria Math" panose="02040503050406030204" pitchFamily="18" charset="0"/>
                        </a:rPr>
                        <m:t>+ </m:t>
                      </m:r>
                      <m:r>
                        <a:rPr lang="fr-CA" i="1" smtClean="0">
                          <a:solidFill>
                            <a:srgbClr val="323232"/>
                          </a:solidFill>
                          <a:latin typeface="Cambria Math" panose="02040503050406030204" pitchFamily="18" charset="0"/>
                          <a:ea typeface="Cambria Math" panose="02040503050406030204" pitchFamily="18" charset="0"/>
                        </a:rPr>
                        <m:t>𝛿</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𝑡</m:t>
                          </m:r>
                        </m:e>
                        <m:sub>
                          <m:r>
                            <a:rPr lang="fr-CA" i="1" smtClean="0">
                              <a:solidFill>
                                <a:srgbClr val="323232"/>
                              </a:solidFill>
                              <a:latin typeface="Cambria Math" panose="02040503050406030204" pitchFamily="18" charset="0"/>
                              <a:ea typeface="Cambria Math" panose="02040503050406030204" pitchFamily="18" charset="0"/>
                            </a:rPr>
                            <m:t>𝑖</m:t>
                          </m:r>
                        </m:sub>
                      </m:sSub>
                      <m:r>
                        <a:rPr lang="fr-CA" i="1" smtClean="0">
                          <a:solidFill>
                            <a:srgbClr val="323232"/>
                          </a:solidFill>
                          <a:latin typeface="Cambria Math" panose="02040503050406030204" pitchFamily="18" charset="0"/>
                          <a:ea typeface="Cambria Math" panose="02040503050406030204" pitchFamily="18" charset="0"/>
                        </a:rPr>
                        <m:t>=</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𝛽</m:t>
                          </m:r>
                        </m:e>
                        <m:sub>
                          <m:r>
                            <a:rPr lang="fr-CA" i="1" smtClean="0">
                              <a:solidFill>
                                <a:srgbClr val="323232"/>
                              </a:solidFill>
                              <a:latin typeface="Cambria Math" panose="02040503050406030204" pitchFamily="18" charset="0"/>
                              <a:ea typeface="Cambria Math" panose="02040503050406030204" pitchFamily="18" charset="0"/>
                            </a:rPr>
                            <m:t>0</m:t>
                          </m:r>
                        </m:sub>
                      </m:sSub>
                      <m:r>
                        <a:rPr lang="fr-CA" i="1" smtClean="0">
                          <a:solidFill>
                            <a:srgbClr val="323232"/>
                          </a:solidFill>
                          <a:latin typeface="Cambria Math" panose="02040503050406030204" pitchFamily="18" charset="0"/>
                          <a:ea typeface="Cambria Math" panose="02040503050406030204" pitchFamily="18" charset="0"/>
                        </a:rPr>
                        <m:t>+</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𝛽</m:t>
                          </m:r>
                        </m:e>
                        <m:sub>
                          <m:r>
                            <a:rPr lang="fr-CA" i="1" smtClean="0">
                              <a:solidFill>
                                <a:srgbClr val="323232"/>
                              </a:solidFill>
                              <a:latin typeface="Cambria Math" panose="02040503050406030204" pitchFamily="18" charset="0"/>
                              <a:ea typeface="Cambria Math" panose="02040503050406030204" pitchFamily="18" charset="0"/>
                            </a:rPr>
                            <m:t>1</m:t>
                          </m:r>
                        </m:sub>
                      </m:sSub>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𝑡</m:t>
                          </m:r>
                        </m:e>
                        <m:sub>
                          <m:r>
                            <a:rPr lang="fr-CA" i="1" smtClean="0">
                              <a:solidFill>
                                <a:srgbClr val="323232"/>
                              </a:solidFill>
                              <a:latin typeface="Cambria Math" panose="02040503050406030204" pitchFamily="18" charset="0"/>
                              <a:ea typeface="Cambria Math" panose="02040503050406030204" pitchFamily="18" charset="0"/>
                            </a:rPr>
                            <m:t>𝑖</m:t>
                          </m:r>
                        </m:sub>
                      </m:sSub>
                      <m:r>
                        <a:rPr lang="fr-CA" b="0" i="1" smtClean="0">
                          <a:solidFill>
                            <a:srgbClr val="323232"/>
                          </a:solidFill>
                          <a:latin typeface="Cambria Math" panose="02040503050406030204" pitchFamily="18" charset="0"/>
                          <a:ea typeface="Cambria Math" panose="02040503050406030204" pitchFamily="18" charset="0"/>
                        </a:rPr>
                        <m:t>=</m:t>
                      </m:r>
                      <m:sSup>
                        <m:sSupPr>
                          <m:ctrlPr>
                            <a:rPr lang="fr-CA" b="0" i="1" smtClean="0">
                              <a:solidFill>
                                <a:srgbClr val="323232"/>
                              </a:solidFill>
                              <a:latin typeface="Cambria Math" panose="02040503050406030204" pitchFamily="18" charset="0"/>
                              <a:ea typeface="Cambria Math" panose="02040503050406030204" pitchFamily="18" charset="0"/>
                            </a:rPr>
                          </m:ctrlPr>
                        </m:sSupPr>
                        <m:e>
                          <m:d>
                            <m:dPr>
                              <m:ctrlPr>
                                <a:rPr lang="fr-CA" i="1" smtClean="0">
                                  <a:solidFill>
                                    <a:srgbClr val="323232"/>
                                  </a:solidFill>
                                  <a:latin typeface="Cambria Math" panose="02040503050406030204" pitchFamily="18" charset="0"/>
                                  <a:ea typeface="Cambria Math" panose="02040503050406030204" pitchFamily="18" charset="0"/>
                                </a:rPr>
                              </m:ctrlPr>
                            </m:dPr>
                            <m:e>
                              <m:r>
                                <a:rPr lang="fr-CA" i="1" smtClean="0">
                                  <a:solidFill>
                                    <a:srgbClr val="323232"/>
                                  </a:solidFill>
                                  <a:latin typeface="Cambria Math" panose="02040503050406030204" pitchFamily="18" charset="0"/>
                                  <a:ea typeface="Cambria Math" panose="02040503050406030204" pitchFamily="18" charset="0"/>
                                </a:rPr>
                                <m:t>1,</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𝑡</m:t>
                                  </m:r>
                                </m:e>
                                <m:sub>
                                  <m:r>
                                    <a:rPr lang="fr-CA" i="1" smtClean="0">
                                      <a:solidFill>
                                        <a:srgbClr val="323232"/>
                                      </a:solidFill>
                                      <a:latin typeface="Cambria Math" panose="02040503050406030204" pitchFamily="18" charset="0"/>
                                      <a:ea typeface="Cambria Math" panose="02040503050406030204" pitchFamily="18" charset="0"/>
                                    </a:rPr>
                                    <m:t>𝑖</m:t>
                                  </m:r>
                                </m:sub>
                              </m:sSub>
                            </m:e>
                          </m:d>
                        </m:e>
                        <m:sup>
                          <m:r>
                            <a:rPr lang="fr-CA" b="0" i="1" smtClean="0">
                              <a:solidFill>
                                <a:srgbClr val="323232"/>
                              </a:solidFill>
                              <a:latin typeface="Cambria Math" panose="02040503050406030204" pitchFamily="18" charset="0"/>
                              <a:ea typeface="Cambria Math" panose="02040503050406030204" pitchFamily="18" charset="0"/>
                            </a:rPr>
                            <m:t>𝑇</m:t>
                          </m:r>
                        </m:sup>
                      </m:sSup>
                      <m:d>
                        <m:dPr>
                          <m:ctrlPr>
                            <a:rPr lang="fr-CA" b="0" i="1" smtClean="0">
                              <a:solidFill>
                                <a:srgbClr val="323232"/>
                              </a:solidFill>
                              <a:latin typeface="Cambria Math" panose="02040503050406030204" pitchFamily="18" charset="0"/>
                              <a:ea typeface="Cambria Math" panose="02040503050406030204" pitchFamily="18" charset="0"/>
                            </a:rPr>
                          </m:ctrlPr>
                        </m:dPr>
                        <m:e>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𝛽</m:t>
                              </m:r>
                            </m:e>
                            <m:sub>
                              <m:r>
                                <a:rPr lang="fr-CA" i="1" smtClean="0">
                                  <a:solidFill>
                                    <a:srgbClr val="323232"/>
                                  </a:solidFill>
                                  <a:latin typeface="Cambria Math" panose="02040503050406030204" pitchFamily="18" charset="0"/>
                                  <a:ea typeface="Cambria Math" panose="02040503050406030204" pitchFamily="18" charset="0"/>
                                </a:rPr>
                                <m:t>0</m:t>
                              </m:r>
                            </m:sub>
                          </m:sSub>
                          <m:r>
                            <a:rPr lang="fr-CA" b="0" i="1" smtClean="0">
                              <a:solidFill>
                                <a:srgbClr val="323232"/>
                              </a:solidFill>
                              <a:latin typeface="Cambria Math" panose="02040503050406030204" pitchFamily="18" charset="0"/>
                              <a:ea typeface="Cambria Math" panose="02040503050406030204" pitchFamily="18" charset="0"/>
                            </a:rPr>
                            <m:t>,</m:t>
                          </m:r>
                          <m:sSub>
                            <m:sSubPr>
                              <m:ctrlPr>
                                <a:rPr lang="fr-CA" i="1" smtClean="0">
                                  <a:solidFill>
                                    <a:srgbClr val="323232"/>
                                  </a:solidFill>
                                  <a:latin typeface="Cambria Math" panose="02040503050406030204" pitchFamily="18" charset="0"/>
                                  <a:ea typeface="Cambria Math" panose="02040503050406030204" pitchFamily="18" charset="0"/>
                                </a:rPr>
                              </m:ctrlPr>
                            </m:sSubPr>
                            <m:e>
                              <m:r>
                                <a:rPr lang="fr-CA" i="1" smtClean="0">
                                  <a:solidFill>
                                    <a:srgbClr val="323232"/>
                                  </a:solidFill>
                                  <a:latin typeface="Cambria Math" panose="02040503050406030204" pitchFamily="18" charset="0"/>
                                  <a:ea typeface="Cambria Math" panose="02040503050406030204" pitchFamily="18" charset="0"/>
                                </a:rPr>
                                <m:t>𝛽</m:t>
                              </m:r>
                            </m:e>
                            <m:sub>
                              <m:r>
                                <a:rPr lang="fr-CA" i="1" smtClean="0">
                                  <a:solidFill>
                                    <a:srgbClr val="323232"/>
                                  </a:solidFill>
                                  <a:latin typeface="Cambria Math" panose="02040503050406030204" pitchFamily="18" charset="0"/>
                                  <a:ea typeface="Cambria Math" panose="02040503050406030204" pitchFamily="18" charset="0"/>
                                </a:rPr>
                                <m:t>1</m:t>
                              </m:r>
                            </m:sub>
                          </m:sSub>
                        </m:e>
                      </m:d>
                      <m:r>
                        <a:rPr lang="fr-CA" b="0" i="1" smtClean="0">
                          <a:solidFill>
                            <a:srgbClr val="323232"/>
                          </a:solidFill>
                          <a:latin typeface="Cambria Math" panose="02040503050406030204" pitchFamily="18" charset="0"/>
                          <a:ea typeface="Cambria Math" panose="02040503050406030204" pitchFamily="18" charset="0"/>
                        </a:rPr>
                        <m:t>.</m:t>
                      </m:r>
                    </m:oMath>
                  </m:oMathPara>
                </a14:m>
                <a:endParaRPr lang="fr-CA" sz="100" dirty="0">
                  <a:solidFill>
                    <a:srgbClr val="323232"/>
                  </a:solidFill>
                </a:endParaRPr>
              </a:p>
              <a:p>
                <a:pPr algn="just">
                  <a:lnSpc>
                    <a:spcPct val="110000"/>
                  </a:lnSpc>
                </a:pPr>
                <a:endParaRPr lang="fr-CA" sz="100" dirty="0">
                  <a:solidFill>
                    <a:srgbClr val="323232"/>
                  </a:solidFill>
                </a:endParaRPr>
              </a:p>
              <a:p>
                <a:pPr marL="0" indent="0" algn="just">
                  <a:lnSpc>
                    <a:spcPct val="110000"/>
                  </a:lnSpc>
                  <a:buNone/>
                </a:pPr>
                <a:r>
                  <a:rPr lang="fr-CA" sz="2200" dirty="0">
                    <a:solidFill>
                      <a:srgbClr val="323232"/>
                    </a:solidFill>
                  </a:rPr>
                  <a:t>En outre, puisque nous mesurons le nombre de nouveaux cas (un dénombrement), </a:t>
                </a:r>
                <a:br>
                  <a:rPr lang="fr-CA" sz="2200" dirty="0">
                    <a:solidFill>
                      <a:srgbClr val="323232"/>
                    </a:solidFill>
                  </a:rPr>
                </a:br>
                <a:r>
                  <a:rPr lang="fr-CA" sz="2200" dirty="0">
                    <a:solidFill>
                      <a:srgbClr val="323232"/>
                    </a:solidFill>
                  </a:rPr>
                  <a:t>la distribution de </a:t>
                </a:r>
                <a:r>
                  <a:rPr lang="fr-CA" sz="2200" b="1" dirty="0">
                    <a:solidFill>
                      <a:srgbClr val="323232"/>
                    </a:solidFill>
                  </a:rPr>
                  <a:t>Poisson </a:t>
                </a:r>
                <a:r>
                  <a:rPr lang="fr-CA" sz="2200" dirty="0">
                    <a:solidFill>
                      <a:srgbClr val="323232"/>
                    </a:solidFill>
                  </a:rPr>
                  <a:t>pourrait être un choix raisonnable.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2015077"/>
                <a:ext cx="11029615" cy="4140767"/>
              </a:xfrm>
              <a:blipFill>
                <a:blip r:embed="rId8"/>
                <a:stretch>
                  <a:fillRect l="-718" t="-442" r="-663" b="-2651"/>
                </a:stretch>
              </a:blipFill>
            </p:spPr>
            <p:txBody>
              <a:bodyPr/>
              <a:lstStyle/>
              <a:p>
                <a:r>
                  <a:rPr lang="fr-CA">
                    <a:noFill/>
                  </a:rPr>
                  <a:t> </a:t>
                </a:r>
              </a:p>
            </p:txBody>
          </p:sp>
        </mc:Fallback>
      </mc:AlternateContent>
      <p:sp>
        <p:nvSpPr>
          <p:cNvPr id="2" name="TextBox 1">
            <a:extLst>
              <a:ext uri="{FF2B5EF4-FFF2-40B4-BE49-F238E27FC236}">
                <a16:creationId xmlns:a16="http://schemas.microsoft.com/office/drawing/2014/main" id="{AC03F753-21D6-654F-9803-8F7531928F5A}"/>
              </a:ext>
            </a:extLst>
          </p:cNvPr>
          <p:cNvSpPr txBox="1"/>
          <p:nvPr>
            <p:custDataLst>
              <p:tags r:id="rId3"/>
            </p:custDataLst>
          </p:nvPr>
        </p:nvSpPr>
        <p:spPr>
          <a:xfrm>
            <a:off x="7203324" y="5048715"/>
            <a:ext cx="3111860" cy="369332"/>
          </a:xfrm>
          <a:prstGeom prst="rect">
            <a:avLst/>
          </a:prstGeom>
          <a:noFill/>
        </p:spPr>
        <p:txBody>
          <a:bodyPr wrap="square" rtlCol="0">
            <a:spAutoFit/>
          </a:bodyPr>
          <a:lstStyle/>
          <a:p>
            <a:r>
              <a:rPr lang="fr-CA" dirty="0">
                <a:solidFill>
                  <a:srgbClr val="C00000"/>
                </a:solidFill>
                <a:latin typeface="Dagny OT" panose="020B0504020201020104" pitchFamily="34" charset="77"/>
              </a:rPr>
              <a:t>composante systématique</a:t>
            </a:r>
          </a:p>
        </p:txBody>
      </p:sp>
      <p:sp>
        <p:nvSpPr>
          <p:cNvPr id="6" name="TextBox 5">
            <a:extLst>
              <a:ext uri="{FF2B5EF4-FFF2-40B4-BE49-F238E27FC236}">
                <a16:creationId xmlns:a16="http://schemas.microsoft.com/office/drawing/2014/main" id="{A0190503-D5BA-1549-9421-D7EDA47D8318}"/>
              </a:ext>
            </a:extLst>
          </p:cNvPr>
          <p:cNvSpPr txBox="1"/>
          <p:nvPr>
            <p:custDataLst>
              <p:tags r:id="rId4"/>
            </p:custDataLst>
          </p:nvPr>
        </p:nvSpPr>
        <p:spPr>
          <a:xfrm>
            <a:off x="3025081" y="5037438"/>
            <a:ext cx="743355" cy="369332"/>
          </a:xfrm>
          <a:prstGeom prst="rect">
            <a:avLst/>
          </a:prstGeom>
          <a:noFill/>
        </p:spPr>
        <p:txBody>
          <a:bodyPr wrap="square" rtlCol="0">
            <a:spAutoFit/>
          </a:bodyPr>
          <a:lstStyle/>
          <a:p>
            <a:r>
              <a:rPr lang="fr-CA" dirty="0">
                <a:solidFill>
                  <a:srgbClr val="C00000"/>
                </a:solidFill>
                <a:latin typeface="Dagny OT" panose="020B0504020201020104" pitchFamily="34" charset="0"/>
              </a:rPr>
              <a:t>lien</a:t>
            </a:r>
          </a:p>
        </p:txBody>
      </p:sp>
      <p:sp>
        <p:nvSpPr>
          <p:cNvPr id="7" name="TextBox 6">
            <a:extLst>
              <a:ext uri="{FF2B5EF4-FFF2-40B4-BE49-F238E27FC236}">
                <a16:creationId xmlns:a16="http://schemas.microsoft.com/office/drawing/2014/main" id="{0F967522-0205-B74A-950C-C9C3F9EF9E90}"/>
              </a:ext>
            </a:extLst>
          </p:cNvPr>
          <p:cNvSpPr txBox="1"/>
          <p:nvPr>
            <p:custDataLst>
              <p:tags r:id="rId5"/>
            </p:custDataLst>
          </p:nvPr>
        </p:nvSpPr>
        <p:spPr>
          <a:xfrm>
            <a:off x="8388004" y="5602279"/>
            <a:ext cx="3683924" cy="369332"/>
          </a:xfrm>
          <a:prstGeom prst="rect">
            <a:avLst/>
          </a:prstGeom>
          <a:noFill/>
        </p:spPr>
        <p:txBody>
          <a:bodyPr wrap="square" rtlCol="0">
            <a:spAutoFit/>
          </a:bodyPr>
          <a:lstStyle/>
          <a:p>
            <a:pPr algn="ctr"/>
            <a:r>
              <a:rPr lang="fr-CA" dirty="0">
                <a:solidFill>
                  <a:srgbClr val="C00000"/>
                </a:solidFill>
                <a:latin typeface="Dagny OT" panose="020B0504020201020104" pitchFamily="34" charset="77"/>
              </a:rPr>
              <a:t>composante aléatoire</a:t>
            </a:r>
          </a:p>
        </p:txBody>
      </p:sp>
    </p:spTree>
    <p:extLst>
      <p:ext uri="{BB962C8B-B14F-4D97-AF65-F5344CB8AC3E}">
        <p14:creationId xmlns:p14="http://schemas.microsoft.com/office/powerpoint/2010/main" val="291494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116CF0-7A17-F54B-970E-A38C4425E398}"/>
              </a:ext>
            </a:extLst>
          </p:cNvPr>
          <p:cNvSpPr>
            <a:spLocks noGrp="1"/>
          </p:cNvSpPr>
          <p:nvPr>
            <p:ph type="title"/>
            <p:custDataLst>
              <p:tags r:id="rId1"/>
            </p:custDataLst>
          </p:nvPr>
        </p:nvSpPr>
        <p:spPr/>
        <p:txBody>
          <a:bodyPr/>
          <a:lstStyle/>
          <a:p>
            <a:r>
              <a:rPr lang="fr-CA" dirty="0"/>
              <a:t>LES Avantages du MLG</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a:xfrm>
                <a:off x="581192" y="2015077"/>
                <a:ext cx="10103509" cy="4140767"/>
              </a:xfrm>
            </p:spPr>
            <p:txBody>
              <a:bodyPr>
                <a:normAutofit fontScale="92500" lnSpcReduction="20000"/>
              </a:bodyPr>
              <a:lstStyle/>
              <a:p>
                <a:pPr marL="0" indent="0">
                  <a:lnSpc>
                    <a:spcPct val="110000"/>
                  </a:lnSpc>
                  <a:buNone/>
                </a:pPr>
                <a:r>
                  <a:rPr lang="fr-CA" dirty="0">
                    <a:solidFill>
                      <a:srgbClr val="323232"/>
                    </a:solidFill>
                  </a:rPr>
                  <a:t>Nul besoin de transformer </a:t>
                </a:r>
                <a14:m>
                  <m:oMath xmlns:m="http://schemas.openxmlformats.org/officeDocument/2006/math">
                    <m:r>
                      <a:rPr lang="fr-CA" i="1" dirty="0" smtClean="0">
                        <a:solidFill>
                          <a:srgbClr val="323232"/>
                        </a:solidFill>
                        <a:latin typeface="Cambria Math" panose="02040503050406030204" pitchFamily="18" charset="0"/>
                      </a:rPr>
                      <m:t>𝑌</m:t>
                    </m:r>
                  </m:oMath>
                </a14:m>
                <a:r>
                  <a:rPr lang="fr-CA" dirty="0">
                    <a:solidFill>
                      <a:srgbClr val="323232"/>
                    </a:solidFill>
                  </a:rPr>
                  <a:t> pour obtenir une distribution normale</a:t>
                </a:r>
              </a:p>
              <a:p>
                <a:pPr marL="0" indent="0">
                  <a:lnSpc>
                    <a:spcPct val="110000"/>
                  </a:lnSpc>
                  <a:buNone/>
                </a:pPr>
                <a:r>
                  <a:rPr lang="fr-CA" dirty="0">
                    <a:solidFill>
                      <a:srgbClr val="323232"/>
                    </a:solidFill>
                  </a:rPr>
                  <a:t>Le choix du lien est </a:t>
                </a:r>
                <a:r>
                  <a:rPr lang="fr-CA" b="1" dirty="0">
                    <a:solidFill>
                      <a:srgbClr val="323232"/>
                    </a:solidFill>
                  </a:rPr>
                  <a:t>distinct</a:t>
                </a:r>
                <a:r>
                  <a:rPr lang="fr-CA" dirty="0">
                    <a:solidFill>
                      <a:srgbClr val="323232"/>
                    </a:solidFill>
                  </a:rPr>
                  <a:t> du choix de la composante aléatoire</a:t>
                </a:r>
              </a:p>
              <a:p>
                <a:pPr lvl="1">
                  <a:lnSpc>
                    <a:spcPct val="110000"/>
                  </a:lnSpc>
                </a:pPr>
                <a:r>
                  <a:rPr lang="fr-CA" dirty="0">
                    <a:solidFill>
                      <a:srgbClr val="323232"/>
                    </a:solidFill>
                  </a:rPr>
                  <a:t>souplesse de modélisation accrue</a:t>
                </a:r>
              </a:p>
              <a:p>
                <a:pPr marL="0" indent="0">
                  <a:lnSpc>
                    <a:spcPct val="110000"/>
                  </a:lnSpc>
                  <a:buNone/>
                </a:pPr>
                <a:r>
                  <a:rPr lang="fr-CA" dirty="0">
                    <a:solidFill>
                      <a:srgbClr val="323232"/>
                    </a:solidFill>
                  </a:rPr>
                  <a:t>Si le lien produit des </a:t>
                </a:r>
                <a:r>
                  <a:rPr lang="fr-CA" b="1" dirty="0">
                    <a:solidFill>
                      <a:srgbClr val="323232"/>
                    </a:solidFill>
                  </a:rPr>
                  <a:t>effets additifs</a:t>
                </a:r>
                <a:r>
                  <a:rPr lang="fr-CA" dirty="0">
                    <a:solidFill>
                      <a:srgbClr val="323232"/>
                    </a:solidFill>
                  </a:rPr>
                  <a:t>, la variance constante n’est pas requise</a:t>
                </a:r>
              </a:p>
              <a:p>
                <a:pPr marL="0" indent="0">
                  <a:lnSpc>
                    <a:spcPct val="110000"/>
                  </a:lnSpc>
                  <a:buNone/>
                </a:pPr>
                <a:r>
                  <a:rPr lang="fr-CA" dirty="0">
                    <a:solidFill>
                      <a:srgbClr val="323232"/>
                    </a:solidFill>
                  </a:rPr>
                  <a:t>Les modèles sont rajustés par estimation de la LM</a:t>
                </a:r>
              </a:p>
              <a:p>
                <a:pPr lvl="1">
                  <a:lnSpc>
                    <a:spcPct val="110000"/>
                  </a:lnSpc>
                </a:pPr>
                <a:r>
                  <a:rPr lang="fr-CA" dirty="0">
                    <a:solidFill>
                      <a:srgbClr val="323232"/>
                    </a:solidFill>
                  </a:rPr>
                  <a:t>propriétés optimales des estimateurs</a:t>
                </a:r>
              </a:p>
              <a:p>
                <a:pPr marL="0" indent="0">
                  <a:lnSpc>
                    <a:spcPct val="110000"/>
                  </a:lnSpc>
                  <a:buNone/>
                </a:pPr>
                <a:r>
                  <a:rPr lang="fr-CA" dirty="0">
                    <a:solidFill>
                      <a:srgbClr val="323232"/>
                    </a:solidFill>
                  </a:rPr>
                  <a:t>Les </a:t>
                </a:r>
                <a:r>
                  <a:rPr lang="fr-CA" b="1" dirty="0">
                    <a:solidFill>
                      <a:srgbClr val="323232"/>
                    </a:solidFill>
                  </a:rPr>
                  <a:t>outils d’inférence</a:t>
                </a:r>
                <a:r>
                  <a:rPr lang="fr-CA" dirty="0">
                    <a:solidFill>
                      <a:srgbClr val="323232"/>
                    </a:solidFill>
                  </a:rPr>
                  <a:t> et les </a:t>
                </a:r>
                <a:r>
                  <a:rPr lang="fr-CA" b="1" dirty="0">
                    <a:solidFill>
                      <a:srgbClr val="323232"/>
                    </a:solidFill>
                  </a:rPr>
                  <a:t>vérifications de modèle </a:t>
                </a:r>
                <a:r>
                  <a:rPr lang="fr-CA" dirty="0">
                    <a:solidFill>
                      <a:srgbClr val="323232"/>
                    </a:solidFill>
                  </a:rPr>
                  <a:t>s’appliquent à d’autres MLG. </a:t>
                </a:r>
              </a:p>
              <a:p>
                <a:pPr lvl="1">
                  <a:lnSpc>
                    <a:spcPct val="110000"/>
                  </a:lnSpc>
                </a:pPr>
                <a:r>
                  <a:rPr lang="fr-CA" dirty="0">
                    <a:solidFill>
                      <a:srgbClr val="323232"/>
                    </a:solidFill>
                  </a:rPr>
                  <a:t>Règle de Wald, test du rapport de vraisemblances, somme des carrés des écarts, résidus, intervalles de confiance, etc.</a:t>
                </a:r>
              </a:p>
              <a:p>
                <a:pPr marL="0" indent="0">
                  <a:lnSpc>
                    <a:spcPct val="110000"/>
                  </a:lnSpc>
                  <a:buNone/>
                </a:pPr>
                <a:r>
                  <a:rPr lang="fr-CA" dirty="0">
                    <a:solidFill>
                      <a:srgbClr val="323232"/>
                    </a:solidFill>
                  </a:rPr>
                  <a:t>Voir </a:t>
                </a:r>
                <a:r>
                  <a:rPr lang="fr-CA" dirty="0">
                    <a:solidFill>
                      <a:srgbClr val="323232"/>
                    </a:solidFill>
                    <a:latin typeface="Courier New" panose="02070309020205020404" pitchFamily="49" charset="0"/>
                    <a:cs typeface="Courier New" panose="02070309020205020404" pitchFamily="49" charset="0"/>
                  </a:rPr>
                  <a:t>PROC GENMOD </a:t>
                </a:r>
                <a:r>
                  <a:rPr lang="fr-CA" dirty="0">
                    <a:solidFill>
                      <a:srgbClr val="323232"/>
                    </a:solidFill>
                  </a:rPr>
                  <a:t>dans SAS, </a:t>
                </a:r>
                <a:r>
                  <a:rPr lang="fr-CA" dirty="0" err="1">
                    <a:solidFill>
                      <a:srgbClr val="323232"/>
                    </a:solidFill>
                  </a:rPr>
                  <a:t>ou</a:t>
                </a:r>
                <a:r>
                  <a:rPr lang="fr-CA" dirty="0" err="1">
                    <a:solidFill>
                      <a:srgbClr val="323232"/>
                    </a:solidFill>
                    <a:latin typeface="Courier New" panose="02070309020205020404" pitchFamily="49" charset="0"/>
                    <a:cs typeface="Courier New" panose="02070309020205020404" pitchFamily="49" charset="0"/>
                  </a:rPr>
                  <a:t>glm</a:t>
                </a:r>
                <a:r>
                  <a:rPr lang="fr-CA" dirty="0">
                    <a:solidFill>
                      <a:srgbClr val="323232"/>
                    </a:solidFill>
                    <a:latin typeface="Courier New" panose="02070309020205020404" pitchFamily="49" charset="0"/>
                    <a:cs typeface="Courier New" panose="02070309020205020404" pitchFamily="49" charset="0"/>
                  </a:rPr>
                  <a:t>()</a:t>
                </a:r>
                <a:r>
                  <a:rPr lang="fr-CA" dirty="0">
                    <a:solidFill>
                      <a:srgbClr val="323232"/>
                    </a:solidFill>
                  </a:rPr>
                  <a:t>dans R</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xfrm>
                <a:off x="581192" y="2015077"/>
                <a:ext cx="10103509" cy="4140767"/>
              </a:xfrm>
              <a:blipFill>
                <a:blip r:embed="rId6"/>
                <a:stretch>
                  <a:fillRect l="-754" t="-612" b="-2141"/>
                </a:stretch>
              </a:blipFill>
            </p:spPr>
            <p:txBody>
              <a:bodyPr/>
              <a:lstStyle/>
              <a:p>
                <a:r>
                  <a:rPr lang="en-US">
                    <a:noFill/>
                  </a:rPr>
                  <a:t> </a:t>
                </a:r>
              </a:p>
            </p:txBody>
          </p:sp>
        </mc:Fallback>
      </mc:AlternateContent>
    </p:spTree>
    <p:extLst>
      <p:ext uri="{BB962C8B-B14F-4D97-AF65-F5344CB8AC3E}">
        <p14:creationId xmlns:p14="http://schemas.microsoft.com/office/powerpoint/2010/main" val="372114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DC3F33-4FFE-ED4C-9BF0-E7E95BB38EC5}"/>
              </a:ext>
            </a:extLst>
          </p:cNvPr>
          <p:cNvSpPr>
            <a:spLocks noGrp="1"/>
          </p:cNvSpPr>
          <p:nvPr>
            <p:ph type="title"/>
            <p:custDataLst>
              <p:tags r:id="rId1"/>
            </p:custDataLst>
          </p:nvPr>
        </p:nvSpPr>
        <p:spPr/>
        <p:txBody>
          <a:bodyPr/>
          <a:lstStyle/>
          <a:p>
            <a:r>
              <a:rPr lang="fr-CA" dirty="0"/>
              <a:t>EXERCICE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70415F-B63D-41AB-8074-E1CEF9DD5B35}"/>
                  </a:ext>
                </a:extLst>
              </p:cNvPr>
              <p:cNvSpPr>
                <a:spLocks noGrp="1"/>
              </p:cNvSpPr>
              <p:nvPr>
                <p:ph idx="1"/>
                <p:custDataLst>
                  <p:tags r:id="rId2"/>
                </p:custDataLst>
              </p:nvPr>
            </p:nvSpPr>
            <p:spPr>
              <a:xfrm>
                <a:off x="581192" y="2180496"/>
                <a:ext cx="11127414" cy="4140767"/>
              </a:xfrm>
            </p:spPr>
            <p:txBody>
              <a:bodyPr>
                <a:normAutofit/>
              </a:bodyPr>
              <a:lstStyle/>
              <a:p>
                <a:pPr marL="0" indent="0" algn="just">
                  <a:lnSpc>
                    <a:spcPct val="100000"/>
                  </a:lnSpc>
                  <a:buNone/>
                </a:pPr>
                <a:r>
                  <a:rPr lang="fr-CA" dirty="0">
                    <a:solidFill>
                      <a:srgbClr val="323232"/>
                    </a:solidFill>
                    <a:latin typeface="Helvetica" pitchFamily="2" charset="0"/>
                  </a:rPr>
                  <a:t>Une </a:t>
                </a:r>
                <a:r>
                  <a:rPr lang="fr-CA" dirty="0">
                    <a:solidFill>
                      <a:srgbClr val="323232"/>
                    </a:solidFill>
                  </a:rPr>
                  <a:t>pièce d’automobile est fabriquée par une entreprise une fois par mois, en lots dont la taille varie en fonction de la demande. Les données ci-dessous représentent les observations sur la taille du lot (</a:t>
                </a:r>
                <a14:m>
                  <m:oMath xmlns:m="http://schemas.openxmlformats.org/officeDocument/2006/math">
                    <m:r>
                      <a:rPr lang="fr-CA" i="1">
                        <a:solidFill>
                          <a:srgbClr val="323232"/>
                        </a:solidFill>
                        <a:latin typeface="Cambria Math" panose="02040503050406030204" pitchFamily="18" charset="0"/>
                      </a:rPr>
                      <m:t>𝑦</m:t>
                    </m:r>
                  </m:oMath>
                </a14:m>
                <a:r>
                  <a:rPr lang="fr-CA" dirty="0">
                    <a:solidFill>
                      <a:srgbClr val="323232"/>
                    </a:solidFill>
                  </a:rPr>
                  <a:t>) et le nombre d’heures de travail des employés (</a:t>
                </a:r>
                <a14:m>
                  <m:oMath xmlns:m="http://schemas.openxmlformats.org/officeDocument/2006/math">
                    <m:r>
                      <a:rPr lang="fr-CA" i="1">
                        <a:solidFill>
                          <a:srgbClr val="323232"/>
                        </a:solidFill>
                        <a:latin typeface="Cambria Math" panose="02040503050406030204" pitchFamily="18" charset="0"/>
                      </a:rPr>
                      <m:t>𝑥</m:t>
                    </m:r>
                  </m:oMath>
                </a14:m>
                <a:r>
                  <a:rPr lang="fr-CA" dirty="0">
                    <a:solidFill>
                      <a:srgbClr val="323232"/>
                    </a:solidFill>
                  </a:rPr>
                  <a:t>) pour dix cycles de production récents. </a:t>
                </a:r>
              </a:p>
              <a:p>
                <a:pPr algn="just">
                  <a:lnSpc>
                    <a:spcPct val="100000"/>
                  </a:lnSpc>
                </a:pPr>
                <a:endParaRPr lang="fr-CA" sz="1100" dirty="0">
                  <a:solidFill>
                    <a:srgbClr val="323232"/>
                  </a:solidFill>
                </a:endParaRPr>
              </a:p>
              <a:p>
                <a:pPr marL="0" indent="0" algn="just">
                  <a:lnSpc>
                    <a:spcPct val="100000"/>
                  </a:lnSpc>
                  <a:buNone/>
                </a:pPr>
                <a:r>
                  <a:rPr lang="fr-CA" sz="2300" dirty="0"/>
                  <a:t>Ajustez un modèle de régression simple </a:t>
                </a:r>
                <a14:m>
                  <m:oMath xmlns:m="http://schemas.openxmlformats.org/officeDocument/2006/math">
                    <m:sSub>
                      <m:sSubPr>
                        <m:ctrlPr>
                          <a:rPr lang="fr-CA" sz="230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rPr>
                          <m:t>𝑦</m:t>
                        </m:r>
                      </m:e>
                      <m:sub>
                        <m:r>
                          <a:rPr lang="fr-CA" sz="2300" b="0" i="1" smtClean="0">
                            <a:solidFill>
                              <a:srgbClr val="323232"/>
                            </a:solidFill>
                            <a:latin typeface="Cambria Math" panose="02040503050406030204" pitchFamily="18" charset="0"/>
                          </a:rPr>
                          <m:t>𝑖</m:t>
                        </m:r>
                      </m:sub>
                    </m:sSub>
                    <m:r>
                      <a:rPr lang="fr-CA" sz="2300" b="0" i="1" smtClean="0">
                        <a:solidFill>
                          <a:srgbClr val="323232"/>
                        </a:solidFill>
                        <a:latin typeface="Cambria Math" panose="02040503050406030204" pitchFamily="18" charset="0"/>
                      </a:rPr>
                      <m:t>=</m:t>
                    </m:r>
                    <m:sSub>
                      <m:sSubPr>
                        <m:ctrlPr>
                          <a:rPr lang="fr-CA" sz="2300" b="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ea typeface="Cambria Math" panose="02040503050406030204" pitchFamily="18" charset="0"/>
                          </a:rPr>
                          <m:t>𝛽</m:t>
                        </m:r>
                      </m:e>
                      <m:sub>
                        <m:r>
                          <a:rPr lang="fr-CA" sz="2300" b="0" i="1" smtClean="0">
                            <a:solidFill>
                              <a:srgbClr val="323232"/>
                            </a:solidFill>
                            <a:latin typeface="Cambria Math" panose="02040503050406030204" pitchFamily="18" charset="0"/>
                          </a:rPr>
                          <m:t>0</m:t>
                        </m:r>
                      </m:sub>
                    </m:sSub>
                    <m:r>
                      <a:rPr lang="fr-CA" sz="2300" b="0" i="1" smtClean="0">
                        <a:solidFill>
                          <a:srgbClr val="323232"/>
                        </a:solidFill>
                        <a:latin typeface="Cambria Math" panose="02040503050406030204" pitchFamily="18" charset="0"/>
                      </a:rPr>
                      <m:t>+</m:t>
                    </m:r>
                    <m:sSub>
                      <m:sSubPr>
                        <m:ctrlPr>
                          <a:rPr lang="fr-CA" sz="2300" b="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ea typeface="Cambria Math" panose="02040503050406030204" pitchFamily="18" charset="0"/>
                          </a:rPr>
                          <m:t>𝛽</m:t>
                        </m:r>
                      </m:e>
                      <m:sub>
                        <m:r>
                          <a:rPr lang="fr-CA" sz="2300" b="0" i="1" smtClean="0">
                            <a:solidFill>
                              <a:srgbClr val="323232"/>
                            </a:solidFill>
                            <a:latin typeface="Cambria Math" panose="02040503050406030204" pitchFamily="18" charset="0"/>
                          </a:rPr>
                          <m:t>1</m:t>
                        </m:r>
                      </m:sub>
                    </m:sSub>
                    <m:sSub>
                      <m:sSubPr>
                        <m:ctrlPr>
                          <a:rPr lang="fr-CA" sz="2300" b="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rPr>
                          <m:t>𝑥</m:t>
                        </m:r>
                      </m:e>
                      <m:sub>
                        <m:r>
                          <a:rPr lang="fr-CA" sz="2300" b="0" i="1" smtClean="0">
                            <a:solidFill>
                              <a:srgbClr val="323232"/>
                            </a:solidFill>
                            <a:latin typeface="Cambria Math" panose="02040503050406030204" pitchFamily="18" charset="0"/>
                          </a:rPr>
                          <m:t>𝑖</m:t>
                        </m:r>
                      </m:sub>
                    </m:sSub>
                    <m:r>
                      <a:rPr lang="fr-CA" sz="2300" b="0" i="1" smtClean="0">
                        <a:solidFill>
                          <a:srgbClr val="323232"/>
                        </a:solidFill>
                        <a:latin typeface="Cambria Math" panose="02040503050406030204" pitchFamily="18" charset="0"/>
                      </a:rPr>
                      <m:t>+</m:t>
                    </m:r>
                    <m:sSub>
                      <m:sSubPr>
                        <m:ctrlPr>
                          <a:rPr lang="fr-CA" sz="2300" b="0" i="1" smtClean="0">
                            <a:solidFill>
                              <a:srgbClr val="323232"/>
                            </a:solidFill>
                            <a:latin typeface="Cambria Math" panose="02040503050406030204" pitchFamily="18" charset="0"/>
                          </a:rPr>
                        </m:ctrlPr>
                      </m:sSubPr>
                      <m:e>
                        <m:r>
                          <a:rPr lang="fr-CA" sz="2300" b="0" i="1" smtClean="0">
                            <a:solidFill>
                              <a:srgbClr val="323232"/>
                            </a:solidFill>
                            <a:latin typeface="Cambria Math" panose="02040503050406030204" pitchFamily="18" charset="0"/>
                            <a:ea typeface="Cambria Math" panose="02040503050406030204" pitchFamily="18" charset="0"/>
                          </a:rPr>
                          <m:t>𝜀</m:t>
                        </m:r>
                      </m:e>
                      <m:sub>
                        <m:r>
                          <a:rPr lang="fr-CA" sz="2300" b="0" i="1" smtClean="0">
                            <a:solidFill>
                              <a:srgbClr val="323232"/>
                            </a:solidFill>
                            <a:latin typeface="Cambria Math" panose="02040503050406030204" pitchFamily="18" charset="0"/>
                          </a:rPr>
                          <m:t>𝑖</m:t>
                        </m:r>
                      </m:sub>
                    </m:sSub>
                  </m:oMath>
                </a14:m>
                <a:r>
                  <a:rPr lang="fr-CA" sz="2300" dirty="0"/>
                  <a:t>, où </a:t>
                </a:r>
                <a14:m>
                  <m:oMath xmlns:m="http://schemas.openxmlformats.org/officeDocument/2006/math">
                    <m:r>
                      <m:rPr>
                        <m:sty m:val="p"/>
                      </m:rPr>
                      <a:rPr lang="fr-CA" sz="2300" b="0" i="0" smtClean="0">
                        <a:solidFill>
                          <a:srgbClr val="323232"/>
                        </a:solidFill>
                        <a:latin typeface="Cambria Math" panose="02040503050406030204" pitchFamily="18" charset="0"/>
                      </a:rPr>
                      <m:t>E</m:t>
                    </m:r>
                    <m:d>
                      <m:dPr>
                        <m:ctrlPr>
                          <a:rPr lang="fr-CA" sz="2300" b="0" i="1" smtClean="0">
                            <a:solidFill>
                              <a:srgbClr val="323232"/>
                            </a:solidFill>
                            <a:latin typeface="Cambria Math" panose="02040503050406030204" pitchFamily="18" charset="0"/>
                          </a:rPr>
                        </m:ctrlPr>
                      </m:dPr>
                      <m:e>
                        <m:sSub>
                          <m:sSubPr>
                            <m:ctrlPr>
                              <a:rPr lang="fr-CA" sz="2300" i="1">
                                <a:solidFill>
                                  <a:srgbClr val="323232"/>
                                </a:solidFill>
                                <a:latin typeface="Cambria Math" panose="02040503050406030204" pitchFamily="18" charset="0"/>
                              </a:rPr>
                            </m:ctrlPr>
                          </m:sSubPr>
                          <m:e>
                            <m:r>
                              <a:rPr lang="fr-CA" sz="2300" i="1">
                                <a:solidFill>
                                  <a:srgbClr val="323232"/>
                                </a:solidFill>
                                <a:latin typeface="Cambria Math" panose="02040503050406030204" pitchFamily="18" charset="0"/>
                                <a:ea typeface="Cambria Math" panose="02040503050406030204" pitchFamily="18" charset="0"/>
                              </a:rPr>
                              <m:t>𝜀</m:t>
                            </m:r>
                          </m:e>
                          <m:sub>
                            <m:r>
                              <a:rPr lang="fr-CA" sz="2300" i="1">
                                <a:solidFill>
                                  <a:srgbClr val="323232"/>
                                </a:solidFill>
                                <a:latin typeface="Cambria Math" panose="02040503050406030204" pitchFamily="18" charset="0"/>
                              </a:rPr>
                              <m:t>𝑖</m:t>
                            </m:r>
                          </m:sub>
                        </m:sSub>
                      </m:e>
                    </m:d>
                    <m:r>
                      <a:rPr lang="fr-CA" sz="2300" b="0" i="1" smtClean="0">
                        <a:solidFill>
                          <a:srgbClr val="323232"/>
                        </a:solidFill>
                        <a:latin typeface="Cambria Math" panose="02040503050406030204" pitchFamily="18" charset="0"/>
                      </a:rPr>
                      <m:t>=0</m:t>
                    </m:r>
                  </m:oMath>
                </a14:m>
                <a:r>
                  <a:rPr lang="fr-CA" sz="2300" dirty="0"/>
                  <a:t>, </a:t>
                </a:r>
                <a14:m>
                  <m:oMath xmlns:m="http://schemas.openxmlformats.org/officeDocument/2006/math">
                    <m:r>
                      <m:rPr>
                        <m:sty m:val="p"/>
                      </m:rPr>
                      <a:rPr lang="fr-CA" sz="2300" b="0" i="0" smtClean="0">
                        <a:solidFill>
                          <a:srgbClr val="323232"/>
                        </a:solidFill>
                        <a:latin typeface="Cambria Math" panose="02040503050406030204" pitchFamily="18" charset="0"/>
                      </a:rPr>
                      <m:t>E</m:t>
                    </m:r>
                    <m:d>
                      <m:dPr>
                        <m:ctrlPr>
                          <a:rPr lang="fr-CA" sz="2300" b="0" i="1" smtClean="0">
                            <a:solidFill>
                              <a:srgbClr val="323232"/>
                            </a:solidFill>
                            <a:latin typeface="Cambria Math" panose="02040503050406030204" pitchFamily="18" charset="0"/>
                          </a:rPr>
                        </m:ctrlPr>
                      </m:dPr>
                      <m:e>
                        <m:sSub>
                          <m:sSubPr>
                            <m:ctrlPr>
                              <a:rPr lang="fr-CA" sz="2300" i="1">
                                <a:solidFill>
                                  <a:srgbClr val="323232"/>
                                </a:solidFill>
                                <a:latin typeface="Cambria Math" panose="02040503050406030204" pitchFamily="18" charset="0"/>
                              </a:rPr>
                            </m:ctrlPr>
                          </m:sSubPr>
                          <m:e>
                            <m:r>
                              <a:rPr lang="fr-CA" sz="2300" i="1">
                                <a:solidFill>
                                  <a:srgbClr val="323232"/>
                                </a:solidFill>
                                <a:latin typeface="Cambria Math" panose="02040503050406030204" pitchFamily="18" charset="0"/>
                                <a:ea typeface="Cambria Math" panose="02040503050406030204" pitchFamily="18" charset="0"/>
                              </a:rPr>
                              <m:t>𝜀</m:t>
                            </m:r>
                          </m:e>
                          <m:sub>
                            <m:r>
                              <a:rPr lang="fr-CA" sz="2300" i="1">
                                <a:solidFill>
                                  <a:srgbClr val="323232"/>
                                </a:solidFill>
                                <a:latin typeface="Cambria Math" panose="02040503050406030204" pitchFamily="18" charset="0"/>
                              </a:rPr>
                              <m:t>𝑖</m:t>
                            </m:r>
                          </m:sub>
                        </m:sSub>
                        <m:sSub>
                          <m:sSubPr>
                            <m:ctrlPr>
                              <a:rPr lang="fr-CA" sz="2300" i="1">
                                <a:solidFill>
                                  <a:srgbClr val="323232"/>
                                </a:solidFill>
                                <a:latin typeface="Cambria Math" panose="02040503050406030204" pitchFamily="18" charset="0"/>
                              </a:rPr>
                            </m:ctrlPr>
                          </m:sSubPr>
                          <m:e>
                            <m:r>
                              <a:rPr lang="fr-CA" sz="2300" i="1">
                                <a:solidFill>
                                  <a:srgbClr val="323232"/>
                                </a:solidFill>
                                <a:latin typeface="Cambria Math" panose="02040503050406030204" pitchFamily="18" charset="0"/>
                                <a:ea typeface="Cambria Math" panose="02040503050406030204" pitchFamily="18" charset="0"/>
                              </a:rPr>
                              <m:t>𝜀</m:t>
                            </m:r>
                          </m:e>
                          <m:sub>
                            <m:r>
                              <a:rPr lang="fr-CA" sz="2300" b="0" i="1" smtClean="0">
                                <a:solidFill>
                                  <a:srgbClr val="323232"/>
                                </a:solidFill>
                                <a:latin typeface="Cambria Math" panose="02040503050406030204" pitchFamily="18" charset="0"/>
                                <a:ea typeface="Cambria Math" panose="02040503050406030204" pitchFamily="18" charset="0"/>
                              </a:rPr>
                              <m:t>𝑗</m:t>
                            </m:r>
                          </m:sub>
                        </m:sSub>
                      </m:e>
                    </m:d>
                    <m:r>
                      <a:rPr lang="fr-CA" sz="2300" b="0" i="1" smtClean="0">
                        <a:solidFill>
                          <a:srgbClr val="323232"/>
                        </a:solidFill>
                        <a:latin typeface="Cambria Math" panose="02040503050406030204" pitchFamily="18" charset="0"/>
                      </a:rPr>
                      <m:t>=0</m:t>
                    </m:r>
                  </m:oMath>
                </a14:m>
                <a:r>
                  <a:rPr lang="fr-CA" sz="2300" dirty="0"/>
                  <a:t> pour </a:t>
                </a:r>
                <a14:m>
                  <m:oMath xmlns:m="http://schemas.openxmlformats.org/officeDocument/2006/math">
                    <m:r>
                      <a:rPr lang="fr-CA" sz="2300" b="0" i="1" smtClean="0">
                        <a:solidFill>
                          <a:srgbClr val="323232"/>
                        </a:solidFill>
                        <a:latin typeface="Cambria Math" panose="02040503050406030204" pitchFamily="18" charset="0"/>
                      </a:rPr>
                      <m:t>𝑖</m:t>
                    </m:r>
                    <m:r>
                      <a:rPr lang="fr-CA" sz="2300" b="0" i="1" smtClean="0">
                        <a:solidFill>
                          <a:srgbClr val="323232"/>
                        </a:solidFill>
                        <a:latin typeface="Cambria Math" panose="02040503050406030204" pitchFamily="18" charset="0"/>
                        <a:ea typeface="Cambria Math" panose="02040503050406030204" pitchFamily="18" charset="0"/>
                      </a:rPr>
                      <m:t>≠</m:t>
                    </m:r>
                    <m:r>
                      <a:rPr lang="fr-CA" sz="2300" b="0" i="1" smtClean="0">
                        <a:solidFill>
                          <a:srgbClr val="323232"/>
                        </a:solidFill>
                        <a:latin typeface="Cambria Math" panose="02040503050406030204" pitchFamily="18" charset="0"/>
                        <a:ea typeface="Cambria Math" panose="02040503050406030204" pitchFamily="18" charset="0"/>
                      </a:rPr>
                      <m:t>𝑗</m:t>
                    </m:r>
                    <m:r>
                      <a:rPr lang="fr-CA" sz="2300" b="0" i="0" smtClean="0">
                        <a:solidFill>
                          <a:srgbClr val="323232"/>
                        </a:solidFill>
                        <a:latin typeface="Cambria Math" panose="02040503050406030204" pitchFamily="18" charset="0"/>
                        <a:ea typeface="Cambria Math" panose="02040503050406030204" pitchFamily="18" charset="0"/>
                      </a:rPr>
                      <m:t>, </m:t>
                    </m:r>
                  </m:oMath>
                </a14:m>
                <a:r>
                  <a:rPr lang="fr-CA" sz="2300" dirty="0"/>
                  <a:t>et </a:t>
                </a:r>
                <a14:m>
                  <m:oMath xmlns:m="http://schemas.openxmlformats.org/officeDocument/2006/math">
                    <m:r>
                      <m:rPr>
                        <m:sty m:val="p"/>
                      </m:rPr>
                      <a:rPr lang="fr-CA" sz="2300" b="0" i="0" smtClean="0">
                        <a:solidFill>
                          <a:srgbClr val="323232"/>
                        </a:solidFill>
                        <a:latin typeface="Cambria Math" panose="02040503050406030204" pitchFamily="18" charset="0"/>
                      </a:rPr>
                      <m:t>V</m:t>
                    </m:r>
                    <m:r>
                      <a:rPr lang="fr-CA" sz="2300" b="0" i="1" smtClean="0">
                        <a:solidFill>
                          <a:srgbClr val="323232"/>
                        </a:solidFill>
                        <a:latin typeface="Cambria Math" panose="02040503050406030204" pitchFamily="18" charset="0"/>
                      </a:rPr>
                      <m:t>(</m:t>
                    </m:r>
                    <m:sSub>
                      <m:sSubPr>
                        <m:ctrlPr>
                          <a:rPr lang="fr-CA" sz="2300" i="1">
                            <a:solidFill>
                              <a:srgbClr val="323232"/>
                            </a:solidFill>
                            <a:latin typeface="Cambria Math" panose="02040503050406030204" pitchFamily="18" charset="0"/>
                          </a:rPr>
                        </m:ctrlPr>
                      </m:sSubPr>
                      <m:e>
                        <m:r>
                          <a:rPr lang="fr-CA" sz="2300" i="1">
                            <a:solidFill>
                              <a:srgbClr val="323232"/>
                            </a:solidFill>
                            <a:latin typeface="Cambria Math" panose="02040503050406030204" pitchFamily="18" charset="0"/>
                            <a:ea typeface="Cambria Math" panose="02040503050406030204" pitchFamily="18" charset="0"/>
                          </a:rPr>
                          <m:t>𝜀</m:t>
                        </m:r>
                      </m:e>
                      <m:sub>
                        <m:r>
                          <a:rPr lang="fr-CA" sz="2300" i="1">
                            <a:solidFill>
                              <a:srgbClr val="323232"/>
                            </a:solidFill>
                            <a:latin typeface="Cambria Math" panose="02040503050406030204" pitchFamily="18" charset="0"/>
                          </a:rPr>
                          <m:t>𝑖</m:t>
                        </m:r>
                      </m:sub>
                    </m:sSub>
                  </m:oMath>
                </a14:m>
                <a:r>
                  <a:rPr lang="fr-CA" sz="2300" dirty="0"/>
                  <a:t>)</a:t>
                </a:r>
                <a14:m>
                  <m:oMath xmlns:m="http://schemas.openxmlformats.org/officeDocument/2006/math">
                    <m:r>
                      <a:rPr lang="fr-CA" sz="2300" i="1" smtClean="0">
                        <a:solidFill>
                          <a:srgbClr val="323232"/>
                        </a:solidFill>
                        <a:latin typeface="Cambria Math" panose="02040503050406030204" pitchFamily="18" charset="0"/>
                        <a:ea typeface="Cambria Math" panose="02040503050406030204" pitchFamily="18" charset="0"/>
                      </a:rPr>
                      <m:t>=</m:t>
                    </m:r>
                    <m:sSup>
                      <m:sSupPr>
                        <m:ctrlPr>
                          <a:rPr lang="fr-CA" sz="2300" i="1" smtClean="0">
                            <a:solidFill>
                              <a:srgbClr val="323232"/>
                            </a:solidFill>
                            <a:latin typeface="Cambria Math" panose="02040503050406030204" pitchFamily="18" charset="0"/>
                            <a:ea typeface="Cambria Math" panose="02040503050406030204" pitchFamily="18" charset="0"/>
                          </a:rPr>
                        </m:ctrlPr>
                      </m:sSupPr>
                      <m:e>
                        <m:r>
                          <a:rPr lang="fr-CA" sz="2300" i="1">
                            <a:solidFill>
                              <a:srgbClr val="323232"/>
                            </a:solidFill>
                            <a:latin typeface="Cambria Math" panose="02040503050406030204" pitchFamily="18" charset="0"/>
                            <a:ea typeface="Cambria Math" panose="02040503050406030204" pitchFamily="18" charset="0"/>
                          </a:rPr>
                          <m:t>𝜎</m:t>
                        </m:r>
                      </m:e>
                      <m:sup>
                        <m:r>
                          <a:rPr lang="fr-CA" sz="2300" b="0" i="1" smtClean="0">
                            <a:solidFill>
                              <a:srgbClr val="323232"/>
                            </a:solidFill>
                            <a:latin typeface="Cambria Math" panose="02040503050406030204" pitchFamily="18" charset="0"/>
                            <a:ea typeface="Cambria Math" panose="02040503050406030204" pitchFamily="18" charset="0"/>
                          </a:rPr>
                          <m:t>2</m:t>
                        </m:r>
                      </m:sup>
                    </m:sSup>
                  </m:oMath>
                </a14:m>
                <a:r>
                  <a:rPr lang="fr-CA" sz="2300" dirty="0"/>
                  <a:t> si les observations sont les suivantes :</a:t>
                </a:r>
                <a:r>
                  <a:rPr lang="fr-CA" sz="2300" dirty="0">
                    <a:solidFill>
                      <a:srgbClr val="323232"/>
                    </a:solidFill>
                  </a:rPr>
                  <a:t> </a:t>
                </a:r>
              </a:p>
              <a:p>
                <a:pPr marL="0" indent="0" algn="just">
                  <a:lnSpc>
                    <a:spcPct val="100000"/>
                  </a:lnSpc>
                  <a:buNone/>
                </a:pPr>
                <a14:m>
                  <m:oMathPara xmlns:m="http://schemas.openxmlformats.org/officeDocument/2006/math">
                    <m:oMathParaPr>
                      <m:jc m:val="centerGroup"/>
                    </m:oMathParaPr>
                    <m:oMath xmlns:m="http://schemas.openxmlformats.org/officeDocument/2006/math">
                      <m:r>
                        <a:rPr lang="fr-CA" sz="2300" b="1" i="1" smtClean="0">
                          <a:solidFill>
                            <a:srgbClr val="323232"/>
                          </a:solidFill>
                          <a:latin typeface="Cambria Math" panose="02040503050406030204" pitchFamily="18" charset="0"/>
                        </a:rPr>
                        <m:t>𝒀</m:t>
                      </m:r>
                      <m:r>
                        <a:rPr lang="fr-CA" sz="2300" b="0" i="1" smtClean="0">
                          <a:solidFill>
                            <a:srgbClr val="323232"/>
                          </a:solidFill>
                          <a:latin typeface="Cambria Math" panose="02040503050406030204" pitchFamily="18" charset="0"/>
                        </a:rPr>
                        <m:t>=</m:t>
                      </m:r>
                      <m:sSup>
                        <m:sSupPr>
                          <m:ctrlPr>
                            <a:rPr lang="fr-CA" sz="2300" b="0" i="1" smtClean="0">
                              <a:solidFill>
                                <a:srgbClr val="323232"/>
                              </a:solidFill>
                              <a:latin typeface="Cambria Math" panose="02040503050406030204" pitchFamily="18" charset="0"/>
                            </a:rPr>
                          </m:ctrlPr>
                        </m:sSupPr>
                        <m:e>
                          <m:d>
                            <m:dPr>
                              <m:begChr m:val="["/>
                              <m:endChr m:val="]"/>
                              <m:ctrlPr>
                                <a:rPr lang="fr-CA" sz="2300" b="0" i="1" smtClean="0">
                                  <a:solidFill>
                                    <a:srgbClr val="323232"/>
                                  </a:solidFill>
                                  <a:latin typeface="Cambria Math" panose="02040503050406030204" pitchFamily="18" charset="0"/>
                                </a:rPr>
                              </m:ctrlPr>
                            </m:dPr>
                            <m:e>
                              <m:r>
                                <a:rPr lang="fr-CA" sz="2300" b="0" i="1" smtClean="0">
                                  <a:solidFill>
                                    <a:srgbClr val="323232"/>
                                  </a:solidFill>
                                  <a:latin typeface="Cambria Math" panose="02040503050406030204" pitchFamily="18" charset="0"/>
                                </a:rPr>
                                <m:t>73,50,128,170,87,108,135,69,148,132</m:t>
                              </m:r>
                            </m:e>
                          </m:d>
                        </m:e>
                        <m:sup>
                          <m:r>
                            <m:rPr>
                              <m:sty m:val="p"/>
                            </m:rPr>
                            <a:rPr lang="fr-CA" sz="2300" b="0" i="0" smtClean="0">
                              <a:solidFill>
                                <a:srgbClr val="323232"/>
                              </a:solidFill>
                              <a:latin typeface="Cambria Math" panose="02040503050406030204" pitchFamily="18" charset="0"/>
                            </a:rPr>
                            <m:t>T</m:t>
                          </m:r>
                        </m:sup>
                      </m:sSup>
                      <m:r>
                        <a:rPr lang="fr-CA" sz="2300" b="0" i="1" smtClean="0">
                          <a:solidFill>
                            <a:srgbClr val="323232"/>
                          </a:solidFill>
                          <a:latin typeface="Cambria Math" panose="02040503050406030204" pitchFamily="18" charset="0"/>
                        </a:rPr>
                        <m:t>,</m:t>
                      </m:r>
                    </m:oMath>
                  </m:oMathPara>
                </a14:m>
                <a:endParaRPr lang="fr-CA" sz="2300" dirty="0">
                  <a:solidFill>
                    <a:srgbClr val="323232"/>
                  </a:solidFill>
                </a:endParaRPr>
              </a:p>
              <a:p>
                <a:pPr marL="0" indent="0" algn="ctr">
                  <a:lnSpc>
                    <a:spcPct val="100000"/>
                  </a:lnSpc>
                  <a:buNone/>
                </a:pPr>
                <a14:m>
                  <m:oMath xmlns:m="http://schemas.openxmlformats.org/officeDocument/2006/math">
                    <m:r>
                      <a:rPr lang="fr-CA" sz="2300" b="1" i="1" smtClean="0">
                        <a:solidFill>
                          <a:srgbClr val="323232"/>
                        </a:solidFill>
                        <a:latin typeface="Cambria Math" panose="02040503050406030204" pitchFamily="18" charset="0"/>
                      </a:rPr>
                      <m:t>𝒙</m:t>
                    </m:r>
                    <m:r>
                      <a:rPr lang="fr-CA" sz="2300" i="1">
                        <a:solidFill>
                          <a:srgbClr val="323232"/>
                        </a:solidFill>
                        <a:latin typeface="Cambria Math" panose="02040503050406030204" pitchFamily="18" charset="0"/>
                      </a:rPr>
                      <m:t>=</m:t>
                    </m:r>
                    <m:sSup>
                      <m:sSupPr>
                        <m:ctrlPr>
                          <a:rPr lang="fr-CA" sz="2300" i="1">
                            <a:solidFill>
                              <a:srgbClr val="323232"/>
                            </a:solidFill>
                            <a:latin typeface="Cambria Math" panose="02040503050406030204" pitchFamily="18" charset="0"/>
                          </a:rPr>
                        </m:ctrlPr>
                      </m:sSupPr>
                      <m:e>
                        <m:d>
                          <m:dPr>
                            <m:begChr m:val="["/>
                            <m:endChr m:val="]"/>
                            <m:ctrlPr>
                              <a:rPr lang="fr-CA" sz="2300" i="1">
                                <a:solidFill>
                                  <a:srgbClr val="323232"/>
                                </a:solidFill>
                                <a:latin typeface="Cambria Math" panose="02040503050406030204" pitchFamily="18" charset="0"/>
                              </a:rPr>
                            </m:ctrlPr>
                          </m:dPr>
                          <m:e>
                            <m:r>
                              <a:rPr lang="fr-CA" sz="2300" b="0" i="1" smtClean="0">
                                <a:solidFill>
                                  <a:srgbClr val="323232"/>
                                </a:solidFill>
                                <a:latin typeface="Cambria Math" panose="02040503050406030204" pitchFamily="18" charset="0"/>
                              </a:rPr>
                              <m:t>30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20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60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80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40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50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60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30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70</m:t>
                            </m:r>
                            <m:r>
                              <a:rPr lang="fr-CA" sz="2300" i="1">
                                <a:solidFill>
                                  <a:srgbClr val="323232"/>
                                </a:solidFill>
                                <a:latin typeface="Cambria Math" panose="02040503050406030204" pitchFamily="18" charset="0"/>
                              </a:rPr>
                              <m:t>,</m:t>
                            </m:r>
                            <m:r>
                              <a:rPr lang="fr-CA" sz="2300" b="0" i="1" smtClean="0">
                                <a:solidFill>
                                  <a:srgbClr val="323232"/>
                                </a:solidFill>
                                <a:latin typeface="Cambria Math" panose="02040503050406030204" pitchFamily="18" charset="0"/>
                              </a:rPr>
                              <m:t>60</m:t>
                            </m:r>
                          </m:e>
                        </m:d>
                      </m:e>
                      <m:sup>
                        <m:r>
                          <m:rPr>
                            <m:sty m:val="p"/>
                          </m:rPr>
                          <a:rPr lang="fr-CA" sz="2300" i="0">
                            <a:solidFill>
                              <a:srgbClr val="323232"/>
                            </a:solidFill>
                            <a:latin typeface="Cambria Math" panose="02040503050406030204" pitchFamily="18" charset="0"/>
                          </a:rPr>
                          <m:t>T</m:t>
                        </m:r>
                      </m:sup>
                    </m:sSup>
                  </m:oMath>
                </a14:m>
                <a:r>
                  <a:rPr lang="fr-CA" sz="2300" dirty="0">
                    <a:solidFill>
                      <a:srgbClr val="323232"/>
                    </a:solidFill>
                  </a:rPr>
                  <a:t>. </a:t>
                </a:r>
              </a:p>
            </p:txBody>
          </p:sp>
        </mc:Choice>
        <mc:Fallback xmlns="">
          <p:sp>
            <p:nvSpPr>
              <p:cNvPr id="3" name="Content Placeholder 2">
                <a:extLst>
                  <a:ext uri="{FF2B5EF4-FFF2-40B4-BE49-F238E27FC236}">
                    <a16:creationId xmlns:a16="http://schemas.microsoft.com/office/drawing/2014/main" xmlns:a14="http://schemas.microsoft.com/office/drawing/2010/main" xmlns="" id="{3370415F-B63D-41AB-8074-E1CEF9DD5B35}"/>
                  </a:ext>
                </a:extLst>
              </p:cNvPr>
              <p:cNvSpPr>
                <a:spLocks noGrp="1" noRot="1" noChangeAspect="1" noMove="1" noResize="1" noEditPoints="1" noAdjustHandles="1" noChangeArrowheads="1" noChangeShapeType="1" noTextEdit="1"/>
              </p:cNvSpPr>
              <p:nvPr>
                <p:ph idx="1"/>
                <p:custDataLst>
                  <p:tags r:id="rId5"/>
                </p:custDataLst>
              </p:nvPr>
            </p:nvSpPr>
            <p:spPr>
              <a:xfrm>
                <a:off x="581192" y="2180496"/>
                <a:ext cx="11127414" cy="4140767"/>
              </a:xfrm>
              <a:blipFill rotWithShape="0">
                <a:blip r:embed="rId6"/>
                <a:stretch>
                  <a:fillRect l="-821" r="-821"/>
                </a:stretch>
              </a:blipFill>
            </p:spPr>
            <p:txBody>
              <a:bodyPr/>
              <a:lstStyle/>
              <a:p>
                <a:r>
                  <a:rPr lang="fr-CA">
                    <a:noFill/>
                  </a:rPr>
                  <a:t> </a:t>
                </a:r>
              </a:p>
            </p:txBody>
          </p:sp>
        </mc:Fallback>
      </mc:AlternateContent>
    </p:spTree>
    <p:extLst>
      <p:ext uri="{BB962C8B-B14F-4D97-AF65-F5344CB8AC3E}">
        <p14:creationId xmlns:p14="http://schemas.microsoft.com/office/powerpoint/2010/main" val="414525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OPTIMISATION</a:t>
            </a:r>
          </a:p>
        </p:txBody>
      </p:sp>
      <p:sp>
        <p:nvSpPr>
          <p:cNvPr id="3" name="Text Placeholder 2"/>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276538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0ED6-92F9-2B4C-8B75-A183CE1A3CA8}"/>
              </a:ext>
            </a:extLst>
          </p:cNvPr>
          <p:cNvSpPr>
            <a:spLocks noGrp="1"/>
          </p:cNvSpPr>
          <p:nvPr>
            <p:ph type="title"/>
            <p:custDataLst>
              <p:tags r:id="rId1"/>
            </p:custDataLst>
          </p:nvPr>
        </p:nvSpPr>
        <p:spPr/>
        <p:txBody>
          <a:bodyPr/>
          <a:lstStyle/>
          <a:p>
            <a:r>
              <a:rPr lang="fr-CA" dirty="0"/>
              <a:t>OBJECTIFS D’APPRENTISSAGE</a:t>
            </a:r>
          </a:p>
        </p:txBody>
      </p:sp>
      <p:sp>
        <p:nvSpPr>
          <p:cNvPr id="3" name="Content Placeholder 2">
            <a:extLst>
              <a:ext uri="{FF2B5EF4-FFF2-40B4-BE49-F238E27FC236}">
                <a16:creationId xmlns:a16="http://schemas.microsoft.com/office/drawing/2014/main" id="{8D2300E8-2211-1B4E-B1FA-87A106C754DE}"/>
              </a:ext>
            </a:extLst>
          </p:cNvPr>
          <p:cNvSpPr>
            <a:spLocks noGrp="1"/>
          </p:cNvSpPr>
          <p:nvPr>
            <p:ph idx="1"/>
            <p:custDataLst>
              <p:tags r:id="rId2"/>
            </p:custDataLst>
          </p:nvPr>
        </p:nvSpPr>
        <p:spPr/>
        <p:txBody>
          <a:bodyPr/>
          <a:lstStyle/>
          <a:p>
            <a:r>
              <a:rPr lang="fr-CA" dirty="0"/>
              <a:t>Qu’est-ce que l’optimisation?</a:t>
            </a:r>
          </a:p>
          <a:p>
            <a:endParaRPr lang="fr-CA" sz="500" dirty="0"/>
          </a:p>
          <a:p>
            <a:r>
              <a:rPr lang="fr-CA" dirty="0"/>
              <a:t>Dans quels cas l’optimisation est-elle utile?</a:t>
            </a:r>
          </a:p>
          <a:p>
            <a:endParaRPr lang="fr-CA" sz="500" dirty="0"/>
          </a:p>
          <a:p>
            <a:r>
              <a:rPr lang="fr-CA" dirty="0"/>
              <a:t>Qu’est-ce qu’une fonction coût?</a:t>
            </a:r>
          </a:p>
          <a:p>
            <a:endParaRPr lang="fr-CA" sz="500" dirty="0"/>
          </a:p>
          <a:p>
            <a:r>
              <a:rPr lang="fr-CA" dirty="0"/>
              <a:t>Pourquoi les minima et les maxima sont-ils pertinents pour l’optimisation?</a:t>
            </a:r>
          </a:p>
          <a:p>
            <a:endParaRPr lang="fr-CA" sz="500" dirty="0"/>
          </a:p>
          <a:p>
            <a:r>
              <a:rPr lang="fr-CA" dirty="0"/>
              <a:t>Quelles techniques peuvent être utilisées pour réaliser l’optimisation?</a:t>
            </a:r>
          </a:p>
        </p:txBody>
      </p:sp>
    </p:spTree>
    <p:extLst>
      <p:ext uri="{BB962C8B-B14F-4D97-AF65-F5344CB8AC3E}">
        <p14:creationId xmlns:p14="http://schemas.microsoft.com/office/powerpoint/2010/main" val="22463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Optimisation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lnSpcReduction="10000"/>
              </a:bodyPr>
              <a:lstStyle/>
              <a:p>
                <a:pPr marL="0" indent="0" algn="just">
                  <a:lnSpc>
                    <a:spcPct val="100000"/>
                  </a:lnSpc>
                  <a:buNone/>
                </a:pPr>
                <a:r>
                  <a:rPr lang="fr-CA" dirty="0">
                    <a:solidFill>
                      <a:srgbClr val="323232"/>
                    </a:solidFill>
                  </a:rPr>
                  <a:t>Supposons que nous devions </a:t>
                </a:r>
                <a:r>
                  <a:rPr lang="fr-CA" b="1" dirty="0">
                    <a:solidFill>
                      <a:srgbClr val="323232"/>
                    </a:solidFill>
                  </a:rPr>
                  <a:t>optimiser</a:t>
                </a:r>
                <a:r>
                  <a:rPr lang="fr-CA" dirty="0">
                    <a:solidFill>
                      <a:srgbClr val="323232"/>
                    </a:solidFill>
                  </a:rPr>
                  <a:t> une fonction </a:t>
                </a:r>
                <a:r>
                  <a:rPr lang="fr-CA" b="1" dirty="0">
                    <a:solidFill>
                      <a:srgbClr val="323232"/>
                    </a:solidFill>
                  </a:rPr>
                  <a:t>coût </a:t>
                </a:r>
                <a14:m>
                  <m:oMath xmlns:m="http://schemas.openxmlformats.org/officeDocument/2006/math">
                    <m:r>
                      <a:rPr lang="fr-CA" altLang="en-US" smtClean="0">
                        <a:solidFill>
                          <a:srgbClr val="323232"/>
                        </a:solidFill>
                        <a:latin typeface="Cambria Math" charset="0"/>
                      </a:rPr>
                      <m:t>𝑓</m:t>
                    </m:r>
                    <m:r>
                      <a:rPr lang="fr-CA" altLang="en-US" smtClean="0">
                        <a:solidFill>
                          <a:srgbClr val="323232"/>
                        </a:solidFill>
                        <a:latin typeface="Cambria Math" charset="0"/>
                      </a:rPr>
                      <m:t>: </m:t>
                    </m:r>
                    <m:sSup>
                      <m:sSupPr>
                        <m:ctrlPr>
                          <a:rPr lang="fr-CA" altLang="en-US" i="1" smtClean="0">
                            <a:solidFill>
                              <a:srgbClr val="323232"/>
                            </a:solidFill>
                            <a:latin typeface="Cambria Math" panose="02040503050406030204" pitchFamily="18" charset="0"/>
                          </a:rPr>
                        </m:ctrlPr>
                      </m:sSupPr>
                      <m:e>
                        <m:r>
                          <a:rPr lang="fr-CA" altLang="en-US" i="1" smtClean="0">
                            <a:solidFill>
                              <a:srgbClr val="323232"/>
                            </a:solidFill>
                            <a:latin typeface="Cambria Math" panose="02040503050406030204" pitchFamily="18" charset="0"/>
                            <a:ea typeface="Cambria Math" panose="02040503050406030204" pitchFamily="18" charset="0"/>
                          </a:rPr>
                          <m:t>ℝ</m:t>
                        </m:r>
                      </m:e>
                      <m:sup>
                        <m:r>
                          <a:rPr lang="fr-CA" altLang="en-US" smtClean="0">
                            <a:solidFill>
                              <a:srgbClr val="323232"/>
                            </a:solidFill>
                            <a:latin typeface="Cambria Math" charset="0"/>
                          </a:rPr>
                          <m:t>𝑛</m:t>
                        </m:r>
                      </m:sup>
                    </m:sSup>
                    <m:r>
                      <a:rPr lang="fr-CA" altLang="en-US" smtClean="0">
                        <a:solidFill>
                          <a:srgbClr val="323232"/>
                        </a:solidFill>
                        <a:latin typeface="Cambria Math" charset="0"/>
                      </a:rPr>
                      <m:t>→</m:t>
                    </m:r>
                    <m:r>
                      <a:rPr lang="fr-CA" altLang="en-US" i="1" smtClean="0">
                        <a:solidFill>
                          <a:srgbClr val="323232"/>
                        </a:solidFill>
                        <a:latin typeface="Cambria Math" panose="02040503050406030204" pitchFamily="18" charset="0"/>
                        <a:ea typeface="Cambria Math" panose="02040503050406030204" pitchFamily="18" charset="0"/>
                      </a:rPr>
                      <m:t>ℝ</m:t>
                    </m:r>
                    <m:r>
                      <a:rPr lang="fr-CA" altLang="en-US" smtClean="0">
                        <a:solidFill>
                          <a:srgbClr val="323232"/>
                        </a:solidFill>
                        <a:latin typeface="Cambria Math" charset="0"/>
                      </a:rPr>
                      <m:t> </m:t>
                    </m:r>
                  </m:oMath>
                </a14:m>
                <a:r>
                  <a:rPr lang="fr-CA" dirty="0">
                    <a:solidFill>
                      <a:srgbClr val="323232"/>
                    </a:solidFill>
                  </a:rPr>
                  <a:t>(économique) </a:t>
                </a:r>
                <a:br>
                  <a:rPr lang="fr-CA" dirty="0">
                    <a:solidFill>
                      <a:srgbClr val="323232"/>
                    </a:solidFill>
                  </a:rPr>
                </a:br>
                <a:r>
                  <a:rPr lang="fr-CA" dirty="0">
                    <a:solidFill>
                      <a:srgbClr val="323232"/>
                    </a:solidFill>
                  </a:rPr>
                  <a:t>(la fonction de vraisemblance maximale de régression linéaire, par exemple). </a:t>
                </a:r>
              </a:p>
              <a:p>
                <a:pPr marL="0" indent="0" algn="just">
                  <a:lnSpc>
                    <a:spcPct val="100000"/>
                  </a:lnSpc>
                  <a:buNone/>
                </a:pPr>
                <a:endParaRPr lang="fr-CA" altLang="en-US" sz="500" dirty="0">
                  <a:solidFill>
                    <a:srgbClr val="323232"/>
                  </a:solidFill>
                </a:endParaRPr>
              </a:p>
              <a:p>
                <a:pPr marL="0" indent="0" algn="just">
                  <a:lnSpc>
                    <a:spcPct val="100000"/>
                  </a:lnSpc>
                  <a:buNone/>
                </a:pPr>
                <a:r>
                  <a:rPr lang="fr-CA" dirty="0">
                    <a:solidFill>
                      <a:srgbClr val="323232"/>
                    </a:solidFill>
                  </a:rPr>
                  <a:t>La recherche d’un maximum pour </a:t>
                </a:r>
                <a14:m>
                  <m:oMath xmlns:m="http://schemas.openxmlformats.org/officeDocument/2006/math">
                    <m:r>
                      <a:rPr lang="fr-CA" altLang="en-US">
                        <a:solidFill>
                          <a:srgbClr val="323232"/>
                        </a:solidFill>
                        <a:latin typeface="Cambria Math" charset="0"/>
                      </a:rPr>
                      <m:t>𝑓</m:t>
                    </m:r>
                  </m:oMath>
                </a14:m>
                <a:r>
                  <a:rPr lang="fr-CA" dirty="0">
                    <a:solidFill>
                      <a:srgbClr val="323232"/>
                    </a:solidFill>
                  </a:rPr>
                  <a:t> équivaut à la recherche d’un minimum pour -</a:t>
                </a:r>
                <a14:m>
                  <m:oMath xmlns:m="http://schemas.openxmlformats.org/officeDocument/2006/math">
                    <m:r>
                      <a:rPr lang="fr-CA" altLang="en-US">
                        <a:solidFill>
                          <a:srgbClr val="323232"/>
                        </a:solidFill>
                        <a:latin typeface="Cambria Math" charset="0"/>
                      </a:rPr>
                      <m:t>𝑓</m:t>
                    </m:r>
                  </m:oMath>
                </a14:m>
                <a:r>
                  <a:rPr lang="fr-CA" dirty="0">
                    <a:solidFill>
                      <a:srgbClr val="323232"/>
                    </a:solidFill>
                  </a:rPr>
                  <a:t>. </a:t>
                </a:r>
              </a:p>
              <a:p>
                <a:pPr algn="just">
                  <a:lnSpc>
                    <a:spcPct val="100000"/>
                  </a:lnSpc>
                </a:pPr>
                <a:endParaRPr lang="fr-CA" altLang="en-US" sz="500" dirty="0">
                  <a:solidFill>
                    <a:srgbClr val="323232"/>
                  </a:solidFill>
                </a:endParaRPr>
              </a:p>
              <a:p>
                <a:pPr marL="0" indent="0" algn="just">
                  <a:lnSpc>
                    <a:spcPct val="100000"/>
                  </a:lnSpc>
                  <a:buNone/>
                </a:pPr>
                <a:r>
                  <a:rPr lang="fr-CA" dirty="0">
                    <a:solidFill>
                      <a:srgbClr val="323232"/>
                    </a:solidFill>
                  </a:rPr>
                  <a:t>L’objectif consiste à trouver les valeurs des paramètres </a:t>
                </a:r>
                <a14:m>
                  <m:oMath xmlns:m="http://schemas.openxmlformats.org/officeDocument/2006/math">
                    <m:r>
                      <a:rPr lang="fr-CA" altLang="en-US" b="1" i="1" dirty="0" smtClean="0">
                        <a:solidFill>
                          <a:srgbClr val="323232"/>
                        </a:solidFill>
                        <a:latin typeface="Cambria Math" panose="02040503050406030204" pitchFamily="18" charset="0"/>
                      </a:rPr>
                      <m:t>𝒙</m:t>
                    </m:r>
                  </m:oMath>
                </a14:m>
                <a:r>
                  <a:rPr lang="fr-CA" dirty="0">
                    <a:solidFill>
                      <a:srgbClr val="323232"/>
                    </a:solidFill>
                  </a:rPr>
                  <a:t> qui minimisent cette fonction :</a:t>
                </a:r>
              </a:p>
              <a:p>
                <a:pPr marL="0" indent="0" algn="just">
                  <a:lnSpc>
                    <a:spcPct val="100000"/>
                  </a:lnSpc>
                  <a:buNone/>
                </a:pPr>
                <a14:m>
                  <m:oMathPara xmlns:m="http://schemas.openxmlformats.org/officeDocument/2006/math">
                    <m:oMathParaPr>
                      <m:jc m:val="centerGroup"/>
                    </m:oMathParaPr>
                    <m:oMath xmlns:m="http://schemas.openxmlformats.org/officeDocument/2006/math">
                      <m:sSup>
                        <m:sSupPr>
                          <m:ctrlPr>
                            <a:rPr lang="fr-CA" altLang="en-US" i="1" smtClean="0">
                              <a:solidFill>
                                <a:srgbClr val="323232"/>
                              </a:solidFill>
                              <a:latin typeface="Cambria Math" panose="02040503050406030204" pitchFamily="18" charset="0"/>
                            </a:rPr>
                          </m:ctrlPr>
                        </m:sSupPr>
                        <m:e>
                          <m:r>
                            <a:rPr lang="fr-CA" altLang="en-US" b="1" i="1" smtClean="0">
                              <a:solidFill>
                                <a:srgbClr val="323232"/>
                              </a:solidFill>
                              <a:latin typeface="Cambria Math" charset="0"/>
                            </a:rPr>
                            <m:t>𝒙</m:t>
                          </m:r>
                        </m:e>
                        <m:sup>
                          <m:r>
                            <a:rPr lang="fr-CA" altLang="en-US" smtClean="0">
                              <a:solidFill>
                                <a:srgbClr val="323232"/>
                              </a:solidFill>
                              <a:latin typeface="Cambria Math" charset="0"/>
                            </a:rPr>
                            <m:t>∗</m:t>
                          </m:r>
                        </m:sup>
                      </m:sSup>
                      <m:r>
                        <a:rPr lang="fr-CA" altLang="en-US" smtClean="0">
                          <a:solidFill>
                            <a:srgbClr val="323232"/>
                          </a:solidFill>
                          <a:latin typeface="Cambria Math" charset="0"/>
                        </a:rPr>
                        <m:t>=</m:t>
                      </m:r>
                      <m:func>
                        <m:funcPr>
                          <m:ctrlPr>
                            <a:rPr lang="fr-CA" altLang="en-US" i="1" smtClean="0">
                              <a:solidFill>
                                <a:srgbClr val="323232"/>
                              </a:solidFill>
                              <a:latin typeface="Cambria Math" panose="02040503050406030204" pitchFamily="18" charset="0"/>
                            </a:rPr>
                          </m:ctrlPr>
                        </m:funcPr>
                        <m:fName>
                          <m:r>
                            <m:rPr>
                              <m:sty m:val="p"/>
                            </m:rPr>
                            <a:rPr lang="fr-CA" altLang="en-US" smtClean="0">
                              <a:solidFill>
                                <a:srgbClr val="323232"/>
                              </a:solidFill>
                              <a:latin typeface="Cambria Math" charset="0"/>
                            </a:rPr>
                            <m:t>arg</m:t>
                          </m:r>
                        </m:fName>
                        <m:e>
                          <m:limLow>
                            <m:limLowPr>
                              <m:ctrlPr>
                                <a:rPr lang="fr-CA" altLang="en-US" i="1" smtClean="0">
                                  <a:solidFill>
                                    <a:srgbClr val="323232"/>
                                  </a:solidFill>
                                  <a:latin typeface="Cambria Math" panose="02040503050406030204" pitchFamily="18" charset="0"/>
                                </a:rPr>
                              </m:ctrlPr>
                            </m:limLowPr>
                            <m:e>
                              <m:r>
                                <m:rPr>
                                  <m:sty m:val="p"/>
                                </m:rPr>
                                <a:rPr lang="fr-CA" altLang="en-US" smtClean="0">
                                  <a:solidFill>
                                    <a:srgbClr val="323232"/>
                                  </a:solidFill>
                                  <a:latin typeface="Cambria Math" charset="0"/>
                                </a:rPr>
                                <m:t>min</m:t>
                              </m:r>
                            </m:e>
                            <m:lim>
                              <m:r>
                                <a:rPr lang="fr-CA" altLang="en-US" b="1" i="1" smtClean="0">
                                  <a:solidFill>
                                    <a:srgbClr val="323232"/>
                                  </a:solidFill>
                                  <a:latin typeface="Cambria Math" charset="0"/>
                                </a:rPr>
                                <m:t>𝒙</m:t>
                              </m:r>
                            </m:lim>
                          </m:limLow>
                          <m:r>
                            <a:rPr lang="fr-CA" altLang="en-US" smtClean="0">
                              <a:solidFill>
                                <a:srgbClr val="323232"/>
                              </a:solidFill>
                              <a:latin typeface="Cambria Math" charset="0"/>
                            </a:rPr>
                            <m:t>𝑓</m:t>
                          </m:r>
                          <m:d>
                            <m:dPr>
                              <m:ctrlPr>
                                <a:rPr lang="fr-CA" altLang="en-US" i="1" smtClean="0">
                                  <a:solidFill>
                                    <a:srgbClr val="323232"/>
                                  </a:solidFill>
                                  <a:latin typeface="Cambria Math" panose="02040503050406030204" pitchFamily="18" charset="0"/>
                                </a:rPr>
                              </m:ctrlPr>
                            </m:dPr>
                            <m:e>
                              <m:r>
                                <a:rPr lang="fr-CA" altLang="en-US" b="1" i="1" smtClean="0">
                                  <a:solidFill>
                                    <a:srgbClr val="323232"/>
                                  </a:solidFill>
                                  <a:latin typeface="Cambria Math" charset="0"/>
                                </a:rPr>
                                <m:t>𝒙</m:t>
                              </m:r>
                            </m:e>
                          </m:d>
                        </m:e>
                      </m:func>
                    </m:oMath>
                  </m:oMathPara>
                </a14:m>
                <a:endParaRPr lang="fr-CA" dirty="0">
                  <a:solidFill>
                    <a:srgbClr val="323232"/>
                  </a:solidFill>
                </a:endParaRPr>
              </a:p>
              <a:p>
                <a:pPr marL="0" indent="0">
                  <a:lnSpc>
                    <a:spcPct val="100000"/>
                  </a:lnSpc>
                  <a:buNone/>
                </a:pPr>
                <a:r>
                  <a:rPr lang="fr-CA" dirty="0">
                    <a:solidFill>
                      <a:srgbClr val="323232"/>
                    </a:solidFill>
                  </a:rPr>
                  <a:t>La fonction coût pourrait être soumise à un certain nombre de contraintes </a:t>
                </a:r>
              </a:p>
              <a:p>
                <a:pPr marL="0" indent="0" algn="ctr">
                  <a:lnSpc>
                    <a:spcPct val="100000"/>
                  </a:lnSpc>
                  <a:buNone/>
                </a:pPr>
                <a14:m>
                  <m:oMath xmlns:m="http://schemas.openxmlformats.org/officeDocument/2006/math">
                    <m:sSub>
                      <m:sSubPr>
                        <m:ctrlPr>
                          <a:rPr lang="fr-CA" altLang="en-US" i="1" smtClean="0">
                            <a:solidFill>
                              <a:srgbClr val="323232"/>
                            </a:solidFill>
                            <a:latin typeface="Cambria Math" panose="02040503050406030204" pitchFamily="18" charset="0"/>
                          </a:rPr>
                        </m:ctrlPr>
                      </m:sSubPr>
                      <m:e>
                        <m:r>
                          <a:rPr lang="fr-CA" altLang="en-US" smtClean="0">
                            <a:solidFill>
                              <a:srgbClr val="323232"/>
                            </a:solidFill>
                            <a:latin typeface="Cambria Math" charset="0"/>
                          </a:rPr>
                          <m:t>𝑐</m:t>
                        </m:r>
                      </m:e>
                      <m:sub>
                        <m:r>
                          <a:rPr lang="fr-CA" altLang="en-US" smtClean="0">
                            <a:solidFill>
                              <a:srgbClr val="323232"/>
                            </a:solidFill>
                            <a:latin typeface="Cambria Math" charset="0"/>
                          </a:rPr>
                          <m:t>𝑖</m:t>
                        </m:r>
                      </m:sub>
                    </m:sSub>
                    <m:d>
                      <m:dPr>
                        <m:ctrlPr>
                          <a:rPr lang="fr-CA" altLang="en-US" i="1" smtClean="0">
                            <a:solidFill>
                              <a:srgbClr val="323232"/>
                            </a:solidFill>
                            <a:latin typeface="Cambria Math" panose="02040503050406030204" pitchFamily="18" charset="0"/>
                          </a:rPr>
                        </m:ctrlPr>
                      </m:dPr>
                      <m:e>
                        <m:r>
                          <a:rPr lang="fr-CA" altLang="en-US" b="1" i="1" smtClean="0">
                            <a:solidFill>
                              <a:srgbClr val="323232"/>
                            </a:solidFill>
                            <a:latin typeface="Cambria Math" charset="0"/>
                          </a:rPr>
                          <m:t>𝒙</m:t>
                        </m:r>
                      </m:e>
                    </m:d>
                    <m:r>
                      <a:rPr lang="fr-CA" altLang="en-US" smtClean="0">
                        <a:solidFill>
                          <a:srgbClr val="323232"/>
                        </a:solidFill>
                        <a:latin typeface="Cambria Math" charset="0"/>
                      </a:rPr>
                      <m:t>=0, </m:t>
                    </m:r>
                    <m:r>
                      <a:rPr lang="fr-CA" altLang="en-US" b="0" i="1" smtClean="0">
                        <a:solidFill>
                          <a:srgbClr val="323232"/>
                        </a:solidFill>
                        <a:latin typeface="Cambria Math" panose="02040503050406030204" pitchFamily="18" charset="0"/>
                      </a:rPr>
                      <m:t>𝑖</m:t>
                    </m:r>
                    <m:r>
                      <a:rPr lang="fr-CA" altLang="en-US" b="0" i="1" smtClean="0">
                        <a:solidFill>
                          <a:srgbClr val="323232"/>
                        </a:solidFill>
                        <a:latin typeface="Cambria Math" panose="02040503050406030204" pitchFamily="18" charset="0"/>
                      </a:rPr>
                      <m:t>=1,…,</m:t>
                    </m:r>
                    <m:r>
                      <a:rPr lang="fr-CA" altLang="en-US" b="0" i="1" smtClean="0">
                        <a:solidFill>
                          <a:srgbClr val="323232"/>
                        </a:solidFill>
                        <a:latin typeface="Cambria Math" panose="02040503050406030204" pitchFamily="18" charset="0"/>
                      </a:rPr>
                      <m:t>𝑚</m:t>
                    </m:r>
                    <m:r>
                      <a:rPr lang="fr-CA" altLang="en-US" b="0" i="1" smtClean="0">
                        <a:solidFill>
                          <a:srgbClr val="323232"/>
                        </a:solidFill>
                        <a:latin typeface="Cambria Math" panose="02040503050406030204" pitchFamily="18" charset="0"/>
                      </a:rPr>
                      <m:t>;</m:t>
                    </m:r>
                    <m:sSub>
                      <m:sSubPr>
                        <m:ctrlPr>
                          <a:rPr lang="fr-CA" altLang="en-US" i="1" smtClean="0">
                            <a:solidFill>
                              <a:srgbClr val="323232"/>
                            </a:solidFill>
                            <a:latin typeface="Cambria Math" panose="02040503050406030204" pitchFamily="18" charset="0"/>
                          </a:rPr>
                        </m:ctrlPr>
                      </m:sSubPr>
                      <m:e>
                        <m:r>
                          <a:rPr lang="fr-CA" altLang="en-US" b="0" i="0" smtClean="0">
                            <a:solidFill>
                              <a:srgbClr val="323232"/>
                            </a:solidFill>
                            <a:latin typeface="Cambria Math" panose="02040503050406030204" pitchFamily="18" charset="0"/>
                          </a:rPr>
                          <m:t> </m:t>
                        </m:r>
                        <m:r>
                          <a:rPr lang="fr-CA" altLang="en-US" smtClean="0">
                            <a:solidFill>
                              <a:srgbClr val="323232"/>
                            </a:solidFill>
                            <a:latin typeface="Cambria Math" charset="0"/>
                          </a:rPr>
                          <m:t>𝑐</m:t>
                        </m:r>
                      </m:e>
                      <m:sub>
                        <m:r>
                          <a:rPr lang="fr-CA" altLang="en-US" smtClean="0">
                            <a:solidFill>
                              <a:srgbClr val="323232"/>
                            </a:solidFill>
                            <a:latin typeface="Cambria Math" charset="0"/>
                          </a:rPr>
                          <m:t>𝑗</m:t>
                        </m:r>
                      </m:sub>
                    </m:sSub>
                    <m:d>
                      <m:dPr>
                        <m:ctrlPr>
                          <a:rPr lang="fr-CA" altLang="en-US" i="1" smtClean="0">
                            <a:solidFill>
                              <a:srgbClr val="323232"/>
                            </a:solidFill>
                            <a:latin typeface="Cambria Math" panose="02040503050406030204" pitchFamily="18" charset="0"/>
                          </a:rPr>
                        </m:ctrlPr>
                      </m:dPr>
                      <m:e>
                        <m:r>
                          <a:rPr lang="fr-CA" altLang="en-US" b="1" i="1" smtClean="0">
                            <a:solidFill>
                              <a:srgbClr val="323232"/>
                            </a:solidFill>
                            <a:latin typeface="Cambria Math" charset="0"/>
                          </a:rPr>
                          <m:t>𝒙</m:t>
                        </m:r>
                      </m:e>
                    </m:d>
                    <m:r>
                      <a:rPr lang="fr-CA" altLang="en-US" smtClean="0">
                        <a:solidFill>
                          <a:srgbClr val="323232"/>
                        </a:solidFill>
                        <a:latin typeface="Cambria Math" charset="0"/>
                      </a:rPr>
                      <m:t>≥0, </m:t>
                    </m:r>
                    <m:r>
                      <a:rPr lang="fr-CA" altLang="en-US" b="0" i="1" smtClean="0">
                        <a:solidFill>
                          <a:srgbClr val="323232"/>
                        </a:solidFill>
                        <a:latin typeface="Cambria Math" panose="02040503050406030204" pitchFamily="18" charset="0"/>
                      </a:rPr>
                      <m:t>𝑗</m:t>
                    </m:r>
                    <m:r>
                      <a:rPr lang="fr-CA" altLang="en-US" b="0" i="0" smtClean="0">
                        <a:solidFill>
                          <a:srgbClr val="323232"/>
                        </a:solidFill>
                        <a:latin typeface="Cambria Math" panose="02040503050406030204" pitchFamily="18" charset="0"/>
                      </a:rPr>
                      <m:t>=1,…,</m:t>
                    </m:r>
                    <m:r>
                      <a:rPr lang="fr-CA" altLang="en-US" b="0" i="1" smtClean="0">
                        <a:solidFill>
                          <a:srgbClr val="323232"/>
                        </a:solidFill>
                        <a:latin typeface="Cambria Math" panose="02040503050406030204" pitchFamily="18" charset="0"/>
                      </a:rPr>
                      <m:t>𝑘</m:t>
                    </m:r>
                    <m:r>
                      <a:rPr lang="fr-CA" altLang="en-US" b="0" i="0" smtClean="0">
                        <a:solidFill>
                          <a:srgbClr val="323232"/>
                        </a:solidFill>
                        <a:latin typeface="Cambria Math" panose="02040503050406030204" pitchFamily="18" charset="0"/>
                      </a:rPr>
                      <m:t>;</m:t>
                    </m:r>
                    <m:r>
                      <a:rPr lang="fr-CA" altLang="en-US" b="1" i="1" smtClean="0">
                        <a:solidFill>
                          <a:srgbClr val="323232"/>
                        </a:solidFill>
                        <a:latin typeface="Cambria Math" panose="02040503050406030204" pitchFamily="18" charset="0"/>
                      </a:rPr>
                      <m:t> </m:t>
                    </m:r>
                    <m:r>
                      <a:rPr lang="fr-CA" altLang="en-US" b="1" i="1" smtClean="0">
                        <a:solidFill>
                          <a:srgbClr val="323232"/>
                        </a:solidFill>
                        <a:latin typeface="Cambria Math" charset="0"/>
                      </a:rPr>
                      <m:t>𝒙</m:t>
                    </m:r>
                    <m:r>
                      <a:rPr lang="fr-CA" altLang="en-US" smtClean="0">
                        <a:solidFill>
                          <a:srgbClr val="323232"/>
                        </a:solidFill>
                        <a:latin typeface="Cambria Math" charset="0"/>
                      </a:rPr>
                      <m:t>∈</m:t>
                    </m:r>
                    <m:r>
                      <m:rPr>
                        <m:sty m:val="p"/>
                      </m:rPr>
                      <a:rPr lang="fr-CA" altLang="en-US" i="0" smtClean="0">
                        <a:solidFill>
                          <a:srgbClr val="323232"/>
                        </a:solidFill>
                        <a:latin typeface="Cambria Math" charset="0"/>
                      </a:rPr>
                      <m:t>Ω</m:t>
                    </m:r>
                    <m:r>
                      <a:rPr lang="fr-CA" altLang="en-US" smtClean="0">
                        <a:solidFill>
                          <a:srgbClr val="323232"/>
                        </a:solidFill>
                        <a:latin typeface="Cambria Math" charset="0"/>
                      </a:rPr>
                      <m:t>⊆</m:t>
                    </m:r>
                    <m:sSup>
                      <m:sSupPr>
                        <m:ctrlPr>
                          <a:rPr lang="fr-CA" altLang="en-US" i="1">
                            <a:solidFill>
                              <a:srgbClr val="323232"/>
                            </a:solidFill>
                            <a:latin typeface="Cambria Math" panose="02040503050406030204" pitchFamily="18" charset="0"/>
                          </a:rPr>
                        </m:ctrlPr>
                      </m:sSupPr>
                      <m:e>
                        <m:r>
                          <a:rPr lang="fr-CA" altLang="en-US" i="1">
                            <a:solidFill>
                              <a:srgbClr val="323232"/>
                            </a:solidFill>
                            <a:latin typeface="Cambria Math" panose="02040503050406030204" pitchFamily="18" charset="0"/>
                            <a:ea typeface="Cambria Math" panose="02040503050406030204" pitchFamily="18" charset="0"/>
                          </a:rPr>
                          <m:t>ℝ</m:t>
                        </m:r>
                      </m:e>
                      <m:sup>
                        <m:r>
                          <a:rPr lang="fr-CA" altLang="en-US">
                            <a:solidFill>
                              <a:srgbClr val="323232"/>
                            </a:solidFill>
                            <a:latin typeface="Cambria Math" charset="0"/>
                          </a:rPr>
                          <m:t>𝑛</m:t>
                        </m:r>
                      </m:sup>
                    </m:sSup>
                  </m:oMath>
                </a14:m>
                <a:r>
                  <a:rPr lang="fr-CA" dirty="0">
                    <a:solidFill>
                      <a:srgbClr val="323232"/>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806" r="-806"/>
                </a:stretch>
              </a:blipFill>
            </p:spPr>
            <p:txBody>
              <a:bodyPr/>
              <a:lstStyle/>
              <a:p>
                <a:r>
                  <a:rPr lang="en-US">
                    <a:noFill/>
                  </a:rPr>
                  <a:t> </a:t>
                </a:r>
              </a:p>
            </p:txBody>
          </p:sp>
        </mc:Fallback>
      </mc:AlternateContent>
    </p:spTree>
    <p:extLst>
      <p:ext uri="{BB962C8B-B14F-4D97-AF65-F5344CB8AC3E}">
        <p14:creationId xmlns:p14="http://schemas.microsoft.com/office/powerpoint/2010/main" val="184405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Optimisation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pPr marL="0" indent="0">
                  <a:lnSpc>
                    <a:spcPct val="100000"/>
                  </a:lnSpc>
                  <a:buNone/>
                </a:pPr>
                <a:r>
                  <a:rPr lang="fr-CA" sz="2200" dirty="0">
                    <a:solidFill>
                      <a:srgbClr val="323232"/>
                    </a:solidFill>
                  </a:rPr>
                  <a:t>Le problème d’optimisation peut être considéré comme un </a:t>
                </a:r>
                <a:r>
                  <a:rPr lang="fr-CA" sz="2200" b="1" dirty="0">
                    <a:solidFill>
                      <a:srgbClr val="323232"/>
                    </a:solidFill>
                  </a:rPr>
                  <a:t>problème</a:t>
                </a:r>
                <a:r>
                  <a:rPr lang="fr-CA" sz="2200" dirty="0">
                    <a:solidFill>
                      <a:srgbClr val="323232"/>
                    </a:solidFill>
                  </a:rPr>
                  <a:t> </a:t>
                </a:r>
                <a:r>
                  <a:rPr lang="fr-CA" sz="2200" b="1" dirty="0">
                    <a:solidFill>
                      <a:srgbClr val="323232"/>
                    </a:solidFill>
                  </a:rPr>
                  <a:t>de décision</a:t>
                </a:r>
                <a:r>
                  <a:rPr lang="fr-CA" sz="2200" dirty="0">
                    <a:solidFill>
                      <a:srgbClr val="323232"/>
                    </a:solidFill>
                  </a:rPr>
                  <a:t> qui consiste à trouver le « meilleur » vecteur </a:t>
                </a:r>
                <a14:m>
                  <m:oMath xmlns:m="http://schemas.openxmlformats.org/officeDocument/2006/math">
                    <m:r>
                      <a:rPr lang="fr-CA" altLang="en-US" sz="2200" b="1" i="1">
                        <a:solidFill>
                          <a:srgbClr val="323232"/>
                        </a:solidFill>
                        <a:latin typeface="Cambria Math" charset="0"/>
                      </a:rPr>
                      <m:t>𝐱</m:t>
                    </m:r>
                  </m:oMath>
                </a14:m>
                <a:r>
                  <a:rPr lang="fr-CA" sz="2200" dirty="0">
                    <a:solidFill>
                      <a:srgbClr val="323232"/>
                    </a:solidFill>
                  </a:rPr>
                  <a:t> parmi tous les vecteurs possibles dans </a:t>
                </a:r>
                <a14:m>
                  <m:oMath xmlns:m="http://schemas.openxmlformats.org/officeDocument/2006/math">
                    <m:r>
                      <m:rPr>
                        <m:sty m:val="p"/>
                      </m:rPr>
                      <a:rPr lang="fr-CA" altLang="en-US" sz="2200" i="0">
                        <a:solidFill>
                          <a:srgbClr val="323232"/>
                        </a:solidFill>
                        <a:latin typeface="Cambria Math" charset="0"/>
                      </a:rPr>
                      <m:t>Ω</m:t>
                    </m:r>
                    <m:sSup>
                      <m:sSupPr>
                        <m:ctrlPr>
                          <a:rPr lang="fr-CA" altLang="en-US" sz="2200" i="1">
                            <a:solidFill>
                              <a:srgbClr val="323232"/>
                            </a:solidFill>
                            <a:latin typeface="Cambria Math" panose="02040503050406030204" pitchFamily="18" charset="0"/>
                          </a:rPr>
                        </m:ctrlPr>
                      </m:sSupPr>
                      <m:e>
                        <m:r>
                          <a:rPr lang="fr-CA" altLang="en-US" sz="2200" i="1" smtClean="0">
                            <a:solidFill>
                              <a:srgbClr val="323232"/>
                            </a:solidFill>
                            <a:latin typeface="Cambria Math" panose="02040503050406030204" pitchFamily="18" charset="0"/>
                            <a:ea typeface="Cambria Math" panose="02040503050406030204" pitchFamily="18" charset="0"/>
                          </a:rPr>
                          <m:t>⊆</m:t>
                        </m:r>
                        <m:r>
                          <a:rPr lang="fr-CA" altLang="en-US" sz="2200" i="1">
                            <a:solidFill>
                              <a:srgbClr val="323232"/>
                            </a:solidFill>
                            <a:latin typeface="Cambria Math" panose="02040503050406030204" pitchFamily="18" charset="0"/>
                            <a:ea typeface="Cambria Math" panose="02040503050406030204" pitchFamily="18" charset="0"/>
                          </a:rPr>
                          <m:t>ℝ</m:t>
                        </m:r>
                      </m:e>
                      <m:sup>
                        <m:r>
                          <a:rPr lang="fr-CA" altLang="en-US" sz="2200">
                            <a:solidFill>
                              <a:srgbClr val="323232"/>
                            </a:solidFill>
                            <a:latin typeface="Cambria Math" charset="0"/>
                          </a:rPr>
                          <m:t>𝑛</m:t>
                        </m:r>
                      </m:sup>
                    </m:sSup>
                  </m:oMath>
                </a14:m>
                <a:r>
                  <a:rPr lang="fr-CA" sz="2200" dirty="0">
                    <a:solidFill>
                      <a:srgbClr val="323232"/>
                    </a:solidFill>
                  </a:rPr>
                  <a:t>.  </a:t>
                </a:r>
              </a:p>
              <a:p>
                <a:pPr>
                  <a:lnSpc>
                    <a:spcPct val="100000"/>
                  </a:lnSpc>
                </a:pPr>
                <a:endParaRPr lang="fr-CA" altLang="en-US" sz="500" dirty="0">
                  <a:solidFill>
                    <a:srgbClr val="323232"/>
                  </a:solidFill>
                </a:endParaRPr>
              </a:p>
              <a:p>
                <a:pPr marL="0" indent="0">
                  <a:lnSpc>
                    <a:spcPct val="100000"/>
                  </a:lnSpc>
                  <a:buNone/>
                </a:pPr>
                <a:r>
                  <a:rPr lang="fr-CA" sz="2200" dirty="0">
                    <a:solidFill>
                      <a:srgbClr val="323232"/>
                    </a:solidFill>
                  </a:rPr>
                  <a:t>Ce vecteur est appelé le </a:t>
                </a:r>
                <a:r>
                  <a:rPr lang="fr-CA" sz="2200" b="1" dirty="0">
                    <a:solidFill>
                      <a:srgbClr val="323232"/>
                    </a:solidFill>
                  </a:rPr>
                  <a:t>minimiseur</a:t>
                </a:r>
                <a:r>
                  <a:rPr lang="fr-CA" sz="2200" dirty="0">
                    <a:solidFill>
                      <a:srgbClr val="323232"/>
                    </a:solidFill>
                  </a:rPr>
                  <a:t> de </a:t>
                </a:r>
                <a14:m>
                  <m:oMath xmlns:m="http://schemas.openxmlformats.org/officeDocument/2006/math">
                    <m:r>
                      <a:rPr lang="fr-CA" altLang="en-US" sz="2200">
                        <a:solidFill>
                          <a:srgbClr val="323232"/>
                        </a:solidFill>
                        <a:latin typeface="Cambria Math" charset="0"/>
                      </a:rPr>
                      <m:t>𝑓</m:t>
                    </m:r>
                  </m:oMath>
                </a14:m>
                <a:r>
                  <a:rPr lang="fr-CA" sz="2200" dirty="0"/>
                  <a:t> </a:t>
                </a:r>
                <a:r>
                  <a:rPr lang="fr-CA" sz="2200" dirty="0">
                    <a:solidFill>
                      <a:srgbClr val="323232"/>
                    </a:solidFill>
                  </a:rPr>
                  <a:t>parmi </a:t>
                </a:r>
                <a14:m>
                  <m:oMath xmlns:m="http://schemas.openxmlformats.org/officeDocument/2006/math">
                    <m:r>
                      <m:rPr>
                        <m:sty m:val="p"/>
                      </m:rPr>
                      <a:rPr lang="fr-CA" altLang="en-US" sz="2200" i="0">
                        <a:solidFill>
                          <a:srgbClr val="323232"/>
                        </a:solidFill>
                        <a:latin typeface="Cambria Math" charset="0"/>
                      </a:rPr>
                      <m:t>Ω</m:t>
                    </m:r>
                  </m:oMath>
                </a14:m>
                <a:r>
                  <a:rPr lang="fr-CA" sz="2200" dirty="0">
                    <a:solidFill>
                      <a:srgbClr val="323232"/>
                    </a:solidFill>
                  </a:rPr>
                  <a:t>.  Il peut y avoir plusieurs minimiseurs, ou aucun.   </a:t>
                </a:r>
              </a:p>
              <a:p>
                <a:pPr>
                  <a:lnSpc>
                    <a:spcPct val="100000"/>
                  </a:lnSpc>
                </a:pPr>
                <a:endParaRPr lang="fr-CA" altLang="en-US" sz="500" dirty="0">
                  <a:solidFill>
                    <a:srgbClr val="323232"/>
                  </a:solidFill>
                </a:endParaRPr>
              </a:p>
              <a:p>
                <a:pPr marL="0" indent="0">
                  <a:lnSpc>
                    <a:spcPct val="100000"/>
                  </a:lnSpc>
                  <a:buNone/>
                </a:pPr>
                <a:r>
                  <a:rPr lang="fr-CA" sz="2200" dirty="0">
                    <a:solidFill>
                      <a:srgbClr val="323232"/>
                    </a:solidFill>
                  </a:rPr>
                  <a:t>Si </a:t>
                </a:r>
                <a14:m>
                  <m:oMath xmlns:m="http://schemas.openxmlformats.org/officeDocument/2006/math">
                    <m:r>
                      <m:rPr>
                        <m:sty m:val="p"/>
                      </m:rPr>
                      <a:rPr lang="fr-CA" altLang="en-US" sz="2200">
                        <a:solidFill>
                          <a:srgbClr val="323232"/>
                        </a:solidFill>
                        <a:latin typeface="Cambria Math" charset="0"/>
                      </a:rPr>
                      <m:t>Ω</m:t>
                    </m:r>
                    <m:sSup>
                      <m:sSupPr>
                        <m:ctrlPr>
                          <a:rPr lang="fr-CA" altLang="en-US" sz="2200" i="1">
                            <a:solidFill>
                              <a:srgbClr val="323232"/>
                            </a:solidFill>
                            <a:latin typeface="Cambria Math" panose="02040503050406030204" pitchFamily="18" charset="0"/>
                          </a:rPr>
                        </m:ctrlPr>
                      </m:sSupPr>
                      <m:e>
                        <m:r>
                          <a:rPr lang="fr-CA" altLang="en-US" sz="2200" b="0" i="1" smtClean="0">
                            <a:solidFill>
                              <a:srgbClr val="323232"/>
                            </a:solidFill>
                            <a:latin typeface="Cambria Math" panose="02040503050406030204" pitchFamily="18" charset="0"/>
                            <a:ea typeface="Cambria Math" panose="02040503050406030204" pitchFamily="18" charset="0"/>
                          </a:rPr>
                          <m:t>=</m:t>
                        </m:r>
                        <m:r>
                          <a:rPr lang="fr-CA" altLang="en-US" sz="2200" i="1">
                            <a:solidFill>
                              <a:srgbClr val="323232"/>
                            </a:solidFill>
                            <a:latin typeface="Cambria Math" panose="02040503050406030204" pitchFamily="18" charset="0"/>
                            <a:ea typeface="Cambria Math" panose="02040503050406030204" pitchFamily="18" charset="0"/>
                          </a:rPr>
                          <m:t>ℝ</m:t>
                        </m:r>
                      </m:e>
                      <m:sup>
                        <m:r>
                          <a:rPr lang="fr-CA" altLang="en-US" sz="2200">
                            <a:solidFill>
                              <a:srgbClr val="323232"/>
                            </a:solidFill>
                            <a:latin typeface="Cambria Math" charset="0"/>
                          </a:rPr>
                          <m:t>𝑛</m:t>
                        </m:r>
                      </m:sup>
                    </m:sSup>
                  </m:oMath>
                </a14:m>
                <a:r>
                  <a:rPr lang="fr-CA" sz="2200" dirty="0">
                    <a:solidFill>
                      <a:srgbClr val="323232"/>
                    </a:solidFill>
                  </a:rPr>
                  <a:t>, alors nous désignons le problème comme un problème d’optimisation </a:t>
                </a:r>
                <a:r>
                  <a:rPr lang="fr-CA" sz="2200" b="1" dirty="0">
                    <a:solidFill>
                      <a:srgbClr val="323232"/>
                    </a:solidFill>
                  </a:rPr>
                  <a:t>sans contrainte</a:t>
                </a:r>
                <a:r>
                  <a:rPr lang="fr-CA" sz="2200" dirty="0">
                    <a:solidFill>
                      <a:srgbClr val="323232"/>
                    </a:solidFill>
                  </a:rPr>
                  <a:t>. </a:t>
                </a:r>
              </a:p>
              <a:p>
                <a:pPr>
                  <a:lnSpc>
                    <a:spcPct val="100000"/>
                  </a:lnSpc>
                </a:pPr>
                <a:endParaRPr lang="fr-CA" altLang="en-US" sz="500" dirty="0">
                  <a:solidFill>
                    <a:srgbClr val="323232"/>
                  </a:solidFill>
                </a:endParaRPr>
              </a:p>
              <a:p>
                <a:pPr marL="0" indent="0">
                  <a:lnSpc>
                    <a:spcPct val="100000"/>
                  </a:lnSpc>
                  <a:buNone/>
                </a:pPr>
                <a:r>
                  <a:rPr lang="fr-CA" sz="2200" dirty="0">
                    <a:solidFill>
                      <a:srgbClr val="323232"/>
                    </a:solidFill>
                  </a:rPr>
                  <a:t>En général, il ne s’agit pas d’un problème banal (consulter la littérature).</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718"/>
                </a:stretch>
              </a:blipFill>
            </p:spPr>
            <p:txBody>
              <a:bodyPr/>
              <a:lstStyle/>
              <a:p>
                <a:r>
                  <a:rPr lang="fr-CA">
                    <a:noFill/>
                  </a:rPr>
                  <a:t> </a:t>
                </a:r>
              </a:p>
            </p:txBody>
          </p:sp>
        </mc:Fallback>
      </mc:AlternateContent>
    </p:spTree>
    <p:extLst>
      <p:ext uri="{BB962C8B-B14F-4D97-AF65-F5344CB8AC3E}">
        <p14:creationId xmlns:p14="http://schemas.microsoft.com/office/powerpoint/2010/main" val="299278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83684-5F7F-4300-82B6-5086BDB3E113}"/>
              </a:ext>
            </a:extLst>
          </p:cNvPr>
          <p:cNvSpPr>
            <a:spLocks noGrp="1"/>
          </p:cNvSpPr>
          <p:nvPr>
            <p:ph type="title"/>
            <p:custDataLst>
              <p:tags r:id="rId1"/>
            </p:custDataLst>
          </p:nvPr>
        </p:nvSpPr>
        <p:spPr/>
        <p:txBody>
          <a:bodyPr/>
          <a:lstStyle/>
          <a:p>
            <a:r>
              <a:rPr lang="fr-CA" dirty="0"/>
              <a:t>HEURISTIQUE DE LA MODÉLISATION</a:t>
            </a:r>
          </a:p>
        </p:txBody>
      </p:sp>
      <p:sp>
        <p:nvSpPr>
          <p:cNvPr id="3" name="Content Placeholder 2">
            <a:extLst>
              <a:ext uri="{FF2B5EF4-FFF2-40B4-BE49-F238E27FC236}">
                <a16:creationId xmlns:a16="http://schemas.microsoft.com/office/drawing/2014/main" id="{1C8BBF26-41DF-4D07-8DEC-2FFDCAD3BBB5}"/>
              </a:ext>
            </a:extLst>
          </p:cNvPr>
          <p:cNvSpPr>
            <a:spLocks noGrp="1"/>
          </p:cNvSpPr>
          <p:nvPr>
            <p:ph idx="1"/>
            <p:custDataLst>
              <p:tags r:id="rId2"/>
            </p:custDataLst>
          </p:nvPr>
        </p:nvSpPr>
        <p:spPr/>
        <p:txBody>
          <a:bodyPr/>
          <a:lstStyle/>
          <a:p>
            <a:pPr marL="0" indent="0" algn="just">
              <a:lnSpc>
                <a:spcPct val="100000"/>
              </a:lnSpc>
              <a:buNone/>
            </a:pPr>
            <a:r>
              <a:rPr lang="fr-CA" dirty="0">
                <a:latin typeface="Dagny OT" panose="020B0504020201020104" pitchFamily="34" charset="0"/>
              </a:rPr>
              <a:t>Étapes de base de l’élaboration d’un modèle statistique (suite) :</a:t>
            </a:r>
          </a:p>
          <a:p>
            <a:pPr lvl="1">
              <a:lnSpc>
                <a:spcPct val="100000"/>
              </a:lnSpc>
            </a:pPr>
            <a:r>
              <a:rPr lang="fr-CA" b="1" dirty="0">
                <a:latin typeface="Dagny OT" panose="020B0504020201020104" pitchFamily="34" charset="0"/>
              </a:rPr>
              <a:t>Choix de la structure du modèle</a:t>
            </a:r>
          </a:p>
          <a:p>
            <a:pPr marL="914400" lvl="2" indent="0">
              <a:lnSpc>
                <a:spcPct val="100000"/>
              </a:lnSpc>
              <a:buNone/>
            </a:pPr>
            <a:r>
              <a:rPr lang="fr-CA" sz="1600" dirty="0">
                <a:latin typeface="Dagny OT" panose="020B0504020201020104" pitchFamily="34" charset="0"/>
              </a:rPr>
              <a:t>- Doit-on exécuter une régression linéaire, une régression logistique ou un modèle non linéaire? De quel genre?</a:t>
            </a:r>
          </a:p>
          <a:p>
            <a:pPr marL="914400" lvl="2" indent="0">
              <a:lnSpc>
                <a:spcPct val="100000"/>
              </a:lnSpc>
              <a:buNone/>
            </a:pPr>
            <a:r>
              <a:rPr lang="fr-CA" sz="1600" dirty="0">
                <a:latin typeface="Dagny OT" panose="020B0504020201020104" pitchFamily="34" charset="0"/>
              </a:rPr>
              <a:t>- Le choix de la structure du modèle exige de l’expérience et une connaissance approfondie des forces et des faiblesses de chaque technique</a:t>
            </a:r>
          </a:p>
          <a:p>
            <a:pPr lvl="1">
              <a:lnSpc>
                <a:spcPct val="100000"/>
              </a:lnSpc>
            </a:pPr>
            <a:r>
              <a:rPr lang="fr-CA" b="1" dirty="0">
                <a:latin typeface="Dagny OT" panose="020B0504020201020104" pitchFamily="34" charset="0"/>
              </a:rPr>
              <a:t>Préparation des données</a:t>
            </a:r>
          </a:p>
          <a:p>
            <a:pPr marL="914400" lvl="2" indent="0">
              <a:lnSpc>
                <a:spcPct val="100000"/>
              </a:lnSpc>
              <a:buNone/>
            </a:pPr>
            <a:r>
              <a:rPr lang="fr-CA" sz="1600" dirty="0">
                <a:latin typeface="Dagny OT" panose="020B0504020201020104" pitchFamily="34" charset="0"/>
              </a:rPr>
              <a:t>- Rassembler les données sous une forme appropriée pour le modèle</a:t>
            </a:r>
          </a:p>
          <a:p>
            <a:pPr marL="914400" lvl="2" indent="0">
              <a:lnSpc>
                <a:spcPct val="100000"/>
              </a:lnSpc>
              <a:buNone/>
            </a:pPr>
            <a:r>
              <a:rPr lang="fr-CA" sz="1600" dirty="0">
                <a:latin typeface="Dagny OT" panose="020B0504020201020104" pitchFamily="34" charset="0"/>
              </a:rPr>
              <a:t>- Encoder les données en entrées, en utilisant autant que possible des connaissances spécialisées</a:t>
            </a:r>
          </a:p>
          <a:p>
            <a:pPr marL="914400" lvl="2" indent="0">
              <a:lnSpc>
                <a:spcPct val="100000"/>
              </a:lnSpc>
              <a:buNone/>
            </a:pPr>
            <a:r>
              <a:rPr lang="fr-CA" sz="1600" dirty="0">
                <a:latin typeface="Dagny OT" panose="020B0504020201020104" pitchFamily="34" charset="0"/>
              </a:rPr>
              <a:t>- Séparer les données dans les ensembles d’apprentissage, d’essais et de validation souhaités</a:t>
            </a:r>
          </a:p>
        </p:txBody>
      </p:sp>
    </p:spTree>
    <p:extLst>
      <p:ext uri="{BB962C8B-B14F-4D97-AF65-F5344CB8AC3E}">
        <p14:creationId xmlns:p14="http://schemas.microsoft.com/office/powerpoint/2010/main" val="425654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custDataLst>
              <p:tags r:id="rId1"/>
            </p:custDataLst>
          </p:nvPr>
        </p:nvSpPr>
        <p:spPr/>
        <p:txBody>
          <a:bodyPr/>
          <a:lstStyle/>
          <a:p>
            <a:r>
              <a:rPr lang="fr-CA" dirty="0"/>
              <a:t>Type de minima</a:t>
            </a:r>
          </a:p>
        </p:txBody>
      </p:sp>
      <p:sp>
        <p:nvSpPr>
          <p:cNvPr id="3" name="Content Placeholder 2"/>
          <p:cNvSpPr>
            <a:spLocks noGrp="1"/>
          </p:cNvSpPr>
          <p:nvPr>
            <p:ph idx="1"/>
            <p:custDataLst>
              <p:tags r:id="rId2"/>
            </p:custDataLst>
          </p:nvPr>
        </p:nvSpPr>
        <p:spPr/>
        <p:txBody>
          <a:bodyPr>
            <a:normAutofit lnSpcReduction="10000"/>
          </a:bodyPr>
          <a:lstStyle/>
          <a:p>
            <a:endParaRPr lang="fr-CA" altLang="en-US" dirty="0"/>
          </a:p>
          <a:p>
            <a:endParaRPr lang="fr-CA" altLang="en-US" dirty="0"/>
          </a:p>
          <a:p>
            <a:endParaRPr lang="fr-CA" altLang="en-US" dirty="0"/>
          </a:p>
          <a:p>
            <a:endParaRPr lang="fr-CA" altLang="en-US" dirty="0"/>
          </a:p>
          <a:p>
            <a:endParaRPr lang="fr-CA" altLang="en-US" dirty="0"/>
          </a:p>
          <a:p>
            <a:pPr>
              <a:lnSpc>
                <a:spcPct val="100000"/>
              </a:lnSpc>
            </a:pPr>
            <a:endParaRPr lang="fr-CA" altLang="en-US" dirty="0"/>
          </a:p>
          <a:p>
            <a:pPr>
              <a:lnSpc>
                <a:spcPct val="100000"/>
              </a:lnSpc>
            </a:pPr>
            <a:endParaRPr lang="fr-CA" altLang="en-US" sz="1000" dirty="0"/>
          </a:p>
          <a:p>
            <a:pPr marL="0" indent="0" algn="just">
              <a:lnSpc>
                <a:spcPct val="100000"/>
              </a:lnSpc>
              <a:buNone/>
            </a:pPr>
            <a:r>
              <a:rPr lang="fr-CA" dirty="0"/>
              <a:t>Dans de nombreux cas, l’optimisation est une entreprise </a:t>
            </a:r>
            <a:r>
              <a:rPr lang="fr-CA" b="1" dirty="0"/>
              <a:t>numérique</a:t>
            </a:r>
            <a:r>
              <a:rPr lang="fr-CA" dirty="0"/>
              <a:t>. Le minima trouvé dépend du </a:t>
            </a:r>
            <a:r>
              <a:rPr lang="fr-CA" b="1" dirty="0"/>
              <a:t>point de</a:t>
            </a:r>
            <a:r>
              <a:rPr lang="fr-CA" dirty="0"/>
              <a:t> </a:t>
            </a:r>
            <a:r>
              <a:rPr lang="fr-CA" b="1" dirty="0"/>
              <a:t>départ</a:t>
            </a:r>
            <a:r>
              <a:rPr lang="fr-CA" dirty="0"/>
              <a:t> de l’algorithme. </a:t>
            </a:r>
          </a:p>
        </p:txBody>
      </p:sp>
      <p:sp>
        <p:nvSpPr>
          <p:cNvPr id="2" name="Freeform 1">
            <a:extLst>
              <a:ext uri="{FF2B5EF4-FFF2-40B4-BE49-F238E27FC236}">
                <a16:creationId xmlns:a16="http://schemas.microsoft.com/office/drawing/2014/main" id="{681D872E-5C43-C046-AA39-A2B4D5376C19}"/>
              </a:ext>
            </a:extLst>
          </p:cNvPr>
          <p:cNvSpPr/>
          <p:nvPr>
            <p:custDataLst>
              <p:tags r:id="rId3"/>
            </p:custDataLst>
          </p:nvPr>
        </p:nvSpPr>
        <p:spPr>
          <a:xfrm>
            <a:off x="4257675" y="2456022"/>
            <a:ext cx="5444667" cy="1829743"/>
          </a:xfrm>
          <a:custGeom>
            <a:avLst/>
            <a:gdLst>
              <a:gd name="connsiteX0" fmla="*/ 0 w 5444667"/>
              <a:gd name="connsiteY0" fmla="*/ 887253 h 1829743"/>
              <a:gd name="connsiteX1" fmla="*/ 542925 w 5444667"/>
              <a:gd name="connsiteY1" fmla="*/ 494347 h 1829743"/>
              <a:gd name="connsiteX2" fmla="*/ 1185863 w 5444667"/>
              <a:gd name="connsiteY2" fmla="*/ 194309 h 1829743"/>
              <a:gd name="connsiteX3" fmla="*/ 1614488 w 5444667"/>
              <a:gd name="connsiteY3" fmla="*/ 622934 h 1829743"/>
              <a:gd name="connsiteX4" fmla="*/ 2014538 w 5444667"/>
              <a:gd name="connsiteY4" fmla="*/ 522922 h 1829743"/>
              <a:gd name="connsiteX5" fmla="*/ 2200275 w 5444667"/>
              <a:gd name="connsiteY5" fmla="*/ 122872 h 1829743"/>
              <a:gd name="connsiteX6" fmla="*/ 2514600 w 5444667"/>
              <a:gd name="connsiteY6" fmla="*/ 330041 h 1829743"/>
              <a:gd name="connsiteX7" fmla="*/ 2850356 w 5444667"/>
              <a:gd name="connsiteY7" fmla="*/ 1680209 h 1829743"/>
              <a:gd name="connsiteX8" fmla="*/ 3200400 w 5444667"/>
              <a:gd name="connsiteY8" fmla="*/ 1651634 h 1829743"/>
              <a:gd name="connsiteX9" fmla="*/ 3671888 w 5444667"/>
              <a:gd name="connsiteY9" fmla="*/ 394334 h 1829743"/>
              <a:gd name="connsiteX10" fmla="*/ 3893344 w 5444667"/>
              <a:gd name="connsiteY10" fmla="*/ 608647 h 1829743"/>
              <a:gd name="connsiteX11" fmla="*/ 4107656 w 5444667"/>
              <a:gd name="connsiteY11" fmla="*/ 515778 h 1829743"/>
              <a:gd name="connsiteX12" fmla="*/ 5229225 w 5444667"/>
              <a:gd name="connsiteY12" fmla="*/ 80009 h 1829743"/>
              <a:gd name="connsiteX13" fmla="*/ 5443538 w 5444667"/>
              <a:gd name="connsiteY13" fmla="*/ 1428 h 182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4667" h="1829743">
                <a:moveTo>
                  <a:pt x="0" y="887253"/>
                </a:moveTo>
                <a:cubicBezTo>
                  <a:pt x="172640" y="748545"/>
                  <a:pt x="345281" y="609838"/>
                  <a:pt x="542925" y="494347"/>
                </a:cubicBezTo>
                <a:cubicBezTo>
                  <a:pt x="740569" y="378856"/>
                  <a:pt x="1007269" y="172878"/>
                  <a:pt x="1185863" y="194309"/>
                </a:cubicBezTo>
                <a:cubicBezTo>
                  <a:pt x="1364457" y="215740"/>
                  <a:pt x="1476376" y="568165"/>
                  <a:pt x="1614488" y="622934"/>
                </a:cubicBezTo>
                <a:cubicBezTo>
                  <a:pt x="1752600" y="677703"/>
                  <a:pt x="1916907" y="606266"/>
                  <a:pt x="2014538" y="522922"/>
                </a:cubicBezTo>
                <a:cubicBezTo>
                  <a:pt x="2112169" y="439578"/>
                  <a:pt x="2116931" y="155019"/>
                  <a:pt x="2200275" y="122872"/>
                </a:cubicBezTo>
                <a:cubicBezTo>
                  <a:pt x="2283619" y="90725"/>
                  <a:pt x="2406253" y="70485"/>
                  <a:pt x="2514600" y="330041"/>
                </a:cubicBezTo>
                <a:cubicBezTo>
                  <a:pt x="2622947" y="589597"/>
                  <a:pt x="2736056" y="1459944"/>
                  <a:pt x="2850356" y="1680209"/>
                </a:cubicBezTo>
                <a:cubicBezTo>
                  <a:pt x="2964656" y="1900474"/>
                  <a:pt x="3063478" y="1865947"/>
                  <a:pt x="3200400" y="1651634"/>
                </a:cubicBezTo>
                <a:cubicBezTo>
                  <a:pt x="3337322" y="1437322"/>
                  <a:pt x="3556397" y="568165"/>
                  <a:pt x="3671888" y="394334"/>
                </a:cubicBezTo>
                <a:cubicBezTo>
                  <a:pt x="3787379" y="220503"/>
                  <a:pt x="3820716" y="588406"/>
                  <a:pt x="3893344" y="608647"/>
                </a:cubicBezTo>
                <a:cubicBezTo>
                  <a:pt x="3965972" y="628888"/>
                  <a:pt x="4107656" y="515778"/>
                  <a:pt x="4107656" y="515778"/>
                </a:cubicBezTo>
                <a:lnTo>
                  <a:pt x="5229225" y="80009"/>
                </a:lnTo>
                <a:cubicBezTo>
                  <a:pt x="5451872" y="-5716"/>
                  <a:pt x="5447705" y="-2144"/>
                  <a:pt x="5443538" y="1428"/>
                </a:cubicBez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B26ABB5A-8E7E-7549-9EBD-6C42022D0D96}"/>
              </a:ext>
            </a:extLst>
          </p:cNvPr>
          <p:cNvCxnSpPr>
            <a:cxnSpLocks/>
          </p:cNvCxnSpPr>
          <p:nvPr>
            <p:custDataLst>
              <p:tags r:id="rId4"/>
            </p:custDataLst>
          </p:nvPr>
        </p:nvCxnSpPr>
        <p:spPr>
          <a:xfrm flipH="1">
            <a:off x="3891651" y="2268069"/>
            <a:ext cx="1693" cy="2868134"/>
          </a:xfrm>
          <a:prstGeom prst="line">
            <a:avLst/>
          </a:prstGeom>
          <a:ln>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7567B75-416E-B240-8B04-B2FC98E82414}"/>
              </a:ext>
            </a:extLst>
          </p:cNvPr>
          <p:cNvCxnSpPr>
            <a:cxnSpLocks/>
          </p:cNvCxnSpPr>
          <p:nvPr>
            <p:custDataLst>
              <p:tags r:id="rId5"/>
            </p:custDataLst>
          </p:nvPr>
        </p:nvCxnSpPr>
        <p:spPr>
          <a:xfrm flipH="1">
            <a:off x="3607594" y="4911483"/>
            <a:ext cx="6228826" cy="12959"/>
          </a:xfrm>
          <a:prstGeom prst="line">
            <a:avLst/>
          </a:prstGeom>
          <a:ln>
            <a:solidFill>
              <a:srgbClr val="32323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E9672CD-CE0C-2848-9671-05A3B1F69A8C}"/>
              </a:ext>
            </a:extLst>
          </p:cNvPr>
          <p:cNvCxnSpPr>
            <a:cxnSpLocks/>
          </p:cNvCxnSpPr>
          <p:nvPr>
            <p:custDataLst>
              <p:tags r:id="rId6"/>
            </p:custDataLst>
          </p:nvPr>
        </p:nvCxnSpPr>
        <p:spPr>
          <a:xfrm>
            <a:off x="4736171" y="2998407"/>
            <a:ext cx="0" cy="1926035"/>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6F965F2-6B6B-074C-A168-6434BB65CEA4}"/>
              </a:ext>
            </a:extLst>
          </p:cNvPr>
          <p:cNvCxnSpPr>
            <a:cxnSpLocks/>
          </p:cNvCxnSpPr>
          <p:nvPr>
            <p:custDataLst>
              <p:tags r:id="rId7"/>
            </p:custDataLst>
          </p:nvPr>
        </p:nvCxnSpPr>
        <p:spPr>
          <a:xfrm>
            <a:off x="5974421" y="3115088"/>
            <a:ext cx="0" cy="1809354"/>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A8627E-12BB-774C-B3ED-B515DA479128}"/>
              </a:ext>
            </a:extLst>
          </p:cNvPr>
          <p:cNvCxnSpPr>
            <a:cxnSpLocks/>
          </p:cNvCxnSpPr>
          <p:nvPr>
            <p:custDataLst>
              <p:tags r:id="rId8"/>
            </p:custDataLst>
          </p:nvPr>
        </p:nvCxnSpPr>
        <p:spPr>
          <a:xfrm flipH="1">
            <a:off x="7258050" y="4285765"/>
            <a:ext cx="1" cy="638677"/>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8551328-A228-354E-AA3D-0D6D57179DD3}"/>
              </a:ext>
            </a:extLst>
          </p:cNvPr>
          <p:cNvCxnSpPr>
            <a:cxnSpLocks/>
          </p:cNvCxnSpPr>
          <p:nvPr>
            <p:custDataLst>
              <p:tags r:id="rId9"/>
            </p:custDataLst>
          </p:nvPr>
        </p:nvCxnSpPr>
        <p:spPr>
          <a:xfrm flipH="1">
            <a:off x="8167688" y="3063459"/>
            <a:ext cx="1" cy="1860983"/>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3269262-1FF7-F647-82D5-1E38F9B77D13}"/>
              </a:ext>
            </a:extLst>
          </p:cNvPr>
          <p:cNvCxnSpPr>
            <a:cxnSpLocks/>
          </p:cNvCxnSpPr>
          <p:nvPr>
            <p:custDataLst>
              <p:tags r:id="rId10"/>
            </p:custDataLst>
          </p:nvPr>
        </p:nvCxnSpPr>
        <p:spPr>
          <a:xfrm flipH="1">
            <a:off x="8698708" y="2846230"/>
            <a:ext cx="1" cy="2071732"/>
          </a:xfrm>
          <a:prstGeom prst="line">
            <a:avLst/>
          </a:prstGeom>
          <a:ln w="6350">
            <a:solidFill>
              <a:srgbClr val="323232"/>
            </a:solidFill>
            <a:prstDash val="lgDash"/>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1428E6F-7B34-1741-8763-97DF376406F2}"/>
              </a:ext>
            </a:extLst>
          </p:cNvPr>
          <p:cNvSpPr/>
          <p:nvPr>
            <p:custDataLst>
              <p:tags r:id="rId11"/>
            </p:custDataLst>
          </p:nvPr>
        </p:nvSpPr>
        <p:spPr>
          <a:xfrm>
            <a:off x="4736172" y="4764881"/>
            <a:ext cx="3957460" cy="314325"/>
          </a:xfrm>
          <a:prstGeom prst="rect">
            <a:avLst/>
          </a:prstGeom>
          <a:solidFill>
            <a:srgbClr val="FFCA08">
              <a:alpha val="36863"/>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E1212DE0-F470-0B43-AC5B-E0D17EFE620B}"/>
              </a:ext>
            </a:extLst>
          </p:cNvPr>
          <p:cNvSpPr txBox="1"/>
          <p:nvPr>
            <p:custDataLst>
              <p:tags r:id="rId12"/>
            </p:custDataLst>
          </p:nvPr>
        </p:nvSpPr>
        <p:spPr>
          <a:xfrm>
            <a:off x="5062972" y="5055370"/>
            <a:ext cx="3303859" cy="369332"/>
          </a:xfrm>
          <a:prstGeom prst="rect">
            <a:avLst/>
          </a:prstGeom>
          <a:noFill/>
        </p:spPr>
        <p:txBody>
          <a:bodyPr wrap="square" rtlCol="0">
            <a:spAutoFit/>
          </a:bodyPr>
          <a:lstStyle/>
          <a:p>
            <a:pPr algn="ctr"/>
            <a:r>
              <a:rPr lang="fr-CA" dirty="0">
                <a:solidFill>
                  <a:srgbClr val="C00000"/>
                </a:solidFill>
                <a:latin typeface="Dagny OT" panose="020B0504020201020104" pitchFamily="34" charset="0"/>
              </a:rPr>
              <a:t>région de faisabilité</a:t>
            </a:r>
          </a:p>
        </p:txBody>
      </p:sp>
      <p:sp>
        <p:nvSpPr>
          <p:cNvPr id="48" name="Oval 47">
            <a:extLst>
              <a:ext uri="{FF2B5EF4-FFF2-40B4-BE49-F238E27FC236}">
                <a16:creationId xmlns:a16="http://schemas.microsoft.com/office/drawing/2014/main" id="{3B345362-86A8-8A4A-AF9A-4181CFF1BBA3}"/>
              </a:ext>
            </a:extLst>
          </p:cNvPr>
          <p:cNvSpPr/>
          <p:nvPr>
            <p:custDataLst>
              <p:tags r:id="rId13"/>
            </p:custDataLst>
          </p:nvPr>
        </p:nvSpPr>
        <p:spPr>
          <a:xfrm>
            <a:off x="4714739" y="2957513"/>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8B76BCB-5D6B-2346-9981-A56A6C47FEA7}"/>
              </a:ext>
            </a:extLst>
          </p:cNvPr>
          <p:cNvSpPr/>
          <p:nvPr>
            <p:custDataLst>
              <p:tags r:id="rId14"/>
            </p:custDataLst>
          </p:nvPr>
        </p:nvSpPr>
        <p:spPr>
          <a:xfrm>
            <a:off x="5948997" y="3063459"/>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DB535D4-8866-2A49-A663-CDFA50BA25B4}"/>
              </a:ext>
            </a:extLst>
          </p:cNvPr>
          <p:cNvSpPr/>
          <p:nvPr>
            <p:custDataLst>
              <p:tags r:id="rId15"/>
            </p:custDataLst>
          </p:nvPr>
        </p:nvSpPr>
        <p:spPr>
          <a:xfrm>
            <a:off x="8672401" y="2814633"/>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6C28E11-7770-9B43-B021-D1A5C29BBEE3}"/>
              </a:ext>
            </a:extLst>
          </p:cNvPr>
          <p:cNvSpPr/>
          <p:nvPr>
            <p:custDataLst>
              <p:tags r:id="rId16"/>
            </p:custDataLst>
          </p:nvPr>
        </p:nvSpPr>
        <p:spPr>
          <a:xfrm>
            <a:off x="8146140" y="3038469"/>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22E1776-4976-C845-A0EF-7F6F65778BF9}"/>
              </a:ext>
            </a:extLst>
          </p:cNvPr>
          <p:cNvSpPr/>
          <p:nvPr>
            <p:custDataLst>
              <p:tags r:id="rId17"/>
            </p:custDataLst>
          </p:nvPr>
        </p:nvSpPr>
        <p:spPr>
          <a:xfrm>
            <a:off x="7226973" y="4255301"/>
            <a:ext cx="54000" cy="551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6E0F358-4F81-864A-A84A-1B70024CACDA}"/>
              </a:ext>
            </a:extLst>
          </p:cNvPr>
          <p:cNvSpPr txBox="1"/>
          <p:nvPr>
            <p:custDataLst>
              <p:tags r:id="rId18"/>
            </p:custDataLst>
          </p:nvPr>
        </p:nvSpPr>
        <p:spPr>
          <a:xfrm>
            <a:off x="5129646" y="2096797"/>
            <a:ext cx="3303859" cy="369332"/>
          </a:xfrm>
          <a:prstGeom prst="rect">
            <a:avLst/>
          </a:prstGeom>
          <a:noFill/>
        </p:spPr>
        <p:txBody>
          <a:bodyPr wrap="square" rtlCol="0">
            <a:spAutoFit/>
          </a:bodyPr>
          <a:lstStyle/>
          <a:p>
            <a:pPr algn="ctr"/>
            <a:r>
              <a:rPr lang="fr-CA" dirty="0">
                <a:solidFill>
                  <a:srgbClr val="C00000"/>
                </a:solidFill>
                <a:latin typeface="Dagny OT" panose="020B0504020201020104" pitchFamily="34" charset="0"/>
              </a:rPr>
              <a:t>minima local</a:t>
            </a:r>
          </a:p>
        </p:txBody>
      </p:sp>
      <p:sp>
        <p:nvSpPr>
          <p:cNvPr id="55" name="TextBox 54">
            <a:extLst>
              <a:ext uri="{FF2B5EF4-FFF2-40B4-BE49-F238E27FC236}">
                <a16:creationId xmlns:a16="http://schemas.microsoft.com/office/drawing/2014/main" id="{DC66D00A-4A03-C847-9ADA-6FFF0131358B}"/>
              </a:ext>
            </a:extLst>
          </p:cNvPr>
          <p:cNvSpPr txBox="1"/>
          <p:nvPr>
            <p:custDataLst>
              <p:tags r:id="rId19"/>
            </p:custDataLst>
          </p:nvPr>
        </p:nvSpPr>
        <p:spPr>
          <a:xfrm>
            <a:off x="5762692" y="4257477"/>
            <a:ext cx="3303859" cy="369332"/>
          </a:xfrm>
          <a:prstGeom prst="rect">
            <a:avLst/>
          </a:prstGeom>
          <a:noFill/>
        </p:spPr>
        <p:txBody>
          <a:bodyPr wrap="square" rtlCol="0">
            <a:spAutoFit/>
          </a:bodyPr>
          <a:lstStyle/>
          <a:p>
            <a:pPr algn="ctr"/>
            <a:r>
              <a:rPr lang="fr-CA" dirty="0">
                <a:solidFill>
                  <a:srgbClr val="C00000"/>
                </a:solidFill>
                <a:latin typeface="Dagny OT" panose="020B0504020201020104" pitchFamily="34" charset="0"/>
              </a:rPr>
              <a:t>minimum global</a:t>
            </a:r>
          </a:p>
        </p:txBody>
      </p:sp>
      <p:cxnSp>
        <p:nvCxnSpPr>
          <p:cNvPr id="57" name="Straight Arrow Connector 56">
            <a:extLst>
              <a:ext uri="{FF2B5EF4-FFF2-40B4-BE49-F238E27FC236}">
                <a16:creationId xmlns:a16="http://schemas.microsoft.com/office/drawing/2014/main" id="{72D7CF63-C778-354E-9E21-B46C08938659}"/>
              </a:ext>
            </a:extLst>
          </p:cNvPr>
          <p:cNvCxnSpPr>
            <a:cxnSpLocks/>
          </p:cNvCxnSpPr>
          <p:nvPr>
            <p:custDataLst>
              <p:tags r:id="rId20"/>
            </p:custDataLst>
          </p:nvPr>
        </p:nvCxnSpPr>
        <p:spPr>
          <a:xfrm flipH="1">
            <a:off x="6002998" y="2466129"/>
            <a:ext cx="245128" cy="597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AE9F6A9-D077-004C-848E-25E2BFCA298D}"/>
              </a:ext>
            </a:extLst>
          </p:cNvPr>
          <p:cNvCxnSpPr>
            <a:cxnSpLocks/>
          </p:cNvCxnSpPr>
          <p:nvPr>
            <p:custDataLst>
              <p:tags r:id="rId21"/>
            </p:custDataLst>
          </p:nvPr>
        </p:nvCxnSpPr>
        <p:spPr>
          <a:xfrm>
            <a:off x="7336482" y="2476236"/>
            <a:ext cx="742482" cy="562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590FE48-761A-4642-BF52-B5ADF7CFA9D6}"/>
              </a:ext>
            </a:extLst>
          </p:cNvPr>
          <p:cNvCxnSpPr>
            <a:cxnSpLocks/>
          </p:cNvCxnSpPr>
          <p:nvPr>
            <p:custDataLst>
              <p:tags r:id="rId22"/>
            </p:custDataLst>
          </p:nvPr>
        </p:nvCxnSpPr>
        <p:spPr>
          <a:xfrm flipH="1">
            <a:off x="4907973" y="2437741"/>
            <a:ext cx="1217589" cy="528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8B2D2ED-6445-4448-833A-782E64F439E2}"/>
              </a:ext>
            </a:extLst>
          </p:cNvPr>
          <p:cNvCxnSpPr>
            <a:cxnSpLocks/>
          </p:cNvCxnSpPr>
          <p:nvPr>
            <p:custDataLst>
              <p:tags r:id="rId23"/>
            </p:custDataLst>
          </p:nvPr>
        </p:nvCxnSpPr>
        <p:spPr>
          <a:xfrm>
            <a:off x="7482385" y="2451518"/>
            <a:ext cx="1127598" cy="339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92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Méthode </a:t>
            </a:r>
            <a:r>
              <a:rPr lang="fr-CA" dirty="0" err="1"/>
              <a:t>dU</a:t>
            </a:r>
            <a:r>
              <a:rPr lang="fr-CA" dirty="0"/>
              <a:t> RECTANGLE D’OR</a:t>
            </a:r>
          </a:p>
        </p:txBody>
      </p:sp>
      <p:sp>
        <p:nvSpPr>
          <p:cNvPr id="3" name="Content Placeholder 2"/>
          <p:cNvSpPr>
            <a:spLocks noGrp="1"/>
          </p:cNvSpPr>
          <p:nvPr>
            <p:ph idx="1"/>
            <p:custDataLst>
              <p:tags r:id="rId2"/>
            </p:custDataLst>
          </p:nvPr>
        </p:nvSpPr>
        <p:spPr/>
        <p:txBody>
          <a:bodyPr/>
          <a:lstStyle/>
          <a:p>
            <a:pPr marL="0" indent="0" algn="just">
              <a:lnSpc>
                <a:spcPct val="100000"/>
              </a:lnSpc>
              <a:buNone/>
            </a:pPr>
            <a:r>
              <a:rPr lang="fr-CA" dirty="0"/>
              <a:t>La</a:t>
            </a:r>
            <a:r>
              <a:rPr lang="fr-CA" b="1" dirty="0"/>
              <a:t> recherche</a:t>
            </a:r>
            <a:r>
              <a:rPr lang="fr-CA" dirty="0"/>
              <a:t> </a:t>
            </a:r>
            <a:r>
              <a:rPr lang="fr-CA" b="1" dirty="0"/>
              <a:t>du rectangle d’or </a:t>
            </a:r>
            <a:r>
              <a:rPr lang="fr-CA" dirty="0"/>
              <a:t>est une technique permettant de trouver l’extremum (minimum ou maximum) d’une fonction strictement unimodale en rétrécissant successivement la plage de valeurs dans laquelle l’extremum se trouve.</a:t>
            </a:r>
          </a:p>
          <a:p>
            <a:pPr algn="just">
              <a:lnSpc>
                <a:spcPct val="100000"/>
              </a:lnSpc>
            </a:pPr>
            <a:endParaRPr lang="fr-CA" altLang="ko-KR" sz="500" dirty="0"/>
          </a:p>
          <a:p>
            <a:pPr marL="0" indent="0" algn="just">
              <a:lnSpc>
                <a:spcPct val="100000"/>
              </a:lnSpc>
              <a:buNone/>
            </a:pPr>
            <a:r>
              <a:rPr lang="fr-CA" dirty="0"/>
              <a:t>La technique tire son nom du fait que l’algorithme maintient les valeurs de fonction pour les triples de points dont les distances forment un </a:t>
            </a:r>
            <a:r>
              <a:rPr lang="fr-CA" b="1" dirty="0"/>
              <a:t>nombre d’or</a:t>
            </a:r>
            <a:r>
              <a:rPr lang="fr-CA" dirty="0"/>
              <a:t>.</a:t>
            </a:r>
          </a:p>
        </p:txBody>
      </p:sp>
    </p:spTree>
    <p:extLst>
      <p:ext uri="{BB962C8B-B14F-4D97-AF65-F5344CB8AC3E}">
        <p14:creationId xmlns:p14="http://schemas.microsoft.com/office/powerpoint/2010/main" val="309239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Méthode du rectangle d’or</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normAutofit lnSpcReduction="10000"/>
              </a:bodyPr>
              <a:lstStyle/>
              <a:p>
                <a:pPr marL="0" indent="0" algn="just">
                  <a:lnSpc>
                    <a:spcPct val="100000"/>
                  </a:lnSpc>
                  <a:buNone/>
                </a:pPr>
                <a:r>
                  <a:rPr lang="fr-CA" dirty="0">
                    <a:solidFill>
                      <a:srgbClr val="323232"/>
                    </a:solidFill>
                  </a:rPr>
                  <a:t>Posons que </a:t>
                </a:r>
                <a14:m>
                  <m:oMath xmlns:m="http://schemas.openxmlformats.org/officeDocument/2006/math">
                    <m:r>
                      <a:rPr lang="fr-CA" i="1" dirty="0" smtClean="0">
                        <a:solidFill>
                          <a:srgbClr val="323232"/>
                        </a:solidFill>
                        <a:latin typeface="Cambria Math" panose="02040503050406030204" pitchFamily="18" charset="0"/>
                      </a:rPr>
                      <m:t>[</m:t>
                    </m:r>
                    <m:r>
                      <a:rPr lang="fr-CA" i="1" dirty="0" err="1">
                        <a:solidFill>
                          <a:srgbClr val="323232"/>
                        </a:solidFill>
                        <a:latin typeface="Cambria Math" panose="02040503050406030204" pitchFamily="18" charset="0"/>
                      </a:rPr>
                      <m:t>𝑎</m:t>
                    </m:r>
                    <m:r>
                      <a:rPr lang="fr-CA" i="1" dirty="0" err="1" smtClean="0">
                        <a:solidFill>
                          <a:srgbClr val="323232"/>
                        </a:solidFill>
                        <a:latin typeface="Cambria Math" panose="02040503050406030204" pitchFamily="18" charset="0"/>
                      </a:rPr>
                      <m:t>,</m:t>
                    </m:r>
                    <m:r>
                      <a:rPr lang="fr-CA" i="1" dirty="0" err="1" smtClean="0">
                        <a:solidFill>
                          <a:srgbClr val="323232"/>
                        </a:solidFill>
                        <a:latin typeface="Cambria Math" panose="02040503050406030204" pitchFamily="18" charset="0"/>
                      </a:rPr>
                      <m:t>𝑏</m:t>
                    </m:r>
                    <m:r>
                      <a:rPr lang="fr-CA" i="1" dirty="0">
                        <a:solidFill>
                          <a:srgbClr val="323232"/>
                        </a:solidFill>
                        <a:latin typeface="Cambria Math" panose="02040503050406030204" pitchFamily="18" charset="0"/>
                      </a:rPr>
                      <m:t>]</m:t>
                    </m:r>
                  </m:oMath>
                </a14:m>
                <a:r>
                  <a:rPr lang="fr-CA" dirty="0">
                    <a:solidFill>
                      <a:srgbClr val="323232"/>
                    </a:solidFill>
                  </a:rPr>
                  <a:t> est l’intervalle de la fourchette courante (c.-à-d. que l’optimiseur se trouve dans </a:t>
                </a:r>
                <a14:m>
                  <m:oMath xmlns:m="http://schemas.openxmlformats.org/officeDocument/2006/math">
                    <m:r>
                      <a:rPr lang="fr-CA" i="1" dirty="0">
                        <a:solidFill>
                          <a:srgbClr val="323232"/>
                        </a:solidFill>
                        <a:latin typeface="Cambria Math" panose="02040503050406030204" pitchFamily="18" charset="0"/>
                      </a:rPr>
                      <m:t>[</m:t>
                    </m:r>
                    <m:r>
                      <a:rPr lang="fr-CA" i="1" dirty="0" err="1">
                        <a:solidFill>
                          <a:srgbClr val="323232"/>
                        </a:solidFill>
                        <a:latin typeface="Cambria Math" panose="02040503050406030204" pitchFamily="18" charset="0"/>
                      </a:rPr>
                      <m:t>𝑎</m:t>
                    </m:r>
                    <m:r>
                      <a:rPr lang="fr-CA" i="1" dirty="0" err="1">
                        <a:solidFill>
                          <a:srgbClr val="323232"/>
                        </a:solidFill>
                        <a:latin typeface="Cambria Math" panose="02040503050406030204" pitchFamily="18" charset="0"/>
                      </a:rPr>
                      <m:t>,</m:t>
                    </m:r>
                    <m:r>
                      <a:rPr lang="fr-CA" i="1" dirty="0" err="1">
                        <a:solidFill>
                          <a:srgbClr val="323232"/>
                        </a:solidFill>
                        <a:latin typeface="Cambria Math" panose="02040503050406030204" pitchFamily="18" charset="0"/>
                      </a:rPr>
                      <m:t>𝑏</m:t>
                    </m:r>
                    <m:r>
                      <a:rPr lang="fr-CA" i="1" dirty="0">
                        <a:solidFill>
                          <a:srgbClr val="323232"/>
                        </a:solidFill>
                        <a:latin typeface="Cambria Math" panose="02040503050406030204" pitchFamily="18" charset="0"/>
                      </a:rPr>
                      <m:t>]</m:t>
                    </m:r>
                  </m:oMath>
                </a14:m>
                <a:r>
                  <a:rPr lang="fr-CA" dirty="0">
                    <a:solidFill>
                      <a:srgbClr val="323232"/>
                    </a:solidFill>
                  </a:rPr>
                  <a:t>), et que </a:t>
                </a:r>
                <a14:m>
                  <m:oMath xmlns:m="http://schemas.openxmlformats.org/officeDocument/2006/math">
                    <m:r>
                      <a:rPr lang="fr-CA" smtClean="0">
                        <a:solidFill>
                          <a:srgbClr val="323232"/>
                        </a:solidFill>
                        <a:latin typeface="Cambria Math" charset="0"/>
                      </a:rPr>
                      <m:t>𝑓</m:t>
                    </m:r>
                    <m:r>
                      <a:rPr lang="fr-CA" smtClean="0">
                        <a:solidFill>
                          <a:srgbClr val="323232"/>
                        </a:solidFill>
                        <a:latin typeface="Cambria Math" charset="0"/>
                      </a:rPr>
                      <m:t>(</m:t>
                    </m:r>
                    <m:r>
                      <a:rPr lang="fr-CA" smtClean="0">
                        <a:solidFill>
                          <a:srgbClr val="323232"/>
                        </a:solidFill>
                        <a:latin typeface="Cambria Math" charset="0"/>
                      </a:rPr>
                      <m:t>𝑎</m:t>
                    </m:r>
                    <m:r>
                      <a:rPr lang="fr-CA" smtClean="0">
                        <a:solidFill>
                          <a:srgbClr val="323232"/>
                        </a:solidFill>
                        <a:latin typeface="Cambria Math" charset="0"/>
                      </a:rPr>
                      <m:t>), </m:t>
                    </m:r>
                    <m:r>
                      <a:rPr lang="fr-CA" smtClean="0">
                        <a:solidFill>
                          <a:srgbClr val="323232"/>
                        </a:solidFill>
                        <a:latin typeface="Cambria Math" charset="0"/>
                      </a:rPr>
                      <m:t>𝑓</m:t>
                    </m:r>
                    <m:r>
                      <a:rPr lang="fr-CA" smtClean="0">
                        <a:solidFill>
                          <a:srgbClr val="323232"/>
                        </a:solidFill>
                        <a:latin typeface="Cambria Math" charset="0"/>
                      </a:rPr>
                      <m:t>(</m:t>
                    </m:r>
                    <m:r>
                      <a:rPr lang="fr-CA" smtClean="0">
                        <a:solidFill>
                          <a:srgbClr val="323232"/>
                        </a:solidFill>
                        <a:latin typeface="Cambria Math" charset="0"/>
                      </a:rPr>
                      <m:t>𝑏</m:t>
                    </m:r>
                    <m:r>
                      <a:rPr lang="fr-CA" smtClean="0">
                        <a:solidFill>
                          <a:srgbClr val="323232"/>
                        </a:solidFill>
                        <a:latin typeface="Cambria Math" charset="0"/>
                      </a:rPr>
                      <m:t>) </m:t>
                    </m:r>
                  </m:oMath>
                </a14:m>
                <a:r>
                  <a:rPr lang="fr-CA" dirty="0">
                    <a:solidFill>
                      <a:srgbClr val="323232"/>
                    </a:solidFill>
                  </a:rPr>
                  <a:t> a déjà été calculé. </a:t>
                </a:r>
                <a:r>
                  <a:rPr lang="fr-CA" dirty="0"/>
                  <a:t>Désignons</a:t>
                </a:r>
                <a:r>
                  <a:rPr lang="fr-CA" dirty="0">
                    <a:solidFill>
                      <a:srgbClr val="323232"/>
                    </a:solidFill>
                  </a:rPr>
                  <a:t> </a:t>
                </a:r>
                <a14:m>
                  <m:oMath xmlns:m="http://schemas.openxmlformats.org/officeDocument/2006/math">
                    <m:r>
                      <a:rPr lang="fr-CA" smtClean="0">
                        <a:solidFill>
                          <a:srgbClr val="323232"/>
                        </a:solidFill>
                        <a:latin typeface="Cambria Math" charset="0"/>
                      </a:rPr>
                      <m:t>𝜑</m:t>
                    </m:r>
                    <m:r>
                      <a:rPr lang="fr-CA" smtClean="0">
                        <a:solidFill>
                          <a:srgbClr val="323232"/>
                        </a:solidFill>
                        <a:latin typeface="Cambria Math" charset="0"/>
                      </a:rPr>
                      <m:t>= </m:t>
                    </m:r>
                    <m:f>
                      <m:fPr>
                        <m:type m:val="lin"/>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(1+</m:t>
                        </m:r>
                        <m:rad>
                          <m:radPr>
                            <m:degHide m:val="on"/>
                            <m:ctrlPr>
                              <a:rPr lang="fr-CA" i="1" smtClean="0">
                                <a:solidFill>
                                  <a:srgbClr val="323232"/>
                                </a:solidFill>
                                <a:latin typeface="Cambria Math" panose="02040503050406030204" pitchFamily="18" charset="0"/>
                              </a:rPr>
                            </m:ctrlPr>
                          </m:radPr>
                          <m:deg/>
                          <m:e>
                            <m:r>
                              <a:rPr lang="fr-CA" smtClean="0">
                                <a:solidFill>
                                  <a:srgbClr val="323232"/>
                                </a:solidFill>
                                <a:latin typeface="Cambria Math" charset="0"/>
                              </a:rPr>
                              <m:t>5</m:t>
                            </m:r>
                          </m:e>
                        </m:rad>
                        <m:r>
                          <a:rPr lang="fr-CA" smtClean="0">
                            <a:solidFill>
                              <a:srgbClr val="323232"/>
                            </a:solidFill>
                            <a:latin typeface="Cambria Math" charset="0"/>
                          </a:rPr>
                          <m:t>)</m:t>
                        </m:r>
                      </m:num>
                      <m:den>
                        <m:r>
                          <a:rPr lang="fr-CA" smtClean="0">
                            <a:solidFill>
                              <a:srgbClr val="323232"/>
                            </a:solidFill>
                            <a:latin typeface="Cambria Math" charset="0"/>
                          </a:rPr>
                          <m:t>2</m:t>
                        </m:r>
                      </m:den>
                    </m:f>
                  </m:oMath>
                </a14:m>
                <a:r>
                  <a:rPr lang="fr-CA" dirty="0">
                    <a:solidFill>
                      <a:srgbClr val="323232"/>
                    </a:solidFill>
                  </a:rPr>
                  <a:t>. </a:t>
                </a:r>
              </a:p>
              <a:p>
                <a:pPr marL="781200" lvl="1" indent="-457200" algn="just">
                  <a:buFont typeface="+mj-lt"/>
                  <a:buAutoNum type="arabicPeriod"/>
                </a:pPr>
                <a:r>
                  <a:rPr lang="fr-CA" dirty="0"/>
                  <a:t>Soit </a:t>
                </a:r>
                <a14:m>
                  <m:oMath xmlns:m="http://schemas.openxmlformats.org/officeDocument/2006/math">
                    <m:r>
                      <a:rPr lang="fr-CA" smtClean="0">
                        <a:solidFill>
                          <a:srgbClr val="323232"/>
                        </a:solidFill>
                        <a:latin typeface="Cambria Math" charset="0"/>
                      </a:rPr>
                      <m:t>𝑐</m:t>
                    </m:r>
                    <m:r>
                      <a:rPr lang="fr-CA" smtClean="0">
                        <a:solidFill>
                          <a:srgbClr val="323232"/>
                        </a:solidFill>
                        <a:latin typeface="Cambria Math" charset="0"/>
                      </a:rPr>
                      <m:t>=</m:t>
                    </m:r>
                    <m:r>
                      <a:rPr lang="fr-CA" smtClean="0">
                        <a:solidFill>
                          <a:srgbClr val="323232"/>
                        </a:solidFill>
                        <a:latin typeface="Cambria Math" charset="0"/>
                      </a:rPr>
                      <m:t>𝑏</m:t>
                    </m:r>
                    <m:r>
                      <a:rPr lang="fr-CA" smtClean="0">
                        <a:solidFill>
                          <a:srgbClr val="323232"/>
                        </a:solidFill>
                        <a:latin typeface="Cambria Math" charset="0"/>
                      </a:rPr>
                      <m:t> −</m:t>
                    </m:r>
                    <m:f>
                      <m:fPr>
                        <m:ctrlPr>
                          <a:rPr lang="fr-CA" i="1" smtClean="0">
                            <a:solidFill>
                              <a:srgbClr val="323232"/>
                            </a:solidFill>
                            <a:latin typeface="Cambria Math" panose="02040503050406030204" pitchFamily="18" charset="0"/>
                          </a:rPr>
                        </m:ctrlPr>
                      </m:fPr>
                      <m:num>
                        <m:d>
                          <m:dPr>
                            <m:ctrlPr>
                              <a:rPr lang="fr-CA" i="1">
                                <a:solidFill>
                                  <a:srgbClr val="323232"/>
                                </a:solidFill>
                                <a:latin typeface="Cambria Math" panose="02040503050406030204" pitchFamily="18" charset="0"/>
                              </a:rPr>
                            </m:ctrlPr>
                          </m:dPr>
                          <m:e>
                            <m:r>
                              <a:rPr lang="fr-CA">
                                <a:solidFill>
                                  <a:srgbClr val="323232"/>
                                </a:solidFill>
                                <a:latin typeface="Cambria Math" charset="0"/>
                              </a:rPr>
                              <m:t>𝑏</m:t>
                            </m:r>
                            <m:r>
                              <a:rPr lang="fr-CA">
                                <a:solidFill>
                                  <a:srgbClr val="323232"/>
                                </a:solidFill>
                                <a:latin typeface="Cambria Math" charset="0"/>
                              </a:rPr>
                              <m:t>−</m:t>
                            </m:r>
                            <m:r>
                              <a:rPr lang="fr-CA">
                                <a:solidFill>
                                  <a:srgbClr val="323232"/>
                                </a:solidFill>
                                <a:latin typeface="Cambria Math" charset="0"/>
                              </a:rPr>
                              <m:t>𝑎</m:t>
                            </m:r>
                          </m:e>
                        </m:d>
                      </m:num>
                      <m:den>
                        <m:r>
                          <a:rPr lang="fr-CA">
                            <a:solidFill>
                              <a:srgbClr val="323232"/>
                            </a:solidFill>
                            <a:latin typeface="Cambria Math" charset="0"/>
                          </a:rPr>
                          <m:t>𝜑</m:t>
                        </m:r>
                      </m:den>
                    </m:f>
                    <m:r>
                      <a:rPr lang="fr-CA" smtClean="0">
                        <a:solidFill>
                          <a:srgbClr val="323232"/>
                        </a:solidFill>
                        <a:latin typeface="Cambria Math" charset="0"/>
                      </a:rPr>
                      <m:t> ,</m:t>
                    </m:r>
                    <m:r>
                      <a:rPr lang="fr-CA" smtClean="0">
                        <a:solidFill>
                          <a:srgbClr val="323232"/>
                        </a:solidFill>
                        <a:latin typeface="Cambria Math" charset="0"/>
                      </a:rPr>
                      <m:t>𝑑</m:t>
                    </m:r>
                    <m:r>
                      <a:rPr lang="fr-CA" smtClean="0">
                        <a:solidFill>
                          <a:srgbClr val="323232"/>
                        </a:solidFill>
                        <a:latin typeface="Cambria Math" charset="0"/>
                      </a:rPr>
                      <m:t>=</m:t>
                    </m:r>
                    <m:r>
                      <a:rPr lang="fr-CA" smtClean="0">
                        <a:solidFill>
                          <a:srgbClr val="323232"/>
                        </a:solidFill>
                        <a:latin typeface="Cambria Math" charset="0"/>
                      </a:rPr>
                      <m:t>𝑎</m:t>
                    </m:r>
                    <m:r>
                      <a:rPr lang="fr-CA" smtClean="0">
                        <a:solidFill>
                          <a:srgbClr val="323232"/>
                        </a:solidFill>
                        <a:latin typeface="Cambria Math" charset="0"/>
                      </a:rPr>
                      <m:t>+</m:t>
                    </m:r>
                    <m:f>
                      <m:fPr>
                        <m:ctrlPr>
                          <a:rPr lang="fr-CA" i="1">
                            <a:solidFill>
                              <a:srgbClr val="323232"/>
                            </a:solidFill>
                            <a:latin typeface="Cambria Math" panose="02040503050406030204" pitchFamily="18" charset="0"/>
                          </a:rPr>
                        </m:ctrlPr>
                      </m:fPr>
                      <m:num>
                        <m:d>
                          <m:dPr>
                            <m:ctrlPr>
                              <a:rPr lang="fr-CA" i="1">
                                <a:solidFill>
                                  <a:srgbClr val="323232"/>
                                </a:solidFill>
                                <a:latin typeface="Cambria Math" panose="02040503050406030204" pitchFamily="18" charset="0"/>
                              </a:rPr>
                            </m:ctrlPr>
                          </m:dPr>
                          <m:e>
                            <m:r>
                              <a:rPr lang="fr-CA">
                                <a:solidFill>
                                  <a:srgbClr val="323232"/>
                                </a:solidFill>
                                <a:latin typeface="Cambria Math" charset="0"/>
                              </a:rPr>
                              <m:t>𝑏</m:t>
                            </m:r>
                            <m:r>
                              <a:rPr lang="fr-CA">
                                <a:solidFill>
                                  <a:srgbClr val="323232"/>
                                </a:solidFill>
                                <a:latin typeface="Cambria Math" charset="0"/>
                              </a:rPr>
                              <m:t>−</m:t>
                            </m:r>
                            <m:r>
                              <a:rPr lang="fr-CA">
                                <a:solidFill>
                                  <a:srgbClr val="323232"/>
                                </a:solidFill>
                                <a:latin typeface="Cambria Math" charset="0"/>
                              </a:rPr>
                              <m:t>𝑎</m:t>
                            </m:r>
                          </m:e>
                        </m:d>
                      </m:num>
                      <m:den>
                        <m:r>
                          <a:rPr lang="fr-CA">
                            <a:solidFill>
                              <a:srgbClr val="323232"/>
                            </a:solidFill>
                            <a:latin typeface="Cambria Math" charset="0"/>
                          </a:rPr>
                          <m:t>𝜑</m:t>
                        </m:r>
                      </m:den>
                    </m:f>
                    <m:r>
                      <a:rPr lang="fr-CA" b="0" i="0" smtClean="0">
                        <a:solidFill>
                          <a:srgbClr val="323232"/>
                        </a:solidFill>
                        <a:latin typeface="Cambria Math" panose="02040503050406030204" pitchFamily="18" charset="0"/>
                      </a:rPr>
                      <m:t>;</m:t>
                    </m:r>
                  </m:oMath>
                </a14:m>
                <a:r>
                  <a:rPr lang="fr-CA" dirty="0">
                    <a:solidFill>
                      <a:srgbClr val="323232"/>
                    </a:solidFill>
                  </a:rPr>
                  <a:t> </a:t>
                </a:r>
              </a:p>
              <a:p>
                <a:pPr marL="781200" lvl="1" indent="-457200" algn="just">
                  <a:buFont typeface="+mj-lt"/>
                  <a:buAutoNum type="arabicPeriod"/>
                </a:pPr>
                <a:r>
                  <a:rPr lang="fr-CA" dirty="0">
                    <a:solidFill>
                      <a:srgbClr val="323232"/>
                    </a:solidFill>
                  </a:rPr>
                  <a:t>Si </a:t>
                </a:r>
                <a14:m>
                  <m:oMath xmlns:m="http://schemas.openxmlformats.org/officeDocument/2006/math">
                    <m:r>
                      <a:rPr lang="fr-CA" smtClean="0">
                        <a:solidFill>
                          <a:srgbClr val="323232"/>
                        </a:solidFill>
                        <a:latin typeface="Cambria Math" charset="0"/>
                      </a:rPr>
                      <m:t>𝑓</m:t>
                    </m:r>
                    <m:r>
                      <a:rPr lang="fr-CA" smtClean="0">
                        <a:solidFill>
                          <a:srgbClr val="323232"/>
                        </a:solidFill>
                        <a:latin typeface="Cambria Math" charset="0"/>
                      </a:rPr>
                      <m:t>(</m:t>
                    </m:r>
                    <m:r>
                      <a:rPr lang="fr-CA" smtClean="0">
                        <a:solidFill>
                          <a:srgbClr val="323232"/>
                        </a:solidFill>
                        <a:latin typeface="Cambria Math" charset="0"/>
                      </a:rPr>
                      <m:t>𝑐</m:t>
                    </m:r>
                    <m:r>
                      <a:rPr lang="fr-CA" smtClean="0">
                        <a:solidFill>
                          <a:srgbClr val="323232"/>
                        </a:solidFill>
                        <a:latin typeface="Cambria Math" charset="0"/>
                      </a:rPr>
                      <m:t>), </m:t>
                    </m:r>
                    <m:r>
                      <a:rPr lang="fr-CA" smtClean="0">
                        <a:solidFill>
                          <a:srgbClr val="323232"/>
                        </a:solidFill>
                        <a:latin typeface="Cambria Math" charset="0"/>
                      </a:rPr>
                      <m:t>𝑓</m:t>
                    </m:r>
                    <m:r>
                      <a:rPr lang="fr-CA" smtClean="0">
                        <a:solidFill>
                          <a:srgbClr val="323232"/>
                        </a:solidFill>
                        <a:latin typeface="Cambria Math" charset="0"/>
                      </a:rPr>
                      <m:t>(</m:t>
                    </m:r>
                    <m:r>
                      <a:rPr lang="fr-CA" smtClean="0">
                        <a:solidFill>
                          <a:srgbClr val="323232"/>
                        </a:solidFill>
                        <a:latin typeface="Cambria Math" charset="0"/>
                      </a:rPr>
                      <m:t>𝑑</m:t>
                    </m:r>
                    <m:r>
                      <a:rPr lang="fr-CA" smtClean="0">
                        <a:solidFill>
                          <a:srgbClr val="323232"/>
                        </a:solidFill>
                        <a:latin typeface="Cambria Math" charset="0"/>
                      </a:rPr>
                      <m:t>)</m:t>
                    </m:r>
                  </m:oMath>
                </a14:m>
                <a:r>
                  <a:rPr lang="fr-CA" dirty="0">
                    <a:solidFill>
                      <a:srgbClr val="323232"/>
                    </a:solidFill>
                  </a:rPr>
                  <a:t> ne sont pas disponibles, calculez-les;</a:t>
                </a:r>
              </a:p>
              <a:p>
                <a:pPr marL="781200" lvl="1" indent="-457200" algn="just">
                  <a:buFont typeface="+mj-lt"/>
                  <a:buAutoNum type="arabicPeriod"/>
                </a:pPr>
                <a:r>
                  <a:rPr lang="fr-CA" dirty="0"/>
                  <a:t>Si </a:t>
                </a:r>
                <a14:m>
                  <m:oMath xmlns:m="http://schemas.openxmlformats.org/officeDocument/2006/math">
                    <m:r>
                      <a:rPr lang="fr-CA">
                        <a:latin typeface="Cambria Math" charset="0"/>
                      </a:rPr>
                      <m:t>𝑓</m:t>
                    </m:r>
                    <m:d>
                      <m:dPr>
                        <m:ctrlPr>
                          <a:rPr lang="fr-CA" i="1">
                            <a:latin typeface="Cambria Math" panose="02040503050406030204" pitchFamily="18" charset="0"/>
                          </a:rPr>
                        </m:ctrlPr>
                      </m:dPr>
                      <m:e>
                        <m:r>
                          <a:rPr lang="fr-CA">
                            <a:latin typeface="Cambria Math" charset="0"/>
                          </a:rPr>
                          <m:t>𝑐</m:t>
                        </m:r>
                      </m:e>
                    </m:d>
                    <m:r>
                      <a:rPr lang="fr-CA">
                        <a:latin typeface="Cambria Math" charset="0"/>
                      </a:rPr>
                      <m:t>&lt; </m:t>
                    </m:r>
                    <m:r>
                      <a:rPr lang="fr-CA">
                        <a:latin typeface="Cambria Math" charset="0"/>
                      </a:rPr>
                      <m:t>𝑓</m:t>
                    </m:r>
                    <m:r>
                      <a:rPr lang="fr-CA">
                        <a:latin typeface="Cambria Math" charset="0"/>
                      </a:rPr>
                      <m:t>(</m:t>
                    </m:r>
                    <m:r>
                      <a:rPr lang="fr-CA">
                        <a:latin typeface="Cambria Math" charset="0"/>
                      </a:rPr>
                      <m:t>𝑑</m:t>
                    </m:r>
                    <m:r>
                      <a:rPr lang="fr-CA">
                        <a:latin typeface="Cambria Math" charset="0"/>
                      </a:rPr>
                      <m:t>) </m:t>
                    </m:r>
                  </m:oMath>
                </a14:m>
                <a:r>
                  <a:rPr lang="fr-CA" dirty="0"/>
                  <a:t> (pour trouver un minimum – pour trouver un maximum, inversez l’ordre) alors, déplacez les données : </a:t>
                </a:r>
                <a14:m>
                  <m:oMath xmlns:m="http://schemas.openxmlformats.org/officeDocument/2006/math">
                    <m:d>
                      <m:dPr>
                        <m:ctrlPr>
                          <a:rPr lang="fr-CA" i="1">
                            <a:latin typeface="Cambria Math" panose="02040503050406030204" pitchFamily="18" charset="0"/>
                          </a:rPr>
                        </m:ctrlPr>
                      </m:dPr>
                      <m:e>
                        <m:r>
                          <a:rPr lang="fr-CA">
                            <a:latin typeface="Cambria Math" charset="0"/>
                          </a:rPr>
                          <m:t>𝑏</m:t>
                        </m:r>
                        <m:r>
                          <a:rPr lang="fr-CA">
                            <a:latin typeface="Cambria Math" charset="0"/>
                          </a:rPr>
                          <m:t>, </m:t>
                        </m:r>
                        <m:r>
                          <a:rPr lang="fr-CA">
                            <a:latin typeface="Cambria Math" charset="0"/>
                          </a:rPr>
                          <m:t>𝑓</m:t>
                        </m:r>
                        <m:d>
                          <m:dPr>
                            <m:ctrlPr>
                              <a:rPr lang="fr-CA" i="1">
                                <a:latin typeface="Cambria Math" panose="02040503050406030204" pitchFamily="18" charset="0"/>
                              </a:rPr>
                            </m:ctrlPr>
                          </m:dPr>
                          <m:e>
                            <m:r>
                              <a:rPr lang="fr-CA">
                                <a:latin typeface="Cambria Math" charset="0"/>
                              </a:rPr>
                              <m:t>𝑏</m:t>
                            </m:r>
                          </m:e>
                        </m:d>
                      </m:e>
                    </m:d>
                    <m:r>
                      <a:rPr lang="fr-CA">
                        <a:latin typeface="Cambria Math" charset="0"/>
                      </a:rPr>
                      <m:t>← </m:t>
                    </m:r>
                    <m:d>
                      <m:dPr>
                        <m:ctrlPr>
                          <a:rPr lang="fr-CA" i="1">
                            <a:latin typeface="Cambria Math" panose="02040503050406030204" pitchFamily="18" charset="0"/>
                          </a:rPr>
                        </m:ctrlPr>
                      </m:dPr>
                      <m:e>
                        <m:r>
                          <a:rPr lang="fr-CA">
                            <a:latin typeface="Cambria Math" charset="0"/>
                          </a:rPr>
                          <m:t>𝑑</m:t>
                        </m:r>
                        <m:r>
                          <a:rPr lang="fr-CA">
                            <a:latin typeface="Cambria Math" charset="0"/>
                          </a:rPr>
                          <m:t>, </m:t>
                        </m:r>
                        <m:r>
                          <a:rPr lang="fr-CA">
                            <a:latin typeface="Cambria Math" charset="0"/>
                          </a:rPr>
                          <m:t>𝑓</m:t>
                        </m:r>
                        <m:d>
                          <m:dPr>
                            <m:ctrlPr>
                              <a:rPr lang="fr-CA" i="1">
                                <a:latin typeface="Cambria Math" panose="02040503050406030204" pitchFamily="18" charset="0"/>
                              </a:rPr>
                            </m:ctrlPr>
                          </m:dPr>
                          <m:e>
                            <m:r>
                              <a:rPr lang="fr-CA">
                                <a:latin typeface="Cambria Math" charset="0"/>
                              </a:rPr>
                              <m:t>𝑑</m:t>
                            </m:r>
                          </m:e>
                        </m:d>
                      </m:e>
                    </m:d>
                    <m:r>
                      <a:rPr lang="fr-CA">
                        <a:latin typeface="Cambria Math" panose="02040503050406030204" pitchFamily="18" charset="0"/>
                      </a:rPr>
                      <m:t> </m:t>
                    </m:r>
                    <m:r>
                      <m:rPr>
                        <m:sty m:val="p"/>
                      </m:rPr>
                      <a:rPr lang="fr-CA">
                        <a:latin typeface="Cambria Math" panose="02040503050406030204" pitchFamily="18" charset="0"/>
                      </a:rPr>
                      <m:t>and</m:t>
                    </m:r>
                    <m:r>
                      <a:rPr lang="fr-CA">
                        <a:latin typeface="Cambria Math" panose="02040503050406030204" pitchFamily="18" charset="0"/>
                      </a:rPr>
                      <m:t> (</m:t>
                    </m:r>
                    <m:r>
                      <a:rPr lang="fr-CA">
                        <a:latin typeface="Cambria Math" charset="0"/>
                      </a:rPr>
                      <m:t>𝑑</m:t>
                    </m:r>
                    <m:r>
                      <a:rPr lang="fr-CA">
                        <a:latin typeface="Cambria Math" charset="0"/>
                      </a:rPr>
                      <m:t>, </m:t>
                    </m:r>
                    <m:r>
                      <a:rPr lang="fr-CA">
                        <a:latin typeface="Cambria Math" charset="0"/>
                      </a:rPr>
                      <m:t>𝑓</m:t>
                    </m:r>
                    <m:r>
                      <a:rPr lang="fr-CA">
                        <a:latin typeface="Cambria Math" charset="0"/>
                      </a:rPr>
                      <m:t>(</m:t>
                    </m:r>
                    <m:r>
                      <a:rPr lang="fr-CA">
                        <a:latin typeface="Cambria Math" charset="0"/>
                      </a:rPr>
                      <m:t>𝑑</m:t>
                    </m:r>
                    <m:r>
                      <a:rPr lang="fr-CA">
                        <a:latin typeface="Cambria Math" charset="0"/>
                      </a:rPr>
                      <m:t>)) ← (</m:t>
                    </m:r>
                    <m:r>
                      <a:rPr lang="fr-CA">
                        <a:latin typeface="Cambria Math" charset="0"/>
                      </a:rPr>
                      <m:t>𝑐</m:t>
                    </m:r>
                    <m:r>
                      <a:rPr lang="fr-CA">
                        <a:latin typeface="Cambria Math" charset="0"/>
                      </a:rPr>
                      <m:t>, </m:t>
                    </m:r>
                    <m:r>
                      <a:rPr lang="fr-CA">
                        <a:latin typeface="Cambria Math" charset="0"/>
                      </a:rPr>
                      <m:t>𝑓</m:t>
                    </m:r>
                    <m:r>
                      <a:rPr lang="fr-CA">
                        <a:latin typeface="Cambria Math" charset="0"/>
                      </a:rPr>
                      <m:t>(</m:t>
                    </m:r>
                    <m:r>
                      <a:rPr lang="fr-CA">
                        <a:latin typeface="Cambria Math" charset="0"/>
                      </a:rPr>
                      <m:t>𝑐</m:t>
                    </m:r>
                    <m:r>
                      <a:rPr lang="fr-CA">
                        <a:latin typeface="Cambria Math" charset="0"/>
                      </a:rPr>
                      <m:t>)) </m:t>
                    </m:r>
                  </m:oMath>
                </a14:m>
                <a:r>
                  <a:rPr lang="fr-CA" dirty="0"/>
                  <a:t>et mettez à jour </a:t>
                </a:r>
                <a14:m>
                  <m:oMath xmlns:m="http://schemas.openxmlformats.org/officeDocument/2006/math">
                    <m:r>
                      <a:rPr lang="fr-CA">
                        <a:latin typeface="Cambria Math" charset="0"/>
                      </a:rPr>
                      <m:t>𝑐</m:t>
                    </m:r>
                    <m:r>
                      <a:rPr lang="fr-CA">
                        <a:latin typeface="Cambria Math" charset="0"/>
                      </a:rPr>
                      <m:t> = </m:t>
                    </m:r>
                    <m:r>
                      <a:rPr lang="fr-CA">
                        <a:latin typeface="Cambria Math" charset="0"/>
                      </a:rPr>
                      <m:t>𝑏</m:t>
                    </m:r>
                    <m:r>
                      <a:rPr lang="fr-CA">
                        <a:latin typeface="Cambria Math" charset="0"/>
                      </a:rPr>
                      <m:t> − (</m:t>
                    </m:r>
                    <m:r>
                      <a:rPr lang="fr-CA">
                        <a:latin typeface="Cambria Math" charset="0"/>
                      </a:rPr>
                      <m:t>𝑎</m:t>
                    </m:r>
                    <m:r>
                      <a:rPr lang="fr-CA">
                        <a:latin typeface="Cambria Math" charset="0"/>
                      </a:rPr>
                      <m:t> − </m:t>
                    </m:r>
                    <m:r>
                      <a:rPr lang="fr-CA">
                        <a:latin typeface="Cambria Math" charset="0"/>
                      </a:rPr>
                      <m:t>𝑏</m:t>
                    </m:r>
                    <m:r>
                      <a:rPr lang="fr-CA">
                        <a:latin typeface="Cambria Math" charset="0"/>
                      </a:rPr>
                      <m:t>)/</m:t>
                    </m:r>
                    <m:r>
                      <a:rPr lang="fr-CA">
                        <a:latin typeface="Cambria Math" charset="0"/>
                      </a:rPr>
                      <m:t>𝜑</m:t>
                    </m:r>
                    <m:r>
                      <a:rPr lang="fr-CA">
                        <a:latin typeface="Cambria Math" charset="0"/>
                      </a:rPr>
                      <m:t> </m:t>
                    </m:r>
                  </m:oMath>
                </a14:m>
                <a:r>
                  <a:rPr lang="fr-CA" dirty="0"/>
                  <a:t> et </a:t>
                </a:r>
                <a14:m>
                  <m:oMath xmlns:m="http://schemas.openxmlformats.org/officeDocument/2006/math">
                    <m:r>
                      <a:rPr lang="fr-CA">
                        <a:latin typeface="Cambria Math" charset="0"/>
                      </a:rPr>
                      <m:t>𝑓</m:t>
                    </m:r>
                    <m:d>
                      <m:dPr>
                        <m:ctrlPr>
                          <a:rPr lang="fr-CA" i="1">
                            <a:latin typeface="Cambria Math" panose="02040503050406030204" pitchFamily="18" charset="0"/>
                          </a:rPr>
                        </m:ctrlPr>
                      </m:dPr>
                      <m:e>
                        <m:r>
                          <a:rPr lang="fr-CA">
                            <a:latin typeface="Cambria Math" charset="0"/>
                          </a:rPr>
                          <m:t>𝑐</m:t>
                        </m:r>
                      </m:e>
                    </m:d>
                    <m:r>
                      <a:rPr lang="fr-CA">
                        <a:latin typeface="Cambria Math" charset="0"/>
                      </a:rPr>
                      <m:t>;</m:t>
                    </m:r>
                  </m:oMath>
                </a14:m>
                <a:endParaRPr lang="fr-CA" dirty="0"/>
              </a:p>
              <a:p>
                <a:pPr marL="781200" lvl="1" indent="-457200" algn="just">
                  <a:buFont typeface="+mj-lt"/>
                  <a:buAutoNum type="arabicPeriod"/>
                </a:pPr>
                <a:r>
                  <a:rPr lang="fr-CA" dirty="0"/>
                  <a:t>Sinon, déplacez les données </a:t>
                </a:r>
                <a14:m>
                  <m:oMath xmlns:m="http://schemas.openxmlformats.org/officeDocument/2006/math">
                    <m:d>
                      <m:dPr>
                        <m:ctrlPr>
                          <a:rPr lang="fr-CA" i="1">
                            <a:latin typeface="Cambria Math" panose="02040503050406030204" pitchFamily="18" charset="0"/>
                          </a:rPr>
                        </m:ctrlPr>
                      </m:dPr>
                      <m:e>
                        <m:r>
                          <a:rPr lang="fr-CA">
                            <a:latin typeface="Cambria Math" charset="0"/>
                          </a:rPr>
                          <m:t>𝑎</m:t>
                        </m:r>
                        <m:r>
                          <a:rPr lang="fr-CA">
                            <a:latin typeface="Cambria Math" charset="0"/>
                          </a:rPr>
                          <m:t>, </m:t>
                        </m:r>
                        <m:r>
                          <a:rPr lang="fr-CA">
                            <a:latin typeface="Cambria Math" charset="0"/>
                          </a:rPr>
                          <m:t>𝑓</m:t>
                        </m:r>
                        <m:d>
                          <m:dPr>
                            <m:ctrlPr>
                              <a:rPr lang="fr-CA" i="1">
                                <a:latin typeface="Cambria Math" panose="02040503050406030204" pitchFamily="18" charset="0"/>
                              </a:rPr>
                            </m:ctrlPr>
                          </m:dPr>
                          <m:e>
                            <m:r>
                              <a:rPr lang="fr-CA">
                                <a:latin typeface="Cambria Math" charset="0"/>
                              </a:rPr>
                              <m:t>𝑎</m:t>
                            </m:r>
                          </m:e>
                        </m:d>
                      </m:e>
                    </m:d>
                    <m:r>
                      <a:rPr lang="fr-CA">
                        <a:latin typeface="Cambria Math" charset="0"/>
                      </a:rPr>
                      <m:t>← </m:t>
                    </m:r>
                    <m:d>
                      <m:dPr>
                        <m:ctrlPr>
                          <a:rPr lang="fr-CA" i="1">
                            <a:latin typeface="Cambria Math" panose="02040503050406030204" pitchFamily="18" charset="0"/>
                          </a:rPr>
                        </m:ctrlPr>
                      </m:dPr>
                      <m:e>
                        <m:r>
                          <a:rPr lang="fr-CA">
                            <a:latin typeface="Cambria Math" charset="0"/>
                          </a:rPr>
                          <m:t>𝑐</m:t>
                        </m:r>
                        <m:r>
                          <a:rPr lang="fr-CA">
                            <a:latin typeface="Cambria Math" charset="0"/>
                          </a:rPr>
                          <m:t>, </m:t>
                        </m:r>
                        <m:r>
                          <a:rPr lang="fr-CA">
                            <a:latin typeface="Cambria Math" charset="0"/>
                          </a:rPr>
                          <m:t>𝑓</m:t>
                        </m:r>
                        <m:d>
                          <m:dPr>
                            <m:ctrlPr>
                              <a:rPr lang="fr-CA" i="1">
                                <a:latin typeface="Cambria Math" panose="02040503050406030204" pitchFamily="18" charset="0"/>
                              </a:rPr>
                            </m:ctrlPr>
                          </m:dPr>
                          <m:e>
                            <m:r>
                              <a:rPr lang="fr-CA">
                                <a:latin typeface="Cambria Math" charset="0"/>
                              </a:rPr>
                              <m:t>𝑐</m:t>
                            </m:r>
                          </m:e>
                        </m:d>
                      </m:e>
                    </m:d>
                    <m:r>
                      <a:rPr lang="fr-CA" i="1">
                        <a:latin typeface="Cambria Math" panose="02040503050406030204" pitchFamily="18" charset="0"/>
                      </a:rPr>
                      <m:t> </m:t>
                    </m:r>
                    <m:r>
                      <m:rPr>
                        <m:sty m:val="p"/>
                      </m:rPr>
                      <a:rPr lang="fr-CA">
                        <a:latin typeface="Cambria Math" panose="02040503050406030204" pitchFamily="18" charset="0"/>
                      </a:rPr>
                      <m:t>and</m:t>
                    </m:r>
                    <m:r>
                      <a:rPr lang="fr-CA">
                        <a:latin typeface="Cambria Math" panose="02040503050406030204" pitchFamily="18" charset="0"/>
                      </a:rPr>
                      <m:t> (</m:t>
                    </m:r>
                    <m:r>
                      <a:rPr lang="fr-CA">
                        <a:latin typeface="Cambria Math" charset="0"/>
                      </a:rPr>
                      <m:t>𝑐</m:t>
                    </m:r>
                    <m:r>
                      <a:rPr lang="fr-CA">
                        <a:latin typeface="Cambria Math" charset="0"/>
                      </a:rPr>
                      <m:t>, </m:t>
                    </m:r>
                    <m:r>
                      <a:rPr lang="fr-CA">
                        <a:latin typeface="Cambria Math" charset="0"/>
                      </a:rPr>
                      <m:t>𝑓</m:t>
                    </m:r>
                    <m:r>
                      <a:rPr lang="fr-CA">
                        <a:latin typeface="Cambria Math" charset="0"/>
                      </a:rPr>
                      <m:t>(</m:t>
                    </m:r>
                    <m:r>
                      <a:rPr lang="fr-CA">
                        <a:latin typeface="Cambria Math" charset="0"/>
                      </a:rPr>
                      <m:t>𝑐</m:t>
                    </m:r>
                    <m:r>
                      <a:rPr lang="fr-CA">
                        <a:latin typeface="Cambria Math" charset="0"/>
                      </a:rPr>
                      <m:t>)) ← (</m:t>
                    </m:r>
                    <m:r>
                      <a:rPr lang="fr-CA">
                        <a:latin typeface="Cambria Math" charset="0"/>
                      </a:rPr>
                      <m:t>𝑑</m:t>
                    </m:r>
                    <m:r>
                      <a:rPr lang="fr-CA">
                        <a:latin typeface="Cambria Math" charset="0"/>
                      </a:rPr>
                      <m:t>, </m:t>
                    </m:r>
                    <m:r>
                      <a:rPr lang="fr-CA">
                        <a:latin typeface="Cambria Math" charset="0"/>
                      </a:rPr>
                      <m:t>𝑓</m:t>
                    </m:r>
                    <m:r>
                      <a:rPr lang="fr-CA">
                        <a:latin typeface="Cambria Math" charset="0"/>
                      </a:rPr>
                      <m:t>(</m:t>
                    </m:r>
                    <m:r>
                      <a:rPr lang="fr-CA">
                        <a:latin typeface="Cambria Math" charset="0"/>
                      </a:rPr>
                      <m:t>𝑑</m:t>
                    </m:r>
                    <m:r>
                      <a:rPr lang="fr-CA">
                        <a:latin typeface="Cambria Math" charset="0"/>
                      </a:rPr>
                      <m:t>)) </m:t>
                    </m:r>
                  </m:oMath>
                </a14:m>
                <a:r>
                  <a:rPr lang="fr-CA" dirty="0"/>
                  <a:t> et mettez à jour </a:t>
                </a:r>
                <a14:m>
                  <m:oMath xmlns:m="http://schemas.openxmlformats.org/officeDocument/2006/math">
                    <m:r>
                      <a:rPr lang="fr-CA">
                        <a:latin typeface="Cambria Math" charset="0"/>
                      </a:rPr>
                      <m:t>𝑑</m:t>
                    </m:r>
                    <m:r>
                      <a:rPr lang="fr-CA">
                        <a:latin typeface="Cambria Math" charset="0"/>
                      </a:rPr>
                      <m:t> = </m:t>
                    </m:r>
                    <m:r>
                      <a:rPr lang="fr-CA">
                        <a:latin typeface="Cambria Math" charset="0"/>
                      </a:rPr>
                      <m:t>𝑎</m:t>
                    </m:r>
                    <m:r>
                      <a:rPr lang="fr-CA">
                        <a:latin typeface="Cambria Math" charset="0"/>
                      </a:rPr>
                      <m:t> + (</m:t>
                    </m:r>
                    <m:r>
                      <a:rPr lang="fr-CA">
                        <a:latin typeface="Cambria Math" charset="0"/>
                      </a:rPr>
                      <m:t>𝑏</m:t>
                    </m:r>
                    <m:r>
                      <a:rPr lang="fr-CA">
                        <a:latin typeface="Cambria Math" charset="0"/>
                      </a:rPr>
                      <m:t> − </m:t>
                    </m:r>
                    <m:r>
                      <a:rPr lang="fr-CA">
                        <a:latin typeface="Cambria Math" charset="0"/>
                      </a:rPr>
                      <m:t>𝑎</m:t>
                    </m:r>
                    <m:r>
                      <a:rPr lang="fr-CA">
                        <a:latin typeface="Cambria Math" charset="0"/>
                      </a:rPr>
                      <m:t>)/</m:t>
                    </m:r>
                    <m:r>
                      <a:rPr lang="fr-CA">
                        <a:latin typeface="Cambria Math" charset="0"/>
                      </a:rPr>
                      <m:t>𝜑</m:t>
                    </m:r>
                    <m:r>
                      <a:rPr lang="fr-CA">
                        <a:latin typeface="Cambria Math" charset="0"/>
                      </a:rPr>
                      <m:t> </m:t>
                    </m:r>
                  </m:oMath>
                </a14:m>
                <a:r>
                  <a:rPr lang="fr-CA" dirty="0"/>
                  <a:t> et </a:t>
                </a:r>
                <a14:m>
                  <m:oMath xmlns:m="http://schemas.openxmlformats.org/officeDocument/2006/math">
                    <m:r>
                      <a:rPr lang="fr-CA">
                        <a:latin typeface="Cambria Math" charset="0"/>
                      </a:rPr>
                      <m:t>𝑓</m:t>
                    </m:r>
                    <m:d>
                      <m:dPr>
                        <m:ctrlPr>
                          <a:rPr lang="fr-CA" i="1">
                            <a:latin typeface="Cambria Math" panose="02040503050406030204" pitchFamily="18" charset="0"/>
                          </a:rPr>
                        </m:ctrlPr>
                      </m:dPr>
                      <m:e>
                        <m:r>
                          <a:rPr lang="fr-CA">
                            <a:latin typeface="Cambria Math" charset="0"/>
                          </a:rPr>
                          <m:t>𝑑</m:t>
                        </m:r>
                      </m:e>
                    </m:d>
                    <m:r>
                      <a:rPr lang="fr-CA" b="0" i="0" smtClean="0">
                        <a:latin typeface="Cambria Math" panose="02040503050406030204" pitchFamily="18" charset="0"/>
                      </a:rPr>
                      <m:t>;</m:t>
                    </m:r>
                  </m:oMath>
                </a14:m>
                <a:r>
                  <a:rPr lang="fr-CA" dirty="0"/>
                  <a:t> </a:t>
                </a:r>
              </a:p>
              <a:p>
                <a:pPr marL="781200" lvl="1" indent="-457200" algn="just">
                  <a:buFont typeface="+mj-lt"/>
                  <a:buAutoNum type="arabicPeriod"/>
                </a:pPr>
                <a:r>
                  <a:rPr lang="fr-CA" dirty="0"/>
                  <a:t>L’intervalle </a:t>
                </a:r>
                <a14:m>
                  <m:oMath xmlns:m="http://schemas.openxmlformats.org/officeDocument/2006/math">
                    <m:r>
                      <a:rPr lang="fr-CA">
                        <a:latin typeface="Cambria Math" charset="0"/>
                      </a:rPr>
                      <m:t>[</m:t>
                    </m:r>
                    <m:r>
                      <a:rPr lang="fr-CA">
                        <a:latin typeface="Cambria Math" charset="0"/>
                      </a:rPr>
                      <m:t>𝑐</m:t>
                    </m:r>
                    <m:r>
                      <a:rPr lang="fr-CA">
                        <a:latin typeface="Cambria Math" charset="0"/>
                      </a:rPr>
                      <m:t>, </m:t>
                    </m:r>
                    <m:r>
                      <a:rPr lang="fr-CA">
                        <a:latin typeface="Cambria Math" charset="0"/>
                      </a:rPr>
                      <m:t>𝑑</m:t>
                    </m:r>
                    <m:r>
                      <a:rPr lang="fr-CA">
                        <a:latin typeface="Cambria Math" charset="0"/>
                      </a:rPr>
                      <m:t>] </m:t>
                    </m:r>
                  </m:oMath>
                </a14:m>
                <a:r>
                  <a:rPr lang="fr-CA" dirty="0"/>
                  <a:t> encadre l’optimiseur. Continuez jusqu’à ce que la tolérance soit atteinte.</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a:blip r:embed="rId6"/>
                <a:stretch>
                  <a:fillRect l="-806" t="-4281" r="-806" b="-306"/>
                </a:stretch>
              </a:blipFill>
            </p:spPr>
            <p:txBody>
              <a:bodyPr/>
              <a:lstStyle/>
              <a:p>
                <a:r>
                  <a:rPr lang="en-US">
                    <a:noFill/>
                  </a:rPr>
                  <a:t> </a:t>
                </a:r>
              </a:p>
            </p:txBody>
          </p:sp>
        </mc:Fallback>
      </mc:AlternateContent>
    </p:spTree>
    <p:extLst>
      <p:ext uri="{BB962C8B-B14F-4D97-AF65-F5344CB8AC3E}">
        <p14:creationId xmlns:p14="http://schemas.microsoft.com/office/powerpoint/2010/main" val="274127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Méthode de Newton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pPr marL="0" indent="0" algn="just">
                  <a:lnSpc>
                    <a:spcPct val="100000"/>
                  </a:lnSpc>
                  <a:buNone/>
                </a:pPr>
                <a:r>
                  <a:rPr lang="fr-CA" dirty="0"/>
                  <a:t>En calcul, nous apprenons qu’une fonction </a:t>
                </a:r>
                <a14:m>
                  <m:oMath xmlns:m="http://schemas.openxmlformats.org/officeDocument/2006/math">
                    <m:r>
                      <a:rPr lang="fr-CA" i="1" dirty="0" smtClean="0">
                        <a:solidFill>
                          <a:srgbClr val="323232"/>
                        </a:solidFill>
                        <a:latin typeface="Cambria Math" panose="02040503050406030204" pitchFamily="18" charset="0"/>
                      </a:rPr>
                      <m:t>𝑓</m:t>
                    </m:r>
                    <m:r>
                      <a:rPr lang="fr-CA" b="0" i="1" dirty="0" smtClean="0">
                        <a:solidFill>
                          <a:srgbClr val="323232"/>
                        </a:solidFill>
                        <a:latin typeface="Cambria Math" panose="02040503050406030204" pitchFamily="18" charset="0"/>
                      </a:rPr>
                      <m:t>:</m:t>
                    </m:r>
                    <m:r>
                      <m:rPr>
                        <m:sty m:val="p"/>
                      </m:rPr>
                      <a:rPr lang="fr-CA" b="0" i="1" dirty="0" smtClean="0">
                        <a:solidFill>
                          <a:srgbClr val="323232"/>
                        </a:solidFill>
                        <a:latin typeface="Cambria Math" panose="02040503050406030204" pitchFamily="18" charset="0"/>
                        <a:ea typeface="Cambria Math" panose="02040503050406030204" pitchFamily="18" charset="0"/>
                      </a:rPr>
                      <m:t>Ω</m:t>
                    </m:r>
                    <m:r>
                      <a:rPr lang="fr-CA" b="0" i="1" dirty="0" smtClean="0">
                        <a:solidFill>
                          <a:srgbClr val="323232"/>
                        </a:solidFill>
                        <a:latin typeface="Cambria Math" panose="02040503050406030204" pitchFamily="18" charset="0"/>
                        <a:ea typeface="Cambria Math" panose="02040503050406030204" pitchFamily="18" charset="0"/>
                      </a:rPr>
                      <m:t>⊆</m:t>
                    </m:r>
                    <m:sSup>
                      <m:sSupPr>
                        <m:ctrlPr>
                          <a:rPr lang="fr-CA" b="0" i="1" dirty="0" smtClean="0">
                            <a:solidFill>
                              <a:srgbClr val="323232"/>
                            </a:solidFill>
                            <a:latin typeface="Cambria Math" panose="02040503050406030204" pitchFamily="18" charset="0"/>
                            <a:ea typeface="Cambria Math" panose="02040503050406030204" pitchFamily="18" charset="0"/>
                          </a:rPr>
                        </m:ctrlPr>
                      </m:sSupPr>
                      <m:e>
                        <m:r>
                          <a:rPr lang="fr-CA" b="0" i="1" dirty="0" smtClean="0">
                            <a:solidFill>
                              <a:srgbClr val="323232"/>
                            </a:solidFill>
                            <a:latin typeface="Cambria Math" panose="02040503050406030204" pitchFamily="18" charset="0"/>
                            <a:ea typeface="Cambria Math" panose="02040503050406030204" pitchFamily="18" charset="0"/>
                          </a:rPr>
                          <m:t>ℝ</m:t>
                        </m:r>
                      </m:e>
                      <m:sup>
                        <m:r>
                          <a:rPr lang="fr-CA" b="0" i="1" dirty="0" smtClean="0">
                            <a:solidFill>
                              <a:srgbClr val="323232"/>
                            </a:solidFill>
                            <a:latin typeface="Cambria Math" panose="02040503050406030204" pitchFamily="18" charset="0"/>
                            <a:ea typeface="Cambria Math" panose="02040503050406030204" pitchFamily="18" charset="0"/>
                          </a:rPr>
                          <m:t>𝑛</m:t>
                        </m:r>
                      </m:sup>
                    </m:sSup>
                    <m:r>
                      <a:rPr lang="fr-CA" b="0" i="1" dirty="0" smtClean="0">
                        <a:solidFill>
                          <a:srgbClr val="323232"/>
                        </a:solidFill>
                        <a:latin typeface="Cambria Math" panose="02040503050406030204" pitchFamily="18" charset="0"/>
                        <a:ea typeface="Cambria Math" panose="02040503050406030204" pitchFamily="18" charset="0"/>
                      </a:rPr>
                      <m:t>→</m:t>
                    </m:r>
                  </m:oMath>
                </a14:m>
                <a:r>
                  <a:rPr lang="fr-CA" dirty="0"/>
                  <a:t> </a:t>
                </a:r>
                <a14:m>
                  <m:oMath xmlns:m="http://schemas.openxmlformats.org/officeDocument/2006/math">
                    <m:r>
                      <a:rPr lang="fr-CA" i="1" dirty="0">
                        <a:solidFill>
                          <a:srgbClr val="323232"/>
                        </a:solidFill>
                        <a:latin typeface="Cambria Math" panose="02040503050406030204" pitchFamily="18" charset="0"/>
                        <a:ea typeface="Cambria Math" panose="02040503050406030204" pitchFamily="18" charset="0"/>
                      </a:rPr>
                      <m:t>ℝ</m:t>
                    </m:r>
                  </m:oMath>
                </a14:m>
                <a:r>
                  <a:rPr lang="fr-CA" dirty="0"/>
                  <a:t> qui se comporte suffisamment bien atteint son maximum/minimum soit à un </a:t>
                </a:r>
                <a:r>
                  <a:rPr lang="fr-CA" b="1" dirty="0"/>
                  <a:t>point critique</a:t>
                </a:r>
                <a:r>
                  <a:rPr lang="fr-CA" dirty="0"/>
                  <a:t> (c.-à-d. où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m:t>
                    </m:r>
                    <m:r>
                      <a:rPr lang="fr-CA" b="0" i="1" smtClean="0">
                        <a:solidFill>
                          <a:srgbClr val="323232"/>
                        </a:solidFill>
                        <a:latin typeface="Cambria Math" panose="02040503050406030204" pitchFamily="18" charset="0"/>
                        <a:ea typeface="Cambria Math" panose="02040503050406030204" pitchFamily="18" charset="0"/>
                      </a:rPr>
                      <m:t>𝑓</m:t>
                    </m:r>
                    <m:r>
                      <a:rPr lang="fr-CA" b="0" i="1" smtClean="0">
                        <a:solidFill>
                          <a:srgbClr val="323232"/>
                        </a:solidFill>
                        <a:latin typeface="Cambria Math" panose="02040503050406030204" pitchFamily="18" charset="0"/>
                        <a:ea typeface="Cambria Math" panose="02040503050406030204" pitchFamily="18" charset="0"/>
                      </a:rPr>
                      <m:t>=</m:t>
                    </m:r>
                    <m:r>
                      <a:rPr lang="fr-CA" b="1" i="1" smtClean="0">
                        <a:solidFill>
                          <a:srgbClr val="323232"/>
                        </a:solidFill>
                        <a:latin typeface="Cambria Math" panose="02040503050406030204" pitchFamily="18" charset="0"/>
                        <a:ea typeface="Cambria Math" panose="02040503050406030204" pitchFamily="18" charset="0"/>
                      </a:rPr>
                      <m:t>𝟎</m:t>
                    </m:r>
                  </m:oMath>
                </a14:m>
                <a:r>
                  <a:rPr lang="fr-CA" dirty="0"/>
                  <a:t>) soit sur la </a:t>
                </a:r>
                <a:r>
                  <a:rPr lang="fr-CA" b="1" dirty="0"/>
                  <a:t>frontière du domaine</a:t>
                </a:r>
                <a:r>
                  <a:rPr lang="fr-CA" dirty="0"/>
                  <a:t> </a:t>
                </a:r>
                <a14:m>
                  <m:oMath xmlns:m="http://schemas.openxmlformats.org/officeDocument/2006/math">
                    <m:r>
                      <a:rPr lang="fr-CA" i="1" smtClean="0">
                        <a:solidFill>
                          <a:srgbClr val="323232"/>
                        </a:solidFill>
                        <a:latin typeface="Cambria Math" panose="02040503050406030204" pitchFamily="18" charset="0"/>
                        <a:ea typeface="Cambria Math" panose="02040503050406030204" pitchFamily="18" charset="0"/>
                      </a:rPr>
                      <m:t>𝜕</m:t>
                    </m:r>
                    <m:r>
                      <m:rPr>
                        <m:sty m:val="p"/>
                      </m:rPr>
                      <a:rPr lang="fr-CA" i="1" dirty="0">
                        <a:solidFill>
                          <a:srgbClr val="323232"/>
                        </a:solidFill>
                        <a:latin typeface="Cambria Math" panose="02040503050406030204" pitchFamily="18" charset="0"/>
                        <a:ea typeface="Cambria Math" panose="02040503050406030204" pitchFamily="18" charset="0"/>
                      </a:rPr>
                      <m:t>Ω</m:t>
                    </m:r>
                  </m:oMath>
                </a14:m>
                <a:r>
                  <a:rPr lang="fr-CA" dirty="0"/>
                  <a:t>.</a:t>
                </a:r>
              </a:p>
              <a:p>
                <a:pPr algn="just">
                  <a:lnSpc>
                    <a:spcPct val="100000"/>
                  </a:lnSpc>
                </a:pPr>
                <a:endParaRPr lang="fr-CA" sz="500" b="1" dirty="0">
                  <a:solidFill>
                    <a:srgbClr val="323232"/>
                  </a:solidFill>
                </a:endParaRPr>
              </a:p>
              <a:p>
                <a:pPr marL="0" indent="0" algn="just">
                  <a:lnSpc>
                    <a:spcPct val="100000"/>
                  </a:lnSpc>
                  <a:buNone/>
                </a:pPr>
                <a:r>
                  <a:rPr lang="fr-CA" dirty="0">
                    <a:solidFill>
                      <a:srgbClr val="323232"/>
                    </a:solidFill>
                  </a:rPr>
                  <a:t>Ainsi, pour définir les optimiseurs éventuels, nous devons être capables de résoudre des systèmes généraux de la forme </a:t>
                </a:r>
                <a14:m>
                  <m:oMath xmlns:m="http://schemas.openxmlformats.org/officeDocument/2006/math">
                    <m:r>
                      <a:rPr lang="fr-CA" b="0" i="1" dirty="0" smtClean="0">
                        <a:solidFill>
                          <a:srgbClr val="323232"/>
                        </a:solidFill>
                        <a:latin typeface="Cambria Math" panose="02040503050406030204" pitchFamily="18" charset="0"/>
                      </a:rPr>
                      <m:t>𝑔</m:t>
                    </m:r>
                    <m:r>
                      <a:rPr lang="fr-CA" b="0" i="1" dirty="0" smtClean="0">
                        <a:solidFill>
                          <a:srgbClr val="323232"/>
                        </a:solidFill>
                        <a:latin typeface="Cambria Math" panose="02040503050406030204" pitchFamily="18" charset="0"/>
                      </a:rPr>
                      <m:t>(</m:t>
                    </m:r>
                    <m:r>
                      <a:rPr lang="fr-CA" b="1" i="1" dirty="0" smtClean="0">
                        <a:solidFill>
                          <a:srgbClr val="323232"/>
                        </a:solidFill>
                        <a:latin typeface="Cambria Math" panose="02040503050406030204" pitchFamily="18" charset="0"/>
                      </a:rPr>
                      <m:t>𝒙</m:t>
                    </m:r>
                    <m:r>
                      <a:rPr lang="fr-CA" b="0" i="1" dirty="0" smtClean="0">
                        <a:solidFill>
                          <a:srgbClr val="323232"/>
                        </a:solidFill>
                        <a:latin typeface="Cambria Math" panose="02040503050406030204" pitchFamily="18" charset="0"/>
                      </a:rPr>
                      <m:t>)=</m:t>
                    </m:r>
                    <m:r>
                      <a:rPr lang="fr-CA" b="1" i="1" dirty="0" smtClean="0">
                        <a:solidFill>
                          <a:srgbClr val="323232"/>
                        </a:solidFill>
                        <a:latin typeface="Cambria Math" panose="02040503050406030204" pitchFamily="18" charset="0"/>
                      </a:rPr>
                      <m:t>𝟎</m:t>
                    </m:r>
                  </m:oMath>
                </a14:m>
                <a:r>
                  <a:rPr lang="fr-CA" dirty="0">
                    <a:solidFill>
                      <a:srgbClr val="323232"/>
                    </a:solidFill>
                  </a:rPr>
                  <a:t>.</a:t>
                </a:r>
              </a:p>
              <a:p>
                <a:pPr algn="just">
                  <a:lnSpc>
                    <a:spcPct val="100000"/>
                  </a:lnSpc>
                </a:pPr>
                <a:endParaRPr lang="fr-CA" sz="500" b="1" dirty="0">
                  <a:solidFill>
                    <a:srgbClr val="323232"/>
                  </a:solidFill>
                </a:endParaRPr>
              </a:p>
              <a:p>
                <a:pPr marL="0" indent="0" algn="just">
                  <a:lnSpc>
                    <a:spcPct val="100000"/>
                  </a:lnSpc>
                  <a:buNone/>
                </a:pPr>
                <a:r>
                  <a:rPr lang="fr-CA" dirty="0">
                    <a:solidFill>
                      <a:srgbClr val="323232"/>
                    </a:solidFill>
                  </a:rPr>
                  <a:t>La </a:t>
                </a:r>
                <a:r>
                  <a:rPr lang="fr-CA" b="1" dirty="0">
                    <a:solidFill>
                      <a:srgbClr val="323232"/>
                    </a:solidFill>
                  </a:rPr>
                  <a:t>méthode de Newton</a:t>
                </a:r>
                <a:r>
                  <a:rPr lang="fr-CA" dirty="0">
                    <a:solidFill>
                      <a:srgbClr val="323232"/>
                    </a:solidFill>
                  </a:rPr>
                  <a:t> est une méthode puissante permettant de trouver les racines des fonctions. </a:t>
                </a:r>
              </a:p>
            </p:txBody>
          </p:sp>
        </mc:Choice>
        <mc:Fallback xmlns="">
          <p:sp>
            <p:nvSpPr>
              <p:cNvPr id="3" name="Content Placeholder 2"/>
              <p:cNvSpPr>
                <a:spLocks noGrp="1" noRot="1" noChangeAspect="1" noMove="1" noResize="1" noEditPoints="1" noAdjustHandles="1" noChangeArrowheads="1" noChangeShapeType="1" noTextEdit="1"/>
              </p:cNvSpPr>
              <p:nvPr>
                <p:ph idx="1"/>
                <p:custDataLst>
                  <p:tags r:id="rId5"/>
                </p:custDataLst>
              </p:nvPr>
            </p:nvSpPr>
            <p:spPr>
              <a:blipFill rotWithShape="0">
                <a:blip r:embed="rId6"/>
                <a:stretch>
                  <a:fillRect l="-829" r="-829"/>
                </a:stretch>
              </a:blipFill>
            </p:spPr>
            <p:txBody>
              <a:bodyPr/>
              <a:lstStyle/>
              <a:p>
                <a:r>
                  <a:rPr lang="fr-CA">
                    <a:noFill/>
                  </a:rPr>
                  <a:t> </a:t>
                </a:r>
              </a:p>
            </p:txBody>
          </p:sp>
        </mc:Fallback>
      </mc:AlternateContent>
    </p:spTree>
    <p:extLst>
      <p:ext uri="{BB962C8B-B14F-4D97-AF65-F5344CB8AC3E}">
        <p14:creationId xmlns:p14="http://schemas.microsoft.com/office/powerpoint/2010/main" val="51717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Méthode de Newton</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pPr marL="0" indent="0">
                  <a:lnSpc>
                    <a:spcPct val="100000"/>
                  </a:lnSpc>
                  <a:buNone/>
                </a:pPr>
                <a:r>
                  <a:rPr lang="fr-CA" sz="2200" dirty="0">
                    <a:solidFill>
                      <a:srgbClr val="323232"/>
                    </a:solidFill>
                  </a:rPr>
                  <a:t>Pour </a:t>
                </a:r>
                <a14:m>
                  <m:oMath xmlns:m="http://schemas.openxmlformats.org/officeDocument/2006/math">
                    <m:r>
                      <a:rPr lang="fr-CA" sz="2200" i="1" dirty="0" smtClean="0">
                        <a:solidFill>
                          <a:srgbClr val="323232"/>
                        </a:solidFill>
                        <a:latin typeface="Cambria Math" panose="02040503050406030204" pitchFamily="18" charset="0"/>
                      </a:rPr>
                      <m:t>𝑛</m:t>
                    </m:r>
                    <m:r>
                      <a:rPr lang="fr-CA" sz="2200" i="1" dirty="0" smtClean="0">
                        <a:solidFill>
                          <a:srgbClr val="323232"/>
                        </a:solidFill>
                        <a:latin typeface="Cambria Math" panose="02040503050406030204" pitchFamily="18" charset="0"/>
                      </a:rPr>
                      <m:t>=1</m:t>
                    </m:r>
                  </m:oMath>
                </a14:m>
                <a:r>
                  <a:rPr lang="fr-CA" sz="2200" dirty="0">
                    <a:solidFill>
                      <a:srgbClr val="323232"/>
                    </a:solidFill>
                  </a:rPr>
                  <a:t>, l’algorithme figure ci-dessous (cela est assez semblable dans le cas général). </a:t>
                </a:r>
              </a:p>
              <a:p>
                <a:pPr algn="just">
                  <a:lnSpc>
                    <a:spcPct val="100000"/>
                  </a:lnSpc>
                </a:pPr>
                <a:endParaRPr lang="fr-CA" sz="500" dirty="0">
                  <a:solidFill>
                    <a:srgbClr val="323232"/>
                  </a:solidFill>
                </a:endParaRPr>
              </a:p>
              <a:p>
                <a:pPr marL="0" indent="0">
                  <a:lnSpc>
                    <a:spcPct val="100000"/>
                  </a:lnSpc>
                  <a:buNone/>
                </a:pPr>
                <a:r>
                  <a:rPr lang="fr-CA" sz="2200" dirty="0">
                    <a:solidFill>
                      <a:srgbClr val="323232"/>
                    </a:solidFill>
                  </a:rPr>
                  <a:t>Soit </a:t>
                </a:r>
                <a14:m>
                  <m:oMath xmlns:m="http://schemas.openxmlformats.org/officeDocument/2006/math">
                    <m:r>
                      <a:rPr lang="fr-CA" sz="2200" smtClean="0">
                        <a:solidFill>
                          <a:srgbClr val="323232"/>
                        </a:solidFill>
                        <a:latin typeface="Cambria Math" charset="0"/>
                      </a:rPr>
                      <m:t>𝑥</m:t>
                    </m:r>
                    <m:r>
                      <a:rPr lang="fr-CA" sz="2200" smtClean="0">
                        <a:solidFill>
                          <a:srgbClr val="323232"/>
                        </a:solidFill>
                        <a:latin typeface="Cambria Math" charset="0"/>
                      </a:rPr>
                      <m:t> = </m:t>
                    </m:r>
                    <m:r>
                      <a:rPr lang="fr-CA" sz="2200" smtClean="0">
                        <a:solidFill>
                          <a:srgbClr val="323232"/>
                        </a:solidFill>
                        <a:latin typeface="Cambria Math" charset="0"/>
                      </a:rPr>
                      <m:t>𝑐</m:t>
                    </m:r>
                  </m:oMath>
                </a14:m>
                <a:r>
                  <a:rPr lang="fr-CA" sz="2200" dirty="0">
                    <a:solidFill>
                      <a:srgbClr val="323232"/>
                    </a:solidFill>
                  </a:rPr>
                  <a:t> le zéro (inconnu) d’une fonction différentiable </a:t>
                </a:r>
                <a14:m>
                  <m:oMath xmlns:m="http://schemas.openxmlformats.org/officeDocument/2006/math">
                    <m:r>
                      <a:rPr lang="fr-CA" sz="2200" i="1" dirty="0" smtClean="0">
                        <a:solidFill>
                          <a:srgbClr val="323232"/>
                        </a:solidFill>
                        <a:latin typeface="Cambria Math" panose="02040503050406030204" pitchFamily="18" charset="0"/>
                      </a:rPr>
                      <m:t>𝑓</m:t>
                    </m:r>
                  </m:oMath>
                </a14:m>
                <a:r>
                  <a:rPr lang="fr-CA" sz="2200" dirty="0">
                    <a:solidFill>
                      <a:srgbClr val="323232"/>
                    </a:solidFill>
                  </a:rPr>
                  <a:t> dans un intervalle ouvert contenant </a:t>
                </a:r>
                <a14:m>
                  <m:oMath xmlns:m="http://schemas.openxmlformats.org/officeDocument/2006/math">
                    <m:r>
                      <a:rPr lang="fr-CA" sz="2200" smtClean="0">
                        <a:solidFill>
                          <a:srgbClr val="323232"/>
                        </a:solidFill>
                        <a:latin typeface="Cambria Math" charset="0"/>
                      </a:rPr>
                      <m:t>𝑐</m:t>
                    </m:r>
                  </m:oMath>
                </a14:m>
                <a:r>
                  <a:rPr lang="fr-CA" sz="2200" dirty="0">
                    <a:solidFill>
                      <a:srgbClr val="323232"/>
                    </a:solidFill>
                  </a:rPr>
                  <a:t>. </a:t>
                </a:r>
              </a:p>
              <a:p>
                <a:pPr marL="781200" lvl="1" indent="-457200" algn="just">
                  <a:buFont typeface="+mj-lt"/>
                  <a:buAutoNum type="arabicPeriod"/>
                </a:pPr>
                <a:r>
                  <a:rPr lang="fr-CA" dirty="0">
                    <a:solidFill>
                      <a:srgbClr val="323232"/>
                    </a:solidFill>
                  </a:rPr>
                  <a:t>faire une première approximation </a:t>
                </a:r>
                <a14:m>
                  <m:oMath xmlns:m="http://schemas.openxmlformats.org/officeDocument/2006/math">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1</m:t>
                        </m:r>
                      </m:sub>
                    </m:sSub>
                    <m:r>
                      <a:rPr lang="fr-CA" b="0" i="1" smtClean="0">
                        <a:solidFill>
                          <a:srgbClr val="323232"/>
                        </a:solidFill>
                        <a:latin typeface="Cambria Math" panose="02040503050406030204" pitchFamily="18" charset="0"/>
                      </a:rPr>
                      <m:t> </m:t>
                    </m:r>
                  </m:oMath>
                </a14:m>
                <a:r>
                  <a:rPr lang="fr-CA" dirty="0">
                    <a:solidFill>
                      <a:srgbClr val="323232"/>
                    </a:solidFill>
                  </a:rPr>
                  <a:t> « proche » de </a:t>
                </a:r>
                <a14:m>
                  <m:oMath xmlns:m="http://schemas.openxmlformats.org/officeDocument/2006/math">
                    <m:r>
                      <a:rPr lang="fr-CA" smtClean="0">
                        <a:solidFill>
                          <a:srgbClr val="323232"/>
                        </a:solidFill>
                        <a:latin typeface="Cambria Math" charset="0"/>
                      </a:rPr>
                      <m:t>𝑐</m:t>
                    </m:r>
                  </m:oMath>
                </a14:m>
                <a:r>
                  <a:rPr lang="fr-CA" dirty="0">
                    <a:solidFill>
                      <a:srgbClr val="323232"/>
                    </a:solidFill>
                  </a:rPr>
                  <a:t> </a:t>
                </a:r>
              </a:p>
              <a:p>
                <a:pPr marL="781200" lvl="1" indent="-457200" algn="just">
                  <a:buFont typeface="+mj-lt"/>
                  <a:buAutoNum type="arabicPeriod"/>
                </a:pPr>
                <a:r>
                  <a:rPr lang="fr-CA" dirty="0">
                    <a:solidFill>
                      <a:srgbClr val="323232"/>
                    </a:solidFill>
                  </a:rPr>
                  <a:t>déterminer une nouvelle approximation à l’aide de la formule </a:t>
                </a:r>
                <a14:m>
                  <m:oMath xmlns:m="http://schemas.openxmlformats.org/officeDocument/2006/math">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b="0" i="0" smtClean="0">
                            <a:solidFill>
                              <a:srgbClr val="323232"/>
                            </a:solidFill>
                            <a:latin typeface="Cambria Math" panose="02040503050406030204" pitchFamily="18" charset="0"/>
                          </a:rPr>
                          <m:t>2</m:t>
                        </m:r>
                      </m:sub>
                    </m:sSub>
                    <m:r>
                      <a:rPr lang="fr-CA" smtClean="0">
                        <a:solidFill>
                          <a:srgbClr val="323232"/>
                        </a:solidFill>
                        <a:latin typeface="Cambria Math" charset="0"/>
                      </a:rPr>
                      <m:t>= </m:t>
                    </m:r>
                    <m:sSub>
                      <m:sSubPr>
                        <m:ctrlPr>
                          <a:rPr lang="fr-CA" i="1" smtClean="0">
                            <a:solidFill>
                              <a:srgbClr val="323232"/>
                            </a:solidFill>
                            <a:latin typeface="Cambria Math" panose="02040503050406030204" pitchFamily="18" charset="0"/>
                          </a:rPr>
                        </m:ctrlPr>
                      </m:sSubPr>
                      <m:e>
                        <m:r>
                          <a:rPr lang="fr-CA" smtClean="0">
                            <a:solidFill>
                              <a:srgbClr val="323232"/>
                            </a:solidFill>
                            <a:latin typeface="Cambria Math" charset="0"/>
                          </a:rPr>
                          <m:t>𝑥</m:t>
                        </m:r>
                      </m:e>
                      <m:sub>
                        <m:r>
                          <a:rPr lang="fr-CA" b="0" i="0" smtClean="0">
                            <a:solidFill>
                              <a:srgbClr val="323232"/>
                            </a:solidFill>
                            <a:latin typeface="Cambria Math" panose="02040503050406030204" pitchFamily="18" charset="0"/>
                          </a:rPr>
                          <m:t>1</m:t>
                        </m:r>
                      </m:sub>
                    </m:sSub>
                    <m:r>
                      <a:rPr lang="fr-CA" smtClean="0">
                        <a:solidFill>
                          <a:srgbClr val="323232"/>
                        </a:solidFill>
                        <a:latin typeface="Cambria Math" charset="0"/>
                      </a:rPr>
                      <m:t>−</m:t>
                    </m:r>
                    <m:box>
                      <m:boxPr>
                        <m:ctrlPr>
                          <a:rPr lang="fr-CA" i="1" smtClean="0">
                            <a:solidFill>
                              <a:srgbClr val="323232"/>
                            </a:solidFill>
                            <a:latin typeface="Cambria Math" panose="02040503050406030204" pitchFamily="18" charset="0"/>
                          </a:rPr>
                        </m:ctrlPr>
                      </m:boxPr>
                      <m:e>
                        <m:argPr>
                          <m:argSz m:val="-1"/>
                        </m:argPr>
                        <m:f>
                          <m:fPr>
                            <m:ctrlPr>
                              <a:rPr lang="fr-CA" i="1" smtClean="0">
                                <a:solidFill>
                                  <a:srgbClr val="323232"/>
                                </a:solidFill>
                                <a:latin typeface="Cambria Math" panose="02040503050406030204" pitchFamily="18" charset="0"/>
                              </a:rPr>
                            </m:ctrlPr>
                          </m:fPr>
                          <m:num>
                            <m:r>
                              <a:rPr lang="fr-CA" smtClean="0">
                                <a:solidFill>
                                  <a:srgbClr val="323232"/>
                                </a:solidFill>
                                <a:latin typeface="Cambria Math" charset="0"/>
                              </a:rPr>
                              <m:t>𝑓</m:t>
                            </m:r>
                            <m:r>
                              <a:rPr lang="fr-CA" smtClean="0">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1</m:t>
                                </m:r>
                              </m:sub>
                            </m:sSub>
                            <m:r>
                              <a:rPr lang="fr-CA" smtClean="0">
                                <a:solidFill>
                                  <a:srgbClr val="323232"/>
                                </a:solidFill>
                                <a:latin typeface="Cambria Math" charset="0"/>
                              </a:rPr>
                              <m:t>)</m:t>
                            </m:r>
                          </m:num>
                          <m:den>
                            <m:sSup>
                              <m:sSupPr>
                                <m:ctrlPr>
                                  <a:rPr lang="fr-CA" i="1" smtClean="0">
                                    <a:solidFill>
                                      <a:srgbClr val="323232"/>
                                    </a:solidFill>
                                    <a:latin typeface="Cambria Math" panose="02040503050406030204" pitchFamily="18" charset="0"/>
                                  </a:rPr>
                                </m:ctrlPr>
                              </m:sSupPr>
                              <m:e>
                                <m:r>
                                  <a:rPr lang="fr-CA" smtClean="0">
                                    <a:solidFill>
                                      <a:srgbClr val="323232"/>
                                    </a:solidFill>
                                    <a:latin typeface="Cambria Math" charset="0"/>
                                  </a:rPr>
                                  <m:t>𝑓</m:t>
                                </m:r>
                              </m:e>
                              <m:sup>
                                <m:r>
                                  <a:rPr lang="fr-CA" smtClean="0">
                                    <a:solidFill>
                                      <a:srgbClr val="323232"/>
                                    </a:solidFill>
                                    <a:latin typeface="Cambria Math" charset="0"/>
                                  </a:rPr>
                                  <m:t>′</m:t>
                                </m:r>
                              </m:sup>
                            </m:sSup>
                            <m:r>
                              <a:rPr lang="fr-CA" smtClean="0">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1</m:t>
                                </m:r>
                              </m:sub>
                            </m:sSub>
                            <m:r>
                              <a:rPr lang="fr-CA" smtClean="0">
                                <a:solidFill>
                                  <a:srgbClr val="323232"/>
                                </a:solidFill>
                                <a:latin typeface="Cambria Math" charset="0"/>
                              </a:rPr>
                              <m:t>)</m:t>
                            </m:r>
                          </m:den>
                        </m:f>
                        <m:r>
                          <a:rPr lang="fr-CA" b="0" i="1" smtClean="0">
                            <a:solidFill>
                              <a:srgbClr val="323232"/>
                            </a:solidFill>
                            <a:latin typeface="Cambria Math" panose="02040503050406030204" pitchFamily="18" charset="0"/>
                          </a:rPr>
                          <m:t>.</m:t>
                        </m:r>
                      </m:e>
                    </m:box>
                  </m:oMath>
                </a14:m>
                <a:endParaRPr lang="fr-CA" dirty="0">
                  <a:solidFill>
                    <a:srgbClr val="323232"/>
                  </a:solidFill>
                </a:endParaRPr>
              </a:p>
              <a:p>
                <a:pPr marL="781200" lvl="1" indent="-457200" algn="just">
                  <a:buFont typeface="+mj-lt"/>
                  <a:buAutoNum type="arabicPeriod"/>
                </a:pPr>
                <a:r>
                  <a:rPr lang="fr-CA" dirty="0">
                    <a:solidFill>
                      <a:srgbClr val="323232"/>
                    </a:solidFill>
                  </a:rPr>
                  <a:t>Si </a:t>
                </a:r>
                <a14:m>
                  <m:oMath xmlns:m="http://schemas.openxmlformats.org/officeDocument/2006/math">
                    <m:r>
                      <a:rPr lang="fr-CA" smtClean="0">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2</m:t>
                        </m:r>
                      </m:sub>
                    </m:sSub>
                    <m:r>
                      <a:rPr lang="fr-CA">
                        <a:solidFill>
                          <a:srgbClr val="323232"/>
                        </a:solidFill>
                        <a:latin typeface="Cambria Math" charset="0"/>
                      </a:rPr>
                      <m:t>−</m:t>
                    </m:r>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a:solidFill>
                              <a:srgbClr val="323232"/>
                            </a:solidFill>
                            <a:latin typeface="Cambria Math" charset="0"/>
                          </a:rPr>
                          <m:t>1</m:t>
                        </m:r>
                      </m:sub>
                    </m:sSub>
                    <m:r>
                      <a:rPr lang="fr-CA">
                        <a:solidFill>
                          <a:srgbClr val="323232"/>
                        </a:solidFill>
                        <a:latin typeface="Cambria Math" charset="0"/>
                      </a:rPr>
                      <m:t>| </m:t>
                    </m:r>
                  </m:oMath>
                </a14:m>
                <a:r>
                  <a:rPr lang="fr-CA" dirty="0">
                    <a:solidFill>
                      <a:srgbClr val="323232"/>
                    </a:solidFill>
                  </a:rPr>
                  <a:t> est inférieur à la précision souhaitée (qui doit être précisée), </a:t>
                </a:r>
                <a14:m>
                  <m:oMath xmlns:m="http://schemas.openxmlformats.org/officeDocument/2006/math">
                    <m:sSub>
                      <m:sSubPr>
                        <m:ctrlPr>
                          <a:rPr lang="fr-CA" i="1">
                            <a:solidFill>
                              <a:srgbClr val="323232"/>
                            </a:solidFill>
                            <a:latin typeface="Cambria Math" panose="02040503050406030204" pitchFamily="18" charset="0"/>
                          </a:rPr>
                        </m:ctrlPr>
                      </m:sSubPr>
                      <m:e>
                        <m:r>
                          <a:rPr lang="fr-CA">
                            <a:solidFill>
                              <a:srgbClr val="323232"/>
                            </a:solidFill>
                            <a:latin typeface="Cambria Math" charset="0"/>
                          </a:rPr>
                          <m:t>𝑥</m:t>
                        </m:r>
                      </m:e>
                      <m:sub>
                        <m:r>
                          <a:rPr lang="fr-CA" b="0" i="0" smtClean="0">
                            <a:solidFill>
                              <a:srgbClr val="323232"/>
                            </a:solidFill>
                            <a:latin typeface="Cambria Math" panose="02040503050406030204" pitchFamily="18" charset="0"/>
                          </a:rPr>
                          <m:t>2</m:t>
                        </m:r>
                      </m:sub>
                    </m:sSub>
                  </m:oMath>
                </a14:m>
                <a:r>
                  <a:rPr lang="fr-CA" dirty="0">
                    <a:solidFill>
                      <a:srgbClr val="323232"/>
                    </a:solidFill>
                  </a:rPr>
                  <a:t>sert d’approximation finale. Sinon, revenir à l’étape 2 et calculer une nouvelle approximation</a:t>
                </a:r>
                <a:r>
                  <a:rPr lang="fr-CA"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718" r="-552"/>
                </a:stretch>
              </a:blipFill>
            </p:spPr>
            <p:txBody>
              <a:bodyPr/>
              <a:lstStyle/>
              <a:p>
                <a:r>
                  <a:rPr lang="fr-CA">
                    <a:noFill/>
                  </a:rPr>
                  <a:t> </a:t>
                </a:r>
              </a:p>
            </p:txBody>
          </p:sp>
        </mc:Fallback>
      </mc:AlternateContent>
    </p:spTree>
    <p:extLst>
      <p:ext uri="{BB962C8B-B14F-4D97-AF65-F5344CB8AC3E}">
        <p14:creationId xmlns:p14="http://schemas.microsoft.com/office/powerpoint/2010/main" val="329759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EXERCICES</a:t>
            </a:r>
          </a:p>
        </p:txBody>
      </p:sp>
      <mc:AlternateContent xmlns:mc="http://schemas.openxmlformats.org/markup-compatibility/2006" xmlns:a14="http://schemas.microsoft.com/office/drawing/2010/main">
        <mc:Choice Requires="a14">
          <p:sp>
            <p:nvSpPr>
              <p:cNvPr id="3" name="Content Placeholder 2"/>
              <p:cNvSpPr>
                <a:spLocks noGrp="1"/>
              </p:cNvSpPr>
              <p:nvPr>
                <p:ph idx="1"/>
                <p:custDataLst>
                  <p:tags r:id="rId2"/>
                </p:custDataLst>
              </p:nvPr>
            </p:nvSpPr>
            <p:spPr/>
            <p:txBody>
              <a:bodyPr/>
              <a:lstStyle/>
              <a:p>
                <a:pPr marL="0" indent="0" algn="just">
                  <a:lnSpc>
                    <a:spcPct val="100000"/>
                  </a:lnSpc>
                  <a:buNone/>
                </a:pPr>
                <a:r>
                  <a:rPr lang="fr-CA" sz="2100" dirty="0">
                    <a:solidFill>
                      <a:srgbClr val="323232"/>
                    </a:solidFill>
                    <a:latin typeface="Helvetica" pitchFamily="2" charset="0"/>
                  </a:rPr>
                  <a:t>Utilisez la méthode du rectangle d’or et la méthode de Newton pour trouver une racine de </a:t>
                </a:r>
              </a:p>
              <a:p>
                <a:pPr algn="ctr"/>
                <a14:m>
                  <m:oMath xmlns:m="http://schemas.openxmlformats.org/officeDocument/2006/math">
                    <m:r>
                      <a:rPr lang="fr-CA" smtClean="0">
                        <a:solidFill>
                          <a:srgbClr val="323232"/>
                        </a:solidFill>
                        <a:latin typeface="Cambria Math" charset="0"/>
                      </a:rPr>
                      <m:t>𝑓</m:t>
                    </m:r>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𝑥</m:t>
                        </m:r>
                      </m:e>
                    </m:d>
                    <m:r>
                      <a:rPr lang="fr-CA" smtClean="0">
                        <a:solidFill>
                          <a:srgbClr val="323232"/>
                        </a:solidFill>
                        <a:latin typeface="Cambria Math" charset="0"/>
                      </a:rPr>
                      <m:t>=</m:t>
                    </m:r>
                    <m:sSup>
                      <m:sSupPr>
                        <m:ctrlPr>
                          <a:rPr lang="fr-CA" i="1" smtClean="0">
                            <a:solidFill>
                              <a:srgbClr val="323232"/>
                            </a:solidFill>
                            <a:latin typeface="Cambria Math" panose="02040503050406030204" pitchFamily="18" charset="0"/>
                          </a:rPr>
                        </m:ctrlPr>
                      </m:sSupPr>
                      <m:e>
                        <m:r>
                          <a:rPr lang="fr-CA" smtClean="0">
                            <a:solidFill>
                              <a:srgbClr val="323232"/>
                            </a:solidFill>
                            <a:latin typeface="Cambria Math" charset="0"/>
                          </a:rPr>
                          <m:t>𝑒</m:t>
                        </m:r>
                      </m:e>
                      <m:sup>
                        <m:r>
                          <a:rPr lang="fr-CA" smtClean="0">
                            <a:solidFill>
                              <a:srgbClr val="323232"/>
                            </a:solidFill>
                            <a:latin typeface="Cambria Math" charset="0"/>
                          </a:rPr>
                          <m:t>−</m:t>
                        </m:r>
                        <m:r>
                          <a:rPr lang="fr-CA" smtClean="0">
                            <a:solidFill>
                              <a:srgbClr val="323232"/>
                            </a:solidFill>
                            <a:latin typeface="Cambria Math" charset="0"/>
                          </a:rPr>
                          <m:t>𝑥</m:t>
                        </m:r>
                      </m:sup>
                    </m:sSup>
                    <m:func>
                      <m:funcPr>
                        <m:ctrlPr>
                          <a:rPr lang="fr-CA" i="1" smtClean="0">
                            <a:solidFill>
                              <a:srgbClr val="323232"/>
                            </a:solidFill>
                            <a:latin typeface="Cambria Math" panose="02040503050406030204" pitchFamily="18" charset="0"/>
                          </a:rPr>
                        </m:ctrlPr>
                      </m:funcPr>
                      <m:fName>
                        <m:r>
                          <m:rPr>
                            <m:sty m:val="p"/>
                          </m:rPr>
                          <a:rPr lang="fr-CA" smtClean="0">
                            <a:solidFill>
                              <a:srgbClr val="323232"/>
                            </a:solidFill>
                            <a:latin typeface="Cambria Math" charset="0"/>
                          </a:rPr>
                          <m:t>sin</m:t>
                        </m:r>
                      </m:fName>
                      <m:e>
                        <m:d>
                          <m:dPr>
                            <m:ctrlPr>
                              <a:rPr lang="fr-CA" i="1" smtClean="0">
                                <a:solidFill>
                                  <a:srgbClr val="323232"/>
                                </a:solidFill>
                                <a:latin typeface="Cambria Math" panose="02040503050406030204" pitchFamily="18" charset="0"/>
                              </a:rPr>
                            </m:ctrlPr>
                          </m:dPr>
                          <m:e>
                            <m:r>
                              <a:rPr lang="fr-CA" smtClean="0">
                                <a:solidFill>
                                  <a:srgbClr val="323232"/>
                                </a:solidFill>
                                <a:latin typeface="Cambria Math" charset="0"/>
                              </a:rPr>
                              <m:t>𝑥</m:t>
                            </m:r>
                          </m:e>
                        </m:d>
                      </m:e>
                    </m:func>
                  </m:oMath>
                </a14:m>
                <a:r>
                  <a:rPr lang="fr-CA" dirty="0">
                    <a:solidFill>
                      <a:srgbClr val="323232"/>
                    </a:solidFill>
                  </a:rPr>
                  <a:t> et </a:t>
                </a:r>
                <a14:m>
                  <m:oMath xmlns:m="http://schemas.openxmlformats.org/officeDocument/2006/math">
                    <m:r>
                      <a:rPr lang="fr-CA" b="0" i="1" smtClean="0">
                        <a:latin typeface="Cambria Math" panose="02040503050406030204" pitchFamily="18" charset="0"/>
                      </a:rPr>
                      <m:t>𝑔</m:t>
                    </m:r>
                    <m:d>
                      <m:dPr>
                        <m:ctrlPr>
                          <a:rPr lang="fr-CA" i="1" smtClean="0">
                            <a:latin typeface="Cambria Math" panose="02040503050406030204" pitchFamily="18" charset="0"/>
                          </a:rPr>
                        </m:ctrlPr>
                      </m:dPr>
                      <m:e>
                        <m:r>
                          <a:rPr lang="fr-CA" smtClean="0">
                            <a:latin typeface="Cambria Math" charset="0"/>
                          </a:rPr>
                          <m:t>𝑥</m:t>
                        </m:r>
                      </m:e>
                    </m:d>
                    <m:r>
                      <a:rPr lang="fr-CA" smtClean="0">
                        <a:latin typeface="Cambria Math" charset="0"/>
                      </a:rPr>
                      <m:t>=</m:t>
                    </m:r>
                    <m:r>
                      <a:rPr lang="fr-CA" b="0" i="1" smtClean="0">
                        <a:latin typeface="Cambria Math" panose="02040503050406030204" pitchFamily="18" charset="0"/>
                      </a:rPr>
                      <m:t>𝑥</m:t>
                    </m:r>
                    <m:func>
                      <m:funcPr>
                        <m:ctrlPr>
                          <a:rPr lang="fr-CA" i="1" smtClean="0">
                            <a:latin typeface="Cambria Math" panose="02040503050406030204" pitchFamily="18" charset="0"/>
                          </a:rPr>
                        </m:ctrlPr>
                      </m:funcPr>
                      <m:fName>
                        <m:r>
                          <m:rPr>
                            <m:sty m:val="p"/>
                          </m:rPr>
                          <a:rPr lang="fr-CA" b="0" i="0" smtClean="0">
                            <a:latin typeface="Cambria Math" panose="02040503050406030204" pitchFamily="18" charset="0"/>
                          </a:rPr>
                          <m:t>ln</m:t>
                        </m:r>
                      </m:fName>
                      <m:e>
                        <m:d>
                          <m:dPr>
                            <m:ctrlPr>
                              <a:rPr lang="fr-CA" i="1" smtClean="0">
                                <a:latin typeface="Cambria Math" panose="02040503050406030204" pitchFamily="18" charset="0"/>
                              </a:rPr>
                            </m:ctrlPr>
                          </m:dPr>
                          <m:e>
                            <m:r>
                              <a:rPr lang="fr-CA" smtClean="0">
                                <a:latin typeface="Cambria Math" charset="0"/>
                              </a:rPr>
                              <m:t>𝑥</m:t>
                            </m:r>
                          </m:e>
                        </m:d>
                        <m:r>
                          <a:rPr lang="fr-CA" b="0" i="1" smtClean="0">
                            <a:latin typeface="Cambria Math" panose="02040503050406030204" pitchFamily="18" charset="0"/>
                          </a:rPr>
                          <m:t>.</m:t>
                        </m:r>
                      </m:e>
                    </m:func>
                  </m:oMath>
                </a14:m>
                <a:endParaRPr lang="fr-CA" dirty="0">
                  <a:solidFill>
                    <a:srgbClr val="32323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663"/>
                </a:stretch>
              </a:blipFill>
            </p:spPr>
            <p:txBody>
              <a:bodyPr/>
              <a:lstStyle/>
              <a:p>
                <a:r>
                  <a:rPr lang="fr-CA">
                    <a:noFill/>
                  </a:rPr>
                  <a:t> </a:t>
                </a:r>
              </a:p>
            </p:txBody>
          </p:sp>
        </mc:Fallback>
      </mc:AlternateContent>
    </p:spTree>
    <p:extLst>
      <p:ext uri="{BB962C8B-B14F-4D97-AF65-F5344CB8AC3E}">
        <p14:creationId xmlns:p14="http://schemas.microsoft.com/office/powerpoint/2010/main" val="637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custDataLst>
              <p:tags r:id="rId1"/>
            </p:custDataLst>
          </p:nvPr>
        </p:nvSpPr>
        <p:spPr/>
        <p:txBody>
          <a:bodyPr/>
          <a:lstStyle/>
          <a:p>
            <a:r>
              <a:rPr lang="fr-CA" dirty="0"/>
              <a:t>RÉFÉRENCES</a:t>
            </a:r>
          </a:p>
        </p:txBody>
      </p:sp>
      <p:sp>
        <p:nvSpPr>
          <p:cNvPr id="3" name="Text Placeholder 2">
            <a:extLst>
              <a:ext uri="{FF2B5EF4-FFF2-40B4-BE49-F238E27FC236}">
                <a16:creationId xmlns:a16="http://schemas.microsoft.com/office/drawing/2014/main" id="{4735C48B-72E0-D747-A26E-46BF4F98C7DC}"/>
              </a:ext>
            </a:extLst>
          </p:cNvPr>
          <p:cNvSpPr>
            <a:spLocks noGrp="1"/>
          </p:cNvSpPr>
          <p:nvPr>
            <p:ph type="body" idx="1"/>
            <p:custDataLst>
              <p:tags r:id="rId2"/>
            </p:custDataLst>
          </p:nvPr>
        </p:nvSpPr>
        <p:spPr/>
        <p:txBody>
          <a:bodyPr/>
          <a:lstStyle/>
          <a:p>
            <a:r>
              <a:rPr lang="fr-CA" dirty="0"/>
              <a:t>FONDEMENTS STATISTIQUES ET MATHÉMATIQUES</a:t>
            </a:r>
          </a:p>
        </p:txBody>
      </p:sp>
    </p:spTree>
    <p:extLst>
      <p:ext uri="{BB962C8B-B14F-4D97-AF65-F5344CB8AC3E}">
        <p14:creationId xmlns:p14="http://schemas.microsoft.com/office/powerpoint/2010/main" val="143598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Références</a:t>
            </a:r>
          </a:p>
        </p:txBody>
      </p:sp>
      <p:sp>
        <p:nvSpPr>
          <p:cNvPr id="3" name="Content Placeholder 2"/>
          <p:cNvSpPr>
            <a:spLocks noGrp="1"/>
          </p:cNvSpPr>
          <p:nvPr>
            <p:ph idx="1"/>
            <p:custDataLst>
              <p:tags r:id="rId2"/>
            </p:custDataLst>
          </p:nvPr>
        </p:nvSpPr>
        <p:spPr/>
        <p:txBody>
          <a:bodyPr>
            <a:normAutofit fontScale="92500" lnSpcReduction="10000"/>
          </a:bodyPr>
          <a:lstStyle/>
          <a:p>
            <a:pPr marL="0" indent="0">
              <a:buNone/>
            </a:pPr>
            <a:r>
              <a:rPr lang="fr-CA" sz="2000" dirty="0">
                <a:latin typeface="Dagny OT" panose="020B0504020201020104" pitchFamily="34" charset="0"/>
              </a:rPr>
              <a:t>Wu, J., </a:t>
            </a:r>
            <a:r>
              <a:rPr lang="fr-CA" sz="2000" dirty="0" err="1">
                <a:latin typeface="Dagny OT" panose="020B0504020201020104" pitchFamily="34" charset="0"/>
              </a:rPr>
              <a:t>Coggeshall</a:t>
            </a:r>
            <a:r>
              <a:rPr lang="fr-CA" sz="2000" dirty="0">
                <a:latin typeface="Dagny OT" panose="020B0504020201020104" pitchFamily="34" charset="0"/>
              </a:rPr>
              <a:t>, S. </a:t>
            </a:r>
            <a:r>
              <a:rPr lang="fr-CA" sz="2000" i="1" dirty="0" err="1">
                <a:latin typeface="Dagny OT" panose="020B0504020201020104" pitchFamily="34" charset="0"/>
              </a:rPr>
              <a:t>Foundations</a:t>
            </a:r>
            <a:r>
              <a:rPr lang="fr-CA" sz="2000" i="1" dirty="0">
                <a:latin typeface="Dagny OT" panose="020B0504020201020104" pitchFamily="34" charset="0"/>
              </a:rPr>
              <a:t> of </a:t>
            </a:r>
            <a:r>
              <a:rPr lang="fr-CA" sz="2000" i="1" dirty="0" err="1">
                <a:latin typeface="Dagny OT" panose="020B0504020201020104" pitchFamily="34" charset="0"/>
              </a:rPr>
              <a:t>Predictive</a:t>
            </a:r>
            <a:r>
              <a:rPr lang="fr-CA" sz="2000" i="1" dirty="0">
                <a:latin typeface="Dagny OT" panose="020B0504020201020104" pitchFamily="34" charset="0"/>
              </a:rPr>
              <a:t> Analytics,</a:t>
            </a:r>
            <a:r>
              <a:rPr lang="fr-CA" sz="2000" dirty="0">
                <a:latin typeface="Dagny OT" panose="020B0504020201020104" pitchFamily="34" charset="0"/>
              </a:rPr>
              <a:t> CRC </a:t>
            </a:r>
            <a:r>
              <a:rPr lang="fr-CA" sz="2000" dirty="0" err="1">
                <a:latin typeface="Dagny OT" panose="020B0504020201020104" pitchFamily="34" charset="0"/>
              </a:rPr>
              <a:t>Press</a:t>
            </a:r>
            <a:r>
              <a:rPr lang="fr-CA" sz="2000" dirty="0">
                <a:latin typeface="Dagny OT" panose="020B0504020201020104" pitchFamily="34" charset="0"/>
              </a:rPr>
              <a:t>, 2012. </a:t>
            </a:r>
          </a:p>
          <a:p>
            <a:pPr marL="0" indent="0">
              <a:buNone/>
            </a:pPr>
            <a:r>
              <a:rPr lang="fr-CA" sz="2000" dirty="0">
                <a:latin typeface="Dagny OT" panose="020B0504020201020104" pitchFamily="34" charset="0"/>
              </a:rPr>
              <a:t>Bruce, P., Bruce, A. </a:t>
            </a:r>
            <a:r>
              <a:rPr lang="fr-CA" sz="2000" i="1" dirty="0" err="1">
                <a:latin typeface="Dagny OT" panose="020B0504020201020104" pitchFamily="34" charset="0"/>
              </a:rPr>
              <a:t>Practical</a:t>
            </a:r>
            <a:r>
              <a:rPr lang="fr-CA" sz="2000" i="1" dirty="0">
                <a:latin typeface="Dagny OT" panose="020B0504020201020104" pitchFamily="34" charset="0"/>
              </a:rPr>
              <a:t> </a:t>
            </a:r>
            <a:r>
              <a:rPr lang="fr-CA" sz="2000" i="1" dirty="0" err="1">
                <a:latin typeface="Dagny OT" panose="020B0504020201020104" pitchFamily="34" charset="0"/>
              </a:rPr>
              <a:t>Statistics</a:t>
            </a:r>
            <a:r>
              <a:rPr lang="fr-CA" sz="2000" i="1" dirty="0">
                <a:latin typeface="Dagny OT" panose="020B0504020201020104" pitchFamily="34" charset="0"/>
              </a:rPr>
              <a:t> for Data Scientists, 50 Essential Concepts</a:t>
            </a:r>
            <a:r>
              <a:rPr lang="fr-CA" sz="2000" dirty="0">
                <a:latin typeface="Dagny OT" panose="020B0504020201020104" pitchFamily="34" charset="0"/>
              </a:rPr>
              <a:t>, </a:t>
            </a:r>
            <a:r>
              <a:rPr lang="fr-CA" sz="2000" dirty="0" err="1">
                <a:latin typeface="Dagny OT" panose="020B0504020201020104" pitchFamily="34" charset="0"/>
              </a:rPr>
              <a:t>O’Reilly</a:t>
            </a:r>
            <a:r>
              <a:rPr lang="fr-CA" sz="2000" dirty="0">
                <a:latin typeface="Dagny OT" panose="020B0504020201020104" pitchFamily="34" charset="0"/>
              </a:rPr>
              <a:t>, 2017.</a:t>
            </a:r>
          </a:p>
          <a:p>
            <a:pPr marL="0" indent="0">
              <a:buNone/>
            </a:pPr>
            <a:r>
              <a:rPr lang="fr-CA" sz="2000" dirty="0">
                <a:latin typeface="Dagny OT" panose="020B0504020201020104" pitchFamily="34" charset="0"/>
              </a:rPr>
              <a:t> </a:t>
            </a:r>
            <a:r>
              <a:rPr lang="fr-CA" sz="2000" dirty="0" err="1">
                <a:latin typeface="Dagny OT" panose="020B0504020201020104" pitchFamily="34" charset="0"/>
              </a:rPr>
              <a:t>Jaynes</a:t>
            </a:r>
            <a:r>
              <a:rPr lang="fr-CA" sz="2000" dirty="0">
                <a:latin typeface="Dagny OT" panose="020B0504020201020104" pitchFamily="34" charset="0"/>
              </a:rPr>
              <a:t>, E.T. </a:t>
            </a:r>
            <a:r>
              <a:rPr lang="fr-CA" sz="2000" i="1" dirty="0" err="1">
                <a:latin typeface="Dagny OT" panose="020B0504020201020104" pitchFamily="34" charset="0"/>
              </a:rPr>
              <a:t>Probability</a:t>
            </a:r>
            <a:r>
              <a:rPr lang="fr-CA" sz="2000" i="1" dirty="0">
                <a:latin typeface="Dagny OT" panose="020B0504020201020104" pitchFamily="34" charset="0"/>
              </a:rPr>
              <a:t> Theory: the Logic of Science</a:t>
            </a:r>
            <a:r>
              <a:rPr lang="fr-CA" sz="2000" dirty="0">
                <a:latin typeface="Dagny OT" panose="020B0504020201020104" pitchFamily="34" charset="0"/>
              </a:rPr>
              <a:t>, Cambridge, 2003.</a:t>
            </a:r>
          </a:p>
          <a:p>
            <a:pPr marL="0" indent="0">
              <a:buNone/>
            </a:pPr>
            <a:r>
              <a:rPr lang="fr-CA" sz="2000" dirty="0">
                <a:latin typeface="Dagny OT" panose="020B0504020201020104" pitchFamily="34" charset="0"/>
                <a:hlinkClick r:id="rId5"/>
              </a:rPr>
              <a:t>https://ece.uwaterloo.ca/~dwharder/NumericalAnalysis/11Optimization/newton/</a:t>
            </a:r>
          </a:p>
          <a:p>
            <a:pPr marL="0" indent="0">
              <a:buNone/>
            </a:pPr>
            <a:r>
              <a:rPr lang="fr-CA" sz="2000" dirty="0">
                <a:latin typeface="Dagny OT" panose="020B0504020201020104" pitchFamily="34" charset="0"/>
                <a:hlinkClick r:id="rId6"/>
              </a:rPr>
              <a:t>https://www.math.ucdavis.edu/~thomases/W11_16C1_lec_3_11_11.pdf</a:t>
            </a:r>
          </a:p>
          <a:p>
            <a:pPr marL="0" indent="0">
              <a:buNone/>
            </a:pPr>
            <a:r>
              <a:rPr lang="fr-CA" sz="2000" dirty="0">
                <a:latin typeface="Dagny OT" panose="020B0504020201020104" pitchFamily="34" charset="0"/>
                <a:hlinkClick r:id="rId7"/>
              </a:rPr>
              <a:t>https://web.as.uky.edu/statistics/users/pbreheny/760/S13/notes/1-24.pdf</a:t>
            </a:r>
          </a:p>
          <a:p>
            <a:pPr marL="0" indent="0">
              <a:buNone/>
            </a:pPr>
            <a:r>
              <a:rPr lang="fr-CA" sz="2000" dirty="0">
                <a:latin typeface="Dagny OT" panose="020B0504020201020104" pitchFamily="34" charset="0"/>
                <a:hlinkClick r:id="rId8"/>
              </a:rPr>
              <a:t>https://socialsciences.mcmaster.ca/jfox/Courses/SPIDA/GLMs-notes.pdf</a:t>
            </a:r>
          </a:p>
          <a:p>
            <a:pPr marL="0" indent="0">
              <a:buNone/>
            </a:pPr>
            <a:r>
              <a:rPr lang="fr-CA" sz="2000" dirty="0">
                <a:latin typeface="Dagny OT" panose="020B0504020201020104" pitchFamily="34" charset="0"/>
                <a:hlinkClick r:id="rId9"/>
              </a:rPr>
              <a:t>https://onlinecourses.science.psu.edu/stat504/node/216</a:t>
            </a:r>
          </a:p>
          <a:p>
            <a:pPr marL="0" indent="0">
              <a:buNone/>
            </a:pPr>
            <a:r>
              <a:rPr lang="fr-CA" sz="2000" dirty="0">
                <a:latin typeface="Dagny OT" panose="020B0504020201020104" pitchFamily="34" charset="0"/>
                <a:hlinkClick r:id="rId10"/>
              </a:rPr>
              <a:t>http://stattrek.com/regression/regression-example.aspx?Tutorial=AP</a:t>
            </a:r>
          </a:p>
          <a:p>
            <a:pPr marL="0" indent="0">
              <a:buNone/>
            </a:pPr>
            <a:r>
              <a:rPr lang="fr-CA" sz="2000" dirty="0">
                <a:latin typeface="Dagny OT" panose="020B0504020201020104" pitchFamily="34" charset="0"/>
                <a:hlinkClick r:id="rId11"/>
              </a:rPr>
              <a:t>http://www.stat.ucla.edu/~nchristo/introeconometrics/introecon_matrix_simple_regr.pdf</a:t>
            </a:r>
          </a:p>
        </p:txBody>
      </p:sp>
    </p:spTree>
    <p:extLst>
      <p:ext uri="{BB962C8B-B14F-4D97-AF65-F5344CB8AC3E}">
        <p14:creationId xmlns:p14="http://schemas.microsoft.com/office/powerpoint/2010/main" val="164279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Références</a:t>
            </a:r>
          </a:p>
        </p:txBody>
      </p:sp>
      <p:sp>
        <p:nvSpPr>
          <p:cNvPr id="3" name="Content Placeholder 2"/>
          <p:cNvSpPr>
            <a:spLocks noGrp="1"/>
          </p:cNvSpPr>
          <p:nvPr>
            <p:ph idx="1"/>
            <p:custDataLst>
              <p:tags r:id="rId2"/>
            </p:custDataLst>
          </p:nvPr>
        </p:nvSpPr>
        <p:spPr>
          <a:xfrm>
            <a:off x="581192" y="2180496"/>
            <a:ext cx="11610808" cy="4140767"/>
          </a:xfrm>
        </p:spPr>
        <p:txBody>
          <a:bodyPr>
            <a:normAutofit lnSpcReduction="10000"/>
          </a:bodyPr>
          <a:lstStyle/>
          <a:p>
            <a:pPr marL="0" indent="0">
              <a:buNone/>
            </a:pPr>
            <a:r>
              <a:rPr lang="fr-CA" sz="2000" dirty="0">
                <a:hlinkClick r:id="rId5"/>
              </a:rPr>
              <a:t>http://www.personal.soton.ac.uk/jav/soton/HELM/workbooks/workbook_30/30_3_lu_decomposition.pdf</a:t>
            </a:r>
          </a:p>
          <a:p>
            <a:pPr marL="0" indent="0">
              <a:buNone/>
            </a:pPr>
            <a:r>
              <a:rPr lang="fr-CA" sz="2000" dirty="0">
                <a:hlinkClick r:id="rId6"/>
              </a:rPr>
              <a:t>https://www.math.hmc.edu/calculus/tutorials/eigenstuff/</a:t>
            </a:r>
          </a:p>
          <a:p>
            <a:pPr marL="0" indent="0">
              <a:buNone/>
            </a:pPr>
            <a:r>
              <a:rPr lang="fr-CA" sz="2000" dirty="0">
                <a:hlinkClick r:id="rId7"/>
              </a:rPr>
              <a:t>https://people.duke.edu/~ccc14/sta-663/LinearAlgebraMatrixDecompWithSolutions.html</a:t>
            </a:r>
          </a:p>
          <a:p>
            <a:pPr marL="0" indent="0">
              <a:buNone/>
            </a:pPr>
            <a:r>
              <a:rPr lang="fr-CA" sz="2000" dirty="0">
                <a:hlinkClick r:id="rId8" invalidUrl="https://www.georgebrown.ca/uploadedFiles/TLC/_documents/Basic Matrix Operations.pdf"/>
              </a:rPr>
              <a:t>https://www.georgebrown.ca/uploadedFiles/TLC/_documents/Basic%20Matrix%20Operations.pdf</a:t>
            </a:r>
          </a:p>
          <a:p>
            <a:pPr marL="0" indent="0">
              <a:buNone/>
            </a:pPr>
            <a:r>
              <a:rPr lang="fr-CA" sz="2000" dirty="0">
                <a:hlinkClick r:id="rId9"/>
              </a:rPr>
              <a:t>https://bgsu.instructure.com/courses/901773/pages/p5-learning-using-bayes-rule?module_item_id=6367315</a:t>
            </a:r>
          </a:p>
          <a:p>
            <a:pPr marL="0" indent="0">
              <a:buNone/>
            </a:pPr>
            <a:r>
              <a:rPr lang="fr-CA" sz="2000" dirty="0">
                <a:hlinkClick r:id="rId10"/>
              </a:rPr>
              <a:t>http://www4.stat.ncsu.edu/~bmasmith/ST371S11/Conditional-Probability-and-Independence.pdf</a:t>
            </a:r>
          </a:p>
          <a:p>
            <a:pPr marL="0" indent="0">
              <a:buNone/>
            </a:pPr>
            <a:r>
              <a:rPr lang="fr-CA" sz="2000" dirty="0">
                <a:hlinkClick r:id="rId11"/>
              </a:rPr>
              <a:t>https://www2.isye.gatech.edu/~brani/isyebayes/bank/handout1.pdf</a:t>
            </a:r>
          </a:p>
          <a:p>
            <a:pPr marL="0" indent="0">
              <a:buNone/>
            </a:pPr>
            <a:r>
              <a:rPr lang="fr-CA" sz="2000" dirty="0"/>
              <a:t>Rubrique « Joint </a:t>
            </a:r>
            <a:r>
              <a:rPr lang="fr-CA" sz="2000" dirty="0" err="1"/>
              <a:t>probability</a:t>
            </a:r>
            <a:r>
              <a:rPr lang="fr-CA" sz="2000" dirty="0"/>
              <a:t> distribution » de Wikipédia</a:t>
            </a:r>
          </a:p>
          <a:p>
            <a:pPr marL="0" indent="0">
              <a:buNone/>
            </a:pPr>
            <a:r>
              <a:rPr lang="fr-CA" sz="2000" dirty="0"/>
              <a:t>Rubrique « </a:t>
            </a:r>
            <a:r>
              <a:rPr lang="fr-CA" sz="2000" dirty="0" err="1"/>
              <a:t>Multivariate</a:t>
            </a:r>
            <a:r>
              <a:rPr lang="fr-CA" sz="2000" dirty="0"/>
              <a:t> normal </a:t>
            </a:r>
            <a:r>
              <a:rPr lang="fr-CA" sz="2000" dirty="0" err="1"/>
              <a:t>probability</a:t>
            </a:r>
            <a:r>
              <a:rPr lang="fr-CA" sz="2000" dirty="0"/>
              <a:t> distribution » de Wikipédia</a:t>
            </a:r>
          </a:p>
        </p:txBody>
      </p:sp>
    </p:spTree>
    <p:extLst>
      <p:ext uri="{BB962C8B-B14F-4D97-AF65-F5344CB8AC3E}">
        <p14:creationId xmlns:p14="http://schemas.microsoft.com/office/powerpoint/2010/main" val="116128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737390|-5389529|-10807215|-8355712|-16724839|SPAC&quot;,&quot;Id&quot;:&quot;5c659ca23844371b400542db&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4"/>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2"/>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2"/>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2"/>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2"/>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2"/>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2"/>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2"/>
</p:tagLst>
</file>

<file path=ppt/tags/tag129.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2"/>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2"/>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2"/>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2"/>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2"/>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3"/>
</p:tagLst>
</file>

<file path=ppt/tags/tag149.xml><?xml version="1.0" encoding="utf-8"?>
<p:tagLst xmlns:a="http://schemas.openxmlformats.org/drawingml/2006/main" xmlns:r="http://schemas.openxmlformats.org/officeDocument/2006/relationships" xmlns:p="http://schemas.openxmlformats.org/presentationml/2006/main">
  <p:tag name="NUM" val="4"/>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2"/>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2"/>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2"/>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2"/>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2"/>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2"/>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3"/>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2"/>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2"/>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2"/>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4"/>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4"/>
</p:tagLst>
</file>

<file path=ppt/tags/tag184.xml><?xml version="1.0" encoding="utf-8"?>
<p:tagLst xmlns:a="http://schemas.openxmlformats.org/drawingml/2006/main" xmlns:r="http://schemas.openxmlformats.org/officeDocument/2006/relationships" xmlns:p="http://schemas.openxmlformats.org/presentationml/2006/main">
  <p:tag name="NUM" val="1"/>
</p:tagLst>
</file>

<file path=ppt/tags/tag185.xml><?xml version="1.0" encoding="utf-8"?>
<p:tagLst xmlns:a="http://schemas.openxmlformats.org/drawingml/2006/main" xmlns:r="http://schemas.openxmlformats.org/officeDocument/2006/relationships" xmlns:p="http://schemas.openxmlformats.org/presentationml/2006/main">
  <p:tag name="NUM" val="2"/>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2"/>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5"/>
</p:tagLst>
</file>

<file path=ppt/tags/tag190.xml><?xml version="1.0" encoding="utf-8"?>
<p:tagLst xmlns:a="http://schemas.openxmlformats.org/drawingml/2006/main" xmlns:r="http://schemas.openxmlformats.org/officeDocument/2006/relationships" xmlns:p="http://schemas.openxmlformats.org/presentationml/2006/main">
  <p:tag name="NUM" val="1"/>
</p:tagLst>
</file>

<file path=ppt/tags/tag191.xml><?xml version="1.0" encoding="utf-8"?>
<p:tagLst xmlns:a="http://schemas.openxmlformats.org/drawingml/2006/main" xmlns:r="http://schemas.openxmlformats.org/officeDocument/2006/relationships" xmlns:p="http://schemas.openxmlformats.org/presentationml/2006/main">
  <p:tag name="NUM" val="2"/>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2"/>
</p:tagLst>
</file>

<file path=ppt/tags/tag194.xml><?xml version="1.0" encoding="utf-8"?>
<p:tagLst xmlns:a="http://schemas.openxmlformats.org/drawingml/2006/main" xmlns:r="http://schemas.openxmlformats.org/officeDocument/2006/relationships" xmlns:p="http://schemas.openxmlformats.org/presentationml/2006/main">
  <p:tag name="NUM" val="3"/>
</p:tagLst>
</file>

<file path=ppt/tags/tag195.xml><?xml version="1.0" encoding="utf-8"?>
<p:tagLst xmlns:a="http://schemas.openxmlformats.org/drawingml/2006/main" xmlns:r="http://schemas.openxmlformats.org/officeDocument/2006/relationships" xmlns:p="http://schemas.openxmlformats.org/presentationml/2006/main">
  <p:tag name="NUM" val="4"/>
</p:tagLst>
</file>

<file path=ppt/tags/tag196.xml><?xml version="1.0" encoding="utf-8"?>
<p:tagLst xmlns:a="http://schemas.openxmlformats.org/drawingml/2006/main" xmlns:r="http://schemas.openxmlformats.org/officeDocument/2006/relationships" xmlns:p="http://schemas.openxmlformats.org/presentationml/2006/main">
  <p:tag name="NUM" val="5"/>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2"/>
</p:tagLst>
</file>

<file path=ppt/tags/tag19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6"/>
</p:tagLst>
</file>

<file path=ppt/tags/tag200.xml><?xml version="1.0" encoding="utf-8"?>
<p:tagLst xmlns:a="http://schemas.openxmlformats.org/drawingml/2006/main" xmlns:r="http://schemas.openxmlformats.org/officeDocument/2006/relationships" xmlns:p="http://schemas.openxmlformats.org/presentationml/2006/main">
  <p:tag name="NUM" val="2"/>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2"/>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2"/>
</p:tagLst>
</file>

<file path=ppt/tags/tag205.xml><?xml version="1.0" encoding="utf-8"?>
<p:tagLst xmlns:a="http://schemas.openxmlformats.org/drawingml/2006/main" xmlns:r="http://schemas.openxmlformats.org/officeDocument/2006/relationships" xmlns:p="http://schemas.openxmlformats.org/presentationml/2006/main">
  <p:tag name="NUM" val="1"/>
</p:tagLst>
</file>

<file path=ppt/tags/tag206.xml><?xml version="1.0" encoding="utf-8"?>
<p:tagLst xmlns:a="http://schemas.openxmlformats.org/drawingml/2006/main" xmlns:r="http://schemas.openxmlformats.org/officeDocument/2006/relationships" xmlns:p="http://schemas.openxmlformats.org/presentationml/2006/main">
  <p:tag name="NUM" val="2"/>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2"/>
</p:tagLst>
</file>

<file path=ppt/tags/tag209.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7"/>
</p:tagLst>
</file>

<file path=ppt/tags/tag210.xml><?xml version="1.0" encoding="utf-8"?>
<p:tagLst xmlns:a="http://schemas.openxmlformats.org/drawingml/2006/main" xmlns:r="http://schemas.openxmlformats.org/officeDocument/2006/relationships" xmlns:p="http://schemas.openxmlformats.org/presentationml/2006/main">
  <p:tag name="NUM" val="2"/>
</p:tagLst>
</file>

<file path=ppt/tags/tag211.xml><?xml version="1.0" encoding="utf-8"?>
<p:tagLst xmlns:a="http://schemas.openxmlformats.org/drawingml/2006/main" xmlns:r="http://schemas.openxmlformats.org/officeDocument/2006/relationships" xmlns:p="http://schemas.openxmlformats.org/presentationml/2006/main">
  <p:tag name="NUM" val="3"/>
</p:tagLst>
</file>

<file path=ppt/tags/tag212.xml><?xml version="1.0" encoding="utf-8"?>
<p:tagLst xmlns:a="http://schemas.openxmlformats.org/drawingml/2006/main" xmlns:r="http://schemas.openxmlformats.org/officeDocument/2006/relationships" xmlns:p="http://schemas.openxmlformats.org/presentationml/2006/main">
  <p:tag name="NUM" val="4"/>
</p:tagLst>
</file>

<file path=ppt/tags/tag213.xml><?xml version="1.0" encoding="utf-8"?>
<p:tagLst xmlns:a="http://schemas.openxmlformats.org/drawingml/2006/main" xmlns:r="http://schemas.openxmlformats.org/officeDocument/2006/relationships" xmlns:p="http://schemas.openxmlformats.org/presentationml/2006/main">
  <p:tag name="NUM" val="5"/>
</p:tagLst>
</file>

<file path=ppt/tags/tag214.xml><?xml version="1.0" encoding="utf-8"?>
<p:tagLst xmlns:a="http://schemas.openxmlformats.org/drawingml/2006/main" xmlns:r="http://schemas.openxmlformats.org/officeDocument/2006/relationships" xmlns:p="http://schemas.openxmlformats.org/presentationml/2006/main">
  <p:tag name="NUM" val="6"/>
</p:tagLst>
</file>

<file path=ppt/tags/tag215.xml><?xml version="1.0" encoding="utf-8"?>
<p:tagLst xmlns:a="http://schemas.openxmlformats.org/drawingml/2006/main" xmlns:r="http://schemas.openxmlformats.org/officeDocument/2006/relationships" xmlns:p="http://schemas.openxmlformats.org/presentationml/2006/main">
  <p:tag name="NUM" val="7"/>
</p:tagLst>
</file>

<file path=ppt/tags/tag216.xml><?xml version="1.0" encoding="utf-8"?>
<p:tagLst xmlns:a="http://schemas.openxmlformats.org/drawingml/2006/main" xmlns:r="http://schemas.openxmlformats.org/officeDocument/2006/relationships" xmlns:p="http://schemas.openxmlformats.org/presentationml/2006/main">
  <p:tag name="NUM" val="8"/>
</p:tagLst>
</file>

<file path=ppt/tags/tag217.xml><?xml version="1.0" encoding="utf-8"?>
<p:tagLst xmlns:a="http://schemas.openxmlformats.org/drawingml/2006/main" xmlns:r="http://schemas.openxmlformats.org/officeDocument/2006/relationships" xmlns:p="http://schemas.openxmlformats.org/presentationml/2006/main">
  <p:tag name="NUM" val="9"/>
</p:tagLst>
</file>

<file path=ppt/tags/tag218.xml><?xml version="1.0" encoding="utf-8"?>
<p:tagLst xmlns:a="http://schemas.openxmlformats.org/drawingml/2006/main" xmlns:r="http://schemas.openxmlformats.org/officeDocument/2006/relationships" xmlns:p="http://schemas.openxmlformats.org/presentationml/2006/main">
  <p:tag name="NUM" val="10"/>
</p:tagLst>
</file>

<file path=ppt/tags/tag219.xml><?xml version="1.0" encoding="utf-8"?>
<p:tagLst xmlns:a="http://schemas.openxmlformats.org/drawingml/2006/main" xmlns:r="http://schemas.openxmlformats.org/officeDocument/2006/relationships" xmlns:p="http://schemas.openxmlformats.org/presentationml/2006/main">
  <p:tag name="NUM" val="11"/>
</p:tagLst>
</file>

<file path=ppt/tags/tag22.xml><?xml version="1.0" encoding="utf-8"?>
<p:tagLst xmlns:a="http://schemas.openxmlformats.org/drawingml/2006/main" xmlns:r="http://schemas.openxmlformats.org/officeDocument/2006/relationships" xmlns:p="http://schemas.openxmlformats.org/presentationml/2006/main">
  <p:tag name="NUM" val="8"/>
</p:tagLst>
</file>

<file path=ppt/tags/tag220.xml><?xml version="1.0" encoding="utf-8"?>
<p:tagLst xmlns:a="http://schemas.openxmlformats.org/drawingml/2006/main" xmlns:r="http://schemas.openxmlformats.org/officeDocument/2006/relationships" xmlns:p="http://schemas.openxmlformats.org/presentationml/2006/main">
  <p:tag name="NUM" val="12"/>
</p:tagLst>
</file>

<file path=ppt/tags/tag221.xml><?xml version="1.0" encoding="utf-8"?>
<p:tagLst xmlns:a="http://schemas.openxmlformats.org/drawingml/2006/main" xmlns:r="http://schemas.openxmlformats.org/officeDocument/2006/relationships" xmlns:p="http://schemas.openxmlformats.org/presentationml/2006/main">
  <p:tag name="NUM" val="13"/>
</p:tagLst>
</file>

<file path=ppt/tags/tag222.xml><?xml version="1.0" encoding="utf-8"?>
<p:tagLst xmlns:a="http://schemas.openxmlformats.org/drawingml/2006/main" xmlns:r="http://schemas.openxmlformats.org/officeDocument/2006/relationships" xmlns:p="http://schemas.openxmlformats.org/presentationml/2006/main">
  <p:tag name="NUM" val="14"/>
</p:tagLst>
</file>

<file path=ppt/tags/tag223.xml><?xml version="1.0" encoding="utf-8"?>
<p:tagLst xmlns:a="http://schemas.openxmlformats.org/drawingml/2006/main" xmlns:r="http://schemas.openxmlformats.org/officeDocument/2006/relationships" xmlns:p="http://schemas.openxmlformats.org/presentationml/2006/main">
  <p:tag name="NUM" val="15"/>
</p:tagLst>
</file>

<file path=ppt/tags/tag224.xml><?xml version="1.0" encoding="utf-8"?>
<p:tagLst xmlns:a="http://schemas.openxmlformats.org/drawingml/2006/main" xmlns:r="http://schemas.openxmlformats.org/officeDocument/2006/relationships" xmlns:p="http://schemas.openxmlformats.org/presentationml/2006/main">
  <p:tag name="NUM" val="16"/>
</p:tagLst>
</file>

<file path=ppt/tags/tag225.xml><?xml version="1.0" encoding="utf-8"?>
<p:tagLst xmlns:a="http://schemas.openxmlformats.org/drawingml/2006/main" xmlns:r="http://schemas.openxmlformats.org/officeDocument/2006/relationships" xmlns:p="http://schemas.openxmlformats.org/presentationml/2006/main">
  <p:tag name="NUM" val="17"/>
</p:tagLst>
</file>

<file path=ppt/tags/tag226.xml><?xml version="1.0" encoding="utf-8"?>
<p:tagLst xmlns:a="http://schemas.openxmlformats.org/drawingml/2006/main" xmlns:r="http://schemas.openxmlformats.org/officeDocument/2006/relationships" xmlns:p="http://schemas.openxmlformats.org/presentationml/2006/main">
  <p:tag name="NUM" val="18"/>
</p:tagLst>
</file>

<file path=ppt/tags/tag227.xml><?xml version="1.0" encoding="utf-8"?>
<p:tagLst xmlns:a="http://schemas.openxmlformats.org/drawingml/2006/main" xmlns:r="http://schemas.openxmlformats.org/officeDocument/2006/relationships" xmlns:p="http://schemas.openxmlformats.org/presentationml/2006/main">
  <p:tag name="NUM" val="19"/>
</p:tagLst>
</file>

<file path=ppt/tags/tag228.xml><?xml version="1.0" encoding="utf-8"?>
<p:tagLst xmlns:a="http://schemas.openxmlformats.org/drawingml/2006/main" xmlns:r="http://schemas.openxmlformats.org/officeDocument/2006/relationships" xmlns:p="http://schemas.openxmlformats.org/presentationml/2006/main">
  <p:tag name="NUM" val="20"/>
</p:tagLst>
</file>

<file path=ppt/tags/tag229.xml><?xml version="1.0" encoding="utf-8"?>
<p:tagLst xmlns:a="http://schemas.openxmlformats.org/drawingml/2006/main" xmlns:r="http://schemas.openxmlformats.org/officeDocument/2006/relationships" xmlns:p="http://schemas.openxmlformats.org/presentationml/2006/main">
  <p:tag name="NUM" val="21"/>
</p:tagLst>
</file>

<file path=ppt/tags/tag23.xml><?xml version="1.0" encoding="utf-8"?>
<p:tagLst xmlns:a="http://schemas.openxmlformats.org/drawingml/2006/main" xmlns:r="http://schemas.openxmlformats.org/officeDocument/2006/relationships" xmlns:p="http://schemas.openxmlformats.org/presentationml/2006/main">
  <p:tag name="NUM" val="9"/>
</p:tagLst>
</file>

<file path=ppt/tags/tag230.xml><?xml version="1.0" encoding="utf-8"?>
<p:tagLst xmlns:a="http://schemas.openxmlformats.org/drawingml/2006/main" xmlns:r="http://schemas.openxmlformats.org/officeDocument/2006/relationships" xmlns:p="http://schemas.openxmlformats.org/presentationml/2006/main">
  <p:tag name="NUM" val="22"/>
</p:tagLst>
</file>

<file path=ppt/tags/tag231.xml><?xml version="1.0" encoding="utf-8"?>
<p:tagLst xmlns:a="http://schemas.openxmlformats.org/drawingml/2006/main" xmlns:r="http://schemas.openxmlformats.org/officeDocument/2006/relationships" xmlns:p="http://schemas.openxmlformats.org/presentationml/2006/main">
  <p:tag name="NUM" val="23"/>
</p:tagLst>
</file>

<file path=ppt/tags/tag232.xml><?xml version="1.0" encoding="utf-8"?>
<p:tagLst xmlns:a="http://schemas.openxmlformats.org/drawingml/2006/main" xmlns:r="http://schemas.openxmlformats.org/officeDocument/2006/relationships" xmlns:p="http://schemas.openxmlformats.org/presentationml/2006/main">
  <p:tag name="NUM" val="1"/>
</p:tagLst>
</file>

<file path=ppt/tags/tag233.xml><?xml version="1.0" encoding="utf-8"?>
<p:tagLst xmlns:a="http://schemas.openxmlformats.org/drawingml/2006/main" xmlns:r="http://schemas.openxmlformats.org/officeDocument/2006/relationships" xmlns:p="http://schemas.openxmlformats.org/presentationml/2006/main">
  <p:tag name="NUM" val="2"/>
</p:tagLst>
</file>

<file path=ppt/tags/tag234.xml><?xml version="1.0" encoding="utf-8"?>
<p:tagLst xmlns:a="http://schemas.openxmlformats.org/drawingml/2006/main" xmlns:r="http://schemas.openxmlformats.org/officeDocument/2006/relationships" xmlns:p="http://schemas.openxmlformats.org/presentationml/2006/main">
  <p:tag name="NUM" val="1"/>
</p:tagLst>
</file>

<file path=ppt/tags/tag235.xml><?xml version="1.0" encoding="utf-8"?>
<p:tagLst xmlns:a="http://schemas.openxmlformats.org/drawingml/2006/main" xmlns:r="http://schemas.openxmlformats.org/officeDocument/2006/relationships" xmlns:p="http://schemas.openxmlformats.org/presentationml/2006/main">
  <p:tag name="NUM" val="2"/>
</p:tagLst>
</file>

<file path=ppt/tags/tag236.xml><?xml version="1.0" encoding="utf-8"?>
<p:tagLst xmlns:a="http://schemas.openxmlformats.org/drawingml/2006/main" xmlns:r="http://schemas.openxmlformats.org/officeDocument/2006/relationships" xmlns:p="http://schemas.openxmlformats.org/presentationml/2006/main">
  <p:tag name="NUM" val="1"/>
</p:tagLst>
</file>

<file path=ppt/tags/tag237.xml><?xml version="1.0" encoding="utf-8"?>
<p:tagLst xmlns:a="http://schemas.openxmlformats.org/drawingml/2006/main" xmlns:r="http://schemas.openxmlformats.org/officeDocument/2006/relationships" xmlns:p="http://schemas.openxmlformats.org/presentationml/2006/main">
  <p:tag name="NUM" val="2"/>
</p:tagLst>
</file>

<file path=ppt/tags/tag238.xml><?xml version="1.0" encoding="utf-8"?>
<p:tagLst xmlns:a="http://schemas.openxmlformats.org/drawingml/2006/main" xmlns:r="http://schemas.openxmlformats.org/officeDocument/2006/relationships" xmlns:p="http://schemas.openxmlformats.org/presentationml/2006/main">
  <p:tag name="NUM" val="1"/>
</p:tagLst>
</file>

<file path=ppt/tags/tag239.xml><?xml version="1.0" encoding="utf-8"?>
<p:tagLst xmlns:a="http://schemas.openxmlformats.org/drawingml/2006/main" xmlns:r="http://schemas.openxmlformats.org/officeDocument/2006/relationships" xmlns:p="http://schemas.openxmlformats.org/presentationml/2006/main">
  <p:tag name="NUM" val="2"/>
</p:tagLst>
</file>

<file path=ppt/tags/tag24.xml><?xml version="1.0" encoding="utf-8"?>
<p:tagLst xmlns:a="http://schemas.openxmlformats.org/drawingml/2006/main" xmlns:r="http://schemas.openxmlformats.org/officeDocument/2006/relationships" xmlns:p="http://schemas.openxmlformats.org/presentationml/2006/main">
  <p:tag name="NUM" val="10"/>
</p:tagLst>
</file>

<file path=ppt/tags/tag240.xml><?xml version="1.0" encoding="utf-8"?>
<p:tagLst xmlns:a="http://schemas.openxmlformats.org/drawingml/2006/main" xmlns:r="http://schemas.openxmlformats.org/officeDocument/2006/relationships" xmlns:p="http://schemas.openxmlformats.org/presentationml/2006/main">
  <p:tag name="NUM" val="1"/>
</p:tagLst>
</file>

<file path=ppt/tags/tag241.xml><?xml version="1.0" encoding="utf-8"?>
<p:tagLst xmlns:a="http://schemas.openxmlformats.org/drawingml/2006/main" xmlns:r="http://schemas.openxmlformats.org/officeDocument/2006/relationships" xmlns:p="http://schemas.openxmlformats.org/presentationml/2006/main">
  <p:tag name="NUM" val="2"/>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2"/>
</p:tagLst>
</file>

<file path=ppt/tags/tag244.xml><?xml version="1.0" encoding="utf-8"?>
<p:tagLst xmlns:a="http://schemas.openxmlformats.org/drawingml/2006/main" xmlns:r="http://schemas.openxmlformats.org/officeDocument/2006/relationships" xmlns:p="http://schemas.openxmlformats.org/presentationml/2006/main">
  <p:tag name="NUM" val="1"/>
</p:tagLst>
</file>

<file path=ppt/tags/tag245.xml><?xml version="1.0" encoding="utf-8"?>
<p:tagLst xmlns:a="http://schemas.openxmlformats.org/drawingml/2006/main" xmlns:r="http://schemas.openxmlformats.org/officeDocument/2006/relationships" xmlns:p="http://schemas.openxmlformats.org/presentationml/2006/main">
  <p:tag name="NUM" val="2"/>
</p:tagLst>
</file>

<file path=ppt/tags/tag246.xml><?xml version="1.0" encoding="utf-8"?>
<p:tagLst xmlns:a="http://schemas.openxmlformats.org/drawingml/2006/main" xmlns:r="http://schemas.openxmlformats.org/officeDocument/2006/relationships" xmlns:p="http://schemas.openxmlformats.org/presentationml/2006/main">
  <p:tag name="NUM" val="1"/>
</p:tagLst>
</file>

<file path=ppt/tags/tag247.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6.xml><?xml version="1.0" encoding="utf-8"?>
<p:tagLst xmlns:a="http://schemas.openxmlformats.org/drawingml/2006/main" xmlns:r="http://schemas.openxmlformats.org/officeDocument/2006/relationships" xmlns:p="http://schemas.openxmlformats.org/presentationml/2006/main">
  <p:tag name="NUM" val="12"/>
</p:tagLst>
</file>

<file path=ppt/tags/tag27.xml><?xml version="1.0" encoding="utf-8"?>
<p:tagLst xmlns:a="http://schemas.openxmlformats.org/drawingml/2006/main" xmlns:r="http://schemas.openxmlformats.org/officeDocument/2006/relationships" xmlns:p="http://schemas.openxmlformats.org/presentationml/2006/main">
  <p:tag name="NUM" val="13"/>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2"/>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2"/>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2"/>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2"/>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2"/>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60.xml><?xml version="1.0" encoding="utf-8"?>
<p:tagLst xmlns:a="http://schemas.openxmlformats.org/drawingml/2006/main" xmlns:r="http://schemas.openxmlformats.org/officeDocument/2006/relationships" xmlns:p="http://schemas.openxmlformats.org/presentationml/2006/main">
  <p:tag name="NUM" val="4"/>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2"/>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5"/>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2"/>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2"/>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2"/>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2"/>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2"/>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2"/>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Dividend">
  <a:themeElements>
    <a:clrScheme name="Custom 4">
      <a:dk1>
        <a:srgbClr val="000000"/>
      </a:dk1>
      <a:lt1>
        <a:srgbClr val="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D55816"/>
      </a:hlink>
      <a:folHlink>
        <a:srgbClr val="B26B02"/>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3075</TotalTime>
  <Words>7585</Words>
  <Application>Microsoft Macintosh PowerPoint</Application>
  <PresentationFormat>Widescreen</PresentationFormat>
  <Paragraphs>822</Paragraphs>
  <Slides>98</Slides>
  <Notes>98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98</vt:i4>
      </vt:variant>
    </vt:vector>
  </HeadingPairs>
  <TitlesOfParts>
    <vt:vector size="110" baseType="lpstr">
      <vt:lpstr>Arial</vt:lpstr>
      <vt:lpstr>Calibri</vt:lpstr>
      <vt:lpstr>Cambria</vt:lpstr>
      <vt:lpstr>Cambria Math</vt:lpstr>
      <vt:lpstr>Courier New</vt:lpstr>
      <vt:lpstr>Dagny OT</vt:lpstr>
      <vt:lpstr>Gill Sans MT</vt:lpstr>
      <vt:lpstr>Helvetica</vt:lpstr>
      <vt:lpstr>Helvetica Light</vt:lpstr>
      <vt:lpstr>Wingdings</vt:lpstr>
      <vt:lpstr>Wingdings 2</vt:lpstr>
      <vt:lpstr>Dividend</vt:lpstr>
      <vt:lpstr>FONDEMENTS STATISTIQUES ET MATHÉMATIQUES</vt:lpstr>
      <vt:lpstr>OBJECTIFS D’APPRENTISSAGE DU MODULE</vt:lpstr>
      <vt:lpstr>APERÇU</vt:lpstr>
      <vt:lpstr>MODÉLISATION</vt:lpstr>
      <vt:lpstr>OBJECTIFS D’APPRENTISSAGE</vt:lpstr>
      <vt:lpstr>PowerPoint Presentation</vt:lpstr>
      <vt:lpstr>LES Modèles en général</vt:lpstr>
      <vt:lpstr>HEURISTIQUE DE LA MODÉLISATION</vt:lpstr>
      <vt:lpstr>HEURISTIQUE DE LA MODÉLISATION</vt:lpstr>
      <vt:lpstr>HEURISTIQUE DE LA MODÉLISATION</vt:lpstr>
      <vt:lpstr>Les pièges de la modélisation</vt:lpstr>
      <vt:lpstr>Les pièges de la modélisation</vt:lpstr>
      <vt:lpstr>Les pièges de la modélisation</vt:lpstr>
      <vt:lpstr>DISTRIBUTIONS</vt:lpstr>
      <vt:lpstr>OBJECTIFS D’APPRENTISSAGE</vt:lpstr>
      <vt:lpstr>Données et distributions</vt:lpstr>
      <vt:lpstr>Données et distributions</vt:lpstr>
      <vt:lpstr>Distributions fondamentales</vt:lpstr>
      <vt:lpstr>Espérance mathématique et moments</vt:lpstr>
      <vt:lpstr>PowerPoint Presentation</vt:lpstr>
      <vt:lpstr>Distributions à plusieurs VARIABLES</vt:lpstr>
      <vt:lpstr>Distributions à plusieurs variables</vt:lpstr>
      <vt:lpstr>EXERCICES</vt:lpstr>
      <vt:lpstr>THÉORÈME DE LA LIMITE CENTRALE</vt:lpstr>
      <vt:lpstr>OBJECTIFS D’APPRENTISSAGE</vt:lpstr>
      <vt:lpstr>Distribution normale </vt:lpstr>
      <vt:lpstr>Distribution normale </vt:lpstr>
      <vt:lpstr>Théorème de la limite centrale</vt:lpstr>
      <vt:lpstr>TAILLE DE L’ÉCHANTILLON</vt:lpstr>
      <vt:lpstr>THÉORÈME DE LA LIMITE CENTRALE EN ACTION</vt:lpstr>
      <vt:lpstr>EXERCICES</vt:lpstr>
      <vt:lpstr>ESTIMATION</vt:lpstr>
      <vt:lpstr>OBJECTIFS D’APPRENTISSAGE</vt:lpstr>
      <vt:lpstr>Estimation</vt:lpstr>
      <vt:lpstr>Estimation</vt:lpstr>
      <vt:lpstr>CONCEPTS MATHÉMATIQUES DE BASE</vt:lpstr>
      <vt:lpstr>CONCEPTS MATHÉMATIQUES DE BASE</vt:lpstr>
      <vt:lpstr>CONCEPTS MATHÉMATIQUES DE BASE</vt:lpstr>
      <vt:lpstr>EXERCICE</vt:lpstr>
      <vt:lpstr>THÉORÈME DE BAYES</vt:lpstr>
      <vt:lpstr>OBJECTIFS D’APPRENTISSAGE</vt:lpstr>
      <vt:lpstr>Probabilités conditionnelles </vt:lpstr>
      <vt:lpstr>Probabilités conditionnelles</vt:lpstr>
      <vt:lpstr>Probabilités conditionnelles</vt:lpstr>
      <vt:lpstr>Règles de probabilité</vt:lpstr>
      <vt:lpstr>Théorème de Bayes</vt:lpstr>
      <vt:lpstr>Théorème de Bayes</vt:lpstr>
      <vt:lpstr>Théorème de Bayes</vt:lpstr>
      <vt:lpstr>Théorème de Bayes</vt:lpstr>
      <vt:lpstr>Théorème de Bayes</vt:lpstr>
      <vt:lpstr>Théorème de Bayes</vt:lpstr>
      <vt:lpstr>EXERCICE</vt:lpstr>
      <vt:lpstr>ALGÈBRE MATRICIELLE</vt:lpstr>
      <vt:lpstr>OBJECTIFS D’APPRENTISSAGE</vt:lpstr>
      <vt:lpstr>Algèbre linéaire </vt:lpstr>
      <vt:lpstr>Opérations matricielles</vt:lpstr>
      <vt:lpstr>Opérations matricielles</vt:lpstr>
      <vt:lpstr>Opérations matricielles</vt:lpstr>
      <vt:lpstr>Opérations matricielles</vt:lpstr>
      <vt:lpstr>Opérations matricielles</vt:lpstr>
      <vt:lpstr>Opérations matricielles</vt:lpstr>
      <vt:lpstr>Opérations matricielles</vt:lpstr>
      <vt:lpstr>Opérations matricielles</vt:lpstr>
      <vt:lpstr>Opérations matricielles</vt:lpstr>
      <vt:lpstr>Opérations matricielles</vt:lpstr>
      <vt:lpstr>EXERCICES</vt:lpstr>
      <vt:lpstr>VALEURS PROPRES ET VECTEURS PROPRES</vt:lpstr>
      <vt:lpstr>OBJECTIFS D’APPRENTISSAGE</vt:lpstr>
      <vt:lpstr>Vecteurs propres et valeurs propres</vt:lpstr>
      <vt:lpstr>EXEMPLE</vt:lpstr>
      <vt:lpstr>EXEMPLE</vt:lpstr>
      <vt:lpstr>Décomposition en éléments propres</vt:lpstr>
      <vt:lpstr>EXEMPLE</vt:lpstr>
      <vt:lpstr>EXERCICES</vt:lpstr>
      <vt:lpstr>RÉGRESSION</vt:lpstr>
      <vt:lpstr>OBJECTIFS D’APPRENTISSAGE</vt:lpstr>
      <vt:lpstr>Modélisation par régression</vt:lpstr>
      <vt:lpstr>Modélisation par régression</vt:lpstr>
      <vt:lpstr>Régression linéaire</vt:lpstr>
      <vt:lpstr>Régression linéaire</vt:lpstr>
      <vt:lpstr>Régression linéaire généralisée</vt:lpstr>
      <vt:lpstr>Régression linéaire généralisée</vt:lpstr>
      <vt:lpstr>EXEMPLE</vt:lpstr>
      <vt:lpstr>LES Avantages du MLG</vt:lpstr>
      <vt:lpstr>EXERCICE</vt:lpstr>
      <vt:lpstr>OPTIMISATION</vt:lpstr>
      <vt:lpstr>OBJECTIFS D’APPRENTISSAGE</vt:lpstr>
      <vt:lpstr>Optimisation</vt:lpstr>
      <vt:lpstr>Optimisation</vt:lpstr>
      <vt:lpstr>Type de minima</vt:lpstr>
      <vt:lpstr>Méthode dU RECTANGLE D’OR</vt:lpstr>
      <vt:lpstr>Méthode du rectangle d’or</vt:lpstr>
      <vt:lpstr>Méthode de Newton</vt:lpstr>
      <vt:lpstr>Méthode de Newton</vt:lpstr>
      <vt:lpstr>EXERCICES</vt:lpstr>
      <vt:lpstr>RÉFÉRENCES</vt:lpstr>
      <vt:lpstr>Références</vt:lpstr>
      <vt:lpstr>Références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 universelle de la science des données</dc:title>
  <dc:creator>pboily</dc:creator>
  <cp:lastModifiedBy>Patrick Boily</cp:lastModifiedBy>
  <cp:revision>147</cp:revision>
  <dcterms:created xsi:type="dcterms:W3CDTF">2018-12-12T19:39:04Z</dcterms:created>
  <dcterms:modified xsi:type="dcterms:W3CDTF">2020-04-29T13:37:51Z</dcterms:modified>
</cp:coreProperties>
</file>